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ADBF2-DA55-4D91-AD0F-AC6625B4CA29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99A68-0FCC-44BF-A3E0-6FFCF2AC2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74"/>
          <a:ext cx="8358246" cy="1960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/>
                <a:gridCol w="1357322"/>
                <a:gridCol w="1143008"/>
                <a:gridCol w="2286016"/>
                <a:gridCol w="928694"/>
                <a:gridCol w="1000132"/>
                <a:gridCol w="1000132"/>
              </a:tblGrid>
              <a:tr h="4972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班级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出勤率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参与度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实验一班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心理学讲座第一节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实验二班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心理学讲座</a:t>
                      </a:r>
                      <a:r>
                        <a:rPr lang="zh-CN" altLang="en-US" dirty="0" smtClean="0"/>
                        <a:t>第二节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实验三班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心理学讲座</a:t>
                      </a:r>
                      <a:r>
                        <a:rPr lang="zh-CN" altLang="en-US" dirty="0" smtClean="0"/>
                        <a:t>第三节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实验一班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心理学讲座</a:t>
                      </a:r>
                      <a:r>
                        <a:rPr lang="zh-CN" altLang="en-US" dirty="0" smtClean="0"/>
                        <a:t>第四节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57166"/>
            <a:ext cx="23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课堂学习行为数据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357694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参与度：根据本节课举手，站立学生的次数，人数等因素计算出来的指标，</a:t>
            </a:r>
            <a:endParaRPr lang="en-US" altLang="zh-CN" dirty="0" smtClean="0"/>
          </a:p>
          <a:p>
            <a:r>
              <a:rPr lang="zh-CN" altLang="en-US" dirty="0" smtClean="0"/>
              <a:t>取值范围</a:t>
            </a:r>
            <a:r>
              <a:rPr lang="en-US" altLang="zh-CN" dirty="0" smtClean="0"/>
              <a:t>[0-100]</a:t>
            </a:r>
            <a:r>
              <a:rPr lang="zh-CN" altLang="en-US" dirty="0" smtClean="0"/>
              <a:t>，参与度</a:t>
            </a:r>
            <a:r>
              <a:rPr lang="zh-CN" altLang="en-US" dirty="0" smtClean="0"/>
              <a:t>越高</a:t>
            </a:r>
            <a:r>
              <a:rPr lang="zh-CN" altLang="en-US" dirty="0" smtClean="0"/>
              <a:t>表示课堂越活跃，交互越好。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00562" y="2000260"/>
          <a:ext cx="4078767" cy="276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196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内容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关键内容一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关键内容二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关键内容三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0min-4min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4min-8min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8min-12min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12min-16min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16min-20min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 descr="u=1891860976,3143719860&amp;fm=23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928822"/>
            <a:ext cx="4114800" cy="2857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4348" y="785794"/>
            <a:ext cx="2628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在线自习行为数据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5357826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关键内容：可选择做题数据，选择各个题目是看题干，选项内容的百分比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7290" y="642918"/>
            <a:ext cx="23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在线</a:t>
            </a:r>
            <a:r>
              <a:rPr lang="zh-CN" altLang="en-US" dirty="0" smtClean="0"/>
              <a:t>学习效果分析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1428736"/>
          <a:ext cx="8286807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1"/>
                <a:gridCol w="1285884"/>
                <a:gridCol w="1000132"/>
                <a:gridCol w="681871"/>
                <a:gridCol w="461137"/>
                <a:gridCol w="1000132"/>
                <a:gridCol w="785818"/>
                <a:gridCol w="714380"/>
                <a:gridCol w="785818"/>
                <a:gridCol w="9286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关注程度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关注分布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自习效果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心理学第一讲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4:5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2016-10-15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心理学第一讲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4:5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3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2016-10-15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心理学第一讲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4:5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00166" y="5572140"/>
            <a:ext cx="581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关键区域：教师区、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区域的关注度或关注次数比例？</a:t>
            </a:r>
            <a:endParaRPr lang="en-US" altLang="zh-CN" dirty="0" smtClean="0"/>
          </a:p>
          <a:p>
            <a:r>
              <a:rPr lang="zh-CN" altLang="en-US" dirty="0" smtClean="0"/>
              <a:t>自习效果：测试成绩等因素相关的指标</a:t>
            </a:r>
            <a:endParaRPr lang="en-US" altLang="zh-CN" dirty="0" smtClean="0"/>
          </a:p>
          <a:p>
            <a:r>
              <a:rPr lang="zh-CN" altLang="en-US" dirty="0" smtClean="0"/>
              <a:t>关注程度：注意力集中在关键内容上的时间比例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642918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在线</a:t>
            </a:r>
            <a:r>
              <a:rPr lang="zh-CN" altLang="en-US" dirty="0" smtClean="0"/>
              <a:t>学习效果分析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1785926"/>
          <a:ext cx="7715306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/>
                <a:gridCol w="789666"/>
                <a:gridCol w="1853540"/>
                <a:gridCol w="1785950"/>
                <a:gridCol w="642942"/>
                <a:gridCol w="841322"/>
                <a:gridCol w="1158944"/>
              </a:tblGrid>
              <a:tr h="3571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题号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各选项关注次数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各选项关注时长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学生选项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正确答案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掌握程度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4/7/8/2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11/13/8/2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4/7/8/2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4/11/3/12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4/7/8/2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14/17/8/22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4/7/8/2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1/12/3/2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86115" y="970288"/>
          <a:ext cx="5857917" cy="360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988"/>
                <a:gridCol w="794073"/>
                <a:gridCol w="781056"/>
                <a:gridCol w="702950"/>
                <a:gridCol w="1093478"/>
                <a:gridCol w="1015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举手次数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站立次数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趴桌次数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课堂活跃度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有效检测人数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r>
                        <a:rPr lang="en-US" altLang="zh-CN" dirty="0" smtClean="0"/>
                        <a:t>min</a:t>
                      </a:r>
                      <a:r>
                        <a:rPr lang="en-US" altLang="zh-CN" dirty="0" smtClean="0"/>
                        <a:t>-3</a:t>
                      </a:r>
                      <a:r>
                        <a:rPr lang="en-US" altLang="zh-CN" dirty="0" smtClean="0"/>
                        <a:t>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3min-6min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6min-9min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9min-12min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12min-15min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15min-18min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18min-21min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21min-24min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 descr="u=264239797,3848242567&amp;fm=23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18046"/>
            <a:ext cx="3286116" cy="2464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357166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课堂学习行为数据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526" y="5143512"/>
            <a:ext cx="826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课堂活跃度：根据统计时段内，站立学生的次数，人数等因素计算出来的指标，</a:t>
            </a:r>
            <a:endParaRPr lang="en-US" altLang="zh-CN" dirty="0" smtClean="0"/>
          </a:p>
          <a:p>
            <a:r>
              <a:rPr lang="zh-CN" altLang="en-US" dirty="0" smtClean="0"/>
              <a:t>取值范围</a:t>
            </a:r>
            <a:r>
              <a:rPr lang="en-US" altLang="zh-CN" dirty="0" smtClean="0"/>
              <a:t>[0-100]</a:t>
            </a:r>
            <a:r>
              <a:rPr lang="zh-CN" altLang="en-US" dirty="0" smtClean="0"/>
              <a:t>，活跃度越</a:t>
            </a:r>
            <a:r>
              <a:rPr lang="zh-CN" altLang="en-US" dirty="0" smtClean="0"/>
              <a:t>高</a:t>
            </a:r>
            <a:r>
              <a:rPr lang="zh-CN" altLang="en-US" dirty="0" smtClean="0"/>
              <a:t>表示课堂越活跃，交互越好。</a:t>
            </a:r>
            <a:endParaRPr lang="en-US" altLang="zh-CN" dirty="0" smtClean="0"/>
          </a:p>
          <a:p>
            <a:r>
              <a:rPr lang="zh-CN" altLang="en-US" dirty="0" smtClean="0"/>
              <a:t>有效</a:t>
            </a:r>
            <a:r>
              <a:rPr lang="zh-CN" altLang="en-US" dirty="0" smtClean="0"/>
              <a:t>人数：表示硬件设备（摄像头）实际检测到的人数。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-32" y="1500174"/>
          <a:ext cx="9144064" cy="369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  <a:gridCol w="928694"/>
                <a:gridCol w="928694"/>
                <a:gridCol w="928694"/>
                <a:gridCol w="642942"/>
                <a:gridCol w="714380"/>
                <a:gridCol w="714380"/>
                <a:gridCol w="714380"/>
                <a:gridCol w="642942"/>
                <a:gridCol w="785818"/>
                <a:gridCol w="714380"/>
                <a:gridCol w="928694"/>
              </a:tblGrid>
              <a:tr h="49720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知识点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教师评估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课堂表现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随堂测试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举手次数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站立次数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趴桌次数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参与度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相关试题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教学效果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心理学讲座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第一节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强化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难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none" dirty="0" smtClean="0">
                          <a:solidFill>
                            <a:schemeClr val="tx1"/>
                          </a:solidFill>
                        </a:rPr>
                        <a:t>优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心理学讲座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第一节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刺激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3,4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none" dirty="0" smtClean="0">
                          <a:solidFill>
                            <a:schemeClr val="tx1"/>
                          </a:solidFill>
                        </a:rPr>
                        <a:t>良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心理学讲座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第二节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激励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5,6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none" dirty="0" smtClean="0">
                          <a:solidFill>
                            <a:schemeClr val="tx1"/>
                          </a:solidFill>
                        </a:rPr>
                        <a:t>合格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心理学讲座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第二节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记忆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none" dirty="0" smtClean="0">
                          <a:solidFill>
                            <a:schemeClr val="tx1"/>
                          </a:solidFill>
                        </a:rPr>
                        <a:t>良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57166"/>
            <a:ext cx="23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课堂教学效果分析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5572140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参与度：讲解本知识点时，根据站立</a:t>
            </a:r>
            <a:r>
              <a:rPr lang="zh-CN" altLang="en-US" dirty="0" smtClean="0"/>
              <a:t>学生的次数，人数等因素计算出来的</a:t>
            </a:r>
            <a:r>
              <a:rPr lang="zh-CN" altLang="en-US" dirty="0" smtClean="0"/>
              <a:t>指标。</a:t>
            </a:r>
            <a:endParaRPr lang="en-US" altLang="zh-CN" dirty="0" smtClean="0"/>
          </a:p>
          <a:p>
            <a:r>
              <a:rPr lang="zh-CN" altLang="en-US" dirty="0" smtClean="0"/>
              <a:t>教学</a:t>
            </a:r>
            <a:r>
              <a:rPr lang="zh-CN" altLang="en-US" dirty="0" smtClean="0"/>
              <a:t>效果：根据</a:t>
            </a:r>
            <a:r>
              <a:rPr lang="en-US" altLang="zh-CN" dirty="0" smtClean="0"/>
              <a:t>detail</a:t>
            </a:r>
            <a:r>
              <a:rPr lang="zh-CN" altLang="en-US" dirty="0" smtClean="0"/>
              <a:t>页面计算出的学生掌握程度以及教师评估的知识点难度计</a:t>
            </a:r>
            <a:endParaRPr lang="en-US" altLang="zh-CN" dirty="0" smtClean="0"/>
          </a:p>
          <a:p>
            <a:r>
              <a:rPr lang="zh-CN" altLang="en-US" dirty="0" smtClean="0"/>
              <a:t>算出来的指标，分为四级优、良、合格、不合格。</a:t>
            </a:r>
            <a:endParaRPr lang="en-US" altLang="zh-CN" dirty="0" smtClean="0"/>
          </a:p>
          <a:p>
            <a:r>
              <a:rPr lang="zh-CN" altLang="en-US" dirty="0" smtClean="0"/>
              <a:t>教师</a:t>
            </a:r>
            <a:r>
              <a:rPr lang="zh-CN" altLang="en-US" dirty="0" smtClean="0"/>
              <a:t>评估：教师自己评估本知识点的难度。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1071546"/>
          <a:ext cx="7572428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  <a:gridCol w="714380"/>
                <a:gridCol w="659906"/>
                <a:gridCol w="554540"/>
                <a:gridCol w="714380"/>
                <a:gridCol w="1571636"/>
                <a:gridCol w="714380"/>
                <a:gridCol w="928694"/>
                <a:gridCol w="1214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知识点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是否正确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参与度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解题速度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关注度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掌握程度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强化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强化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33s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63%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强化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43%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强化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16s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53%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85%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357166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课堂教学效果分析</a:t>
            </a:r>
            <a:r>
              <a:rPr lang="en-US" altLang="zh-CN" dirty="0" smtClean="0"/>
              <a:t>-</a:t>
            </a:r>
            <a:r>
              <a:rPr lang="en-US" altLang="zh-CN" dirty="0" smtClean="0"/>
              <a:t>detail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071942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关注度：学生注意力放在题目关键内容（题干，选项）上的时长占总答题时长的比例。</a:t>
            </a:r>
            <a:endParaRPr lang="en-US" altLang="zh-CN" dirty="0" smtClean="0"/>
          </a:p>
          <a:p>
            <a:r>
              <a:rPr lang="zh-CN" altLang="en-US" dirty="0" smtClean="0"/>
              <a:t>解题速度：答题时长</a:t>
            </a:r>
            <a:endParaRPr lang="en-US" altLang="zh-CN" dirty="0" smtClean="0"/>
          </a:p>
          <a:p>
            <a:r>
              <a:rPr lang="zh-CN" altLang="en-US" dirty="0" smtClean="0"/>
              <a:t>掌握程度：与答题是否正确，解题速度，关注度相关的指标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9" y="1785926"/>
          <a:ext cx="750099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80"/>
                <a:gridCol w="1357322"/>
                <a:gridCol w="1143008"/>
                <a:gridCol w="1143008"/>
                <a:gridCol w="1857387"/>
                <a:gridCol w="128588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测试场所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班级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测试内容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实验一班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心理学第一节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2016-10-15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实验二班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实验一班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心理学第二节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2016-10-16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实验二班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心理学第二节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785794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考试行为数据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86182" y="1857364"/>
          <a:ext cx="500066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22"/>
                <a:gridCol w="428628"/>
                <a:gridCol w="428628"/>
                <a:gridCol w="500066"/>
                <a:gridCol w="428628"/>
                <a:gridCol w="428628"/>
                <a:gridCol w="500066"/>
                <a:gridCol w="500066"/>
                <a:gridCol w="428628"/>
              </a:tblGrid>
              <a:tr h="7416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题号</a:t>
                      </a:r>
                      <a:endParaRPr lang="zh-CN" altLang="en-US" dirty="0"/>
                    </a:p>
                    <a:p>
                      <a:r>
                        <a:rPr lang="zh-CN" altLang="en-US" dirty="0" smtClean="0"/>
                        <a:t> 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0min-2min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2min-4min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4min-6min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6min-8min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785794"/>
            <a:ext cx="216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考试行为数据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pic>
        <p:nvPicPr>
          <p:cNvPr id="6" name="图片 5" descr="u=264239797,3848242567&amp;fm=23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1857364"/>
            <a:ext cx="333375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3" y="1857364"/>
          <a:ext cx="7572428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1"/>
                <a:gridCol w="642942"/>
                <a:gridCol w="642942"/>
                <a:gridCol w="2071702"/>
                <a:gridCol w="1000133"/>
                <a:gridCol w="857256"/>
                <a:gridCol w="928694"/>
                <a:gridCol w="78581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题号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难度系数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试卷名称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正确率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平均时长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平均犹疑度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心理学第一讲测试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心理学第一讲测试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心理学第二讲测试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心理学第二讲测试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785794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解题过程分析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428736"/>
          <a:ext cx="8358248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/>
                <a:gridCol w="642942"/>
                <a:gridCol w="789666"/>
                <a:gridCol w="1853540"/>
                <a:gridCol w="1785950"/>
                <a:gridCol w="642942"/>
                <a:gridCol w="841322"/>
                <a:gridCol w="1158944"/>
              </a:tblGrid>
              <a:tr h="3571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各选项关注次数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各选项关注时长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学生选项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正确答案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犹疑度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4/7/8/2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11/13/8/2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李四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4/7/8/2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4/11/3/12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4/7/8/2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14/17/8/22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牛六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4/7/8/2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1/12/3/2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785794"/>
            <a:ext cx="216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解题过程分析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4071942"/>
            <a:ext cx="6096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各选项关注次数：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四个选项的注视次数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 smtClean="0"/>
              <a:t>选项关注时长：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四个选项的注视时长</a:t>
            </a:r>
            <a:endParaRPr lang="en-US" altLang="zh-CN" dirty="0" smtClean="0"/>
          </a:p>
          <a:p>
            <a:r>
              <a:rPr lang="zh-CN" altLang="en-US" dirty="0" smtClean="0"/>
              <a:t>犹疑度：与学生各选项注视次数的分布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方差？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以及相关联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397000"/>
          <a:ext cx="6905652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/>
                <a:gridCol w="1285884"/>
                <a:gridCol w="1000132"/>
                <a:gridCol w="714380"/>
                <a:gridCol w="642942"/>
                <a:gridCol w="928694"/>
                <a:gridCol w="785818"/>
                <a:gridCol w="9048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关注程度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心理学第一讲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2016-10-15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心理学第一讲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2016-10-15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心理学第一讲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571480"/>
            <a:ext cx="23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在线自习行为数据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929198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关注程度：本次自习过程中，学生注意力停留在关键内容上的时长占总时长的比例。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1079</Words>
  <Application>Microsoft Office PowerPoint</Application>
  <PresentationFormat>全屏显示(4:3)</PresentationFormat>
  <Paragraphs>516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FZJ</dc:creator>
  <cp:lastModifiedBy>FZJ</cp:lastModifiedBy>
  <cp:revision>37</cp:revision>
  <dcterms:created xsi:type="dcterms:W3CDTF">2016-12-04T05:19:27Z</dcterms:created>
  <dcterms:modified xsi:type="dcterms:W3CDTF">2016-12-04T08:51:27Z</dcterms:modified>
</cp:coreProperties>
</file>