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9172FDA-3113-46CB-953A-9308847F7D8F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7944B57-4F20-4995-B156-2CF996CD45F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2FDA-3113-46CB-953A-9308847F7D8F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4B57-4F20-4995-B156-2CF996CD45F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2FDA-3113-46CB-953A-9308847F7D8F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4B57-4F20-4995-B156-2CF996CD45F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9172FDA-3113-46CB-953A-9308847F7D8F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7944B57-4F20-4995-B156-2CF996CD45F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9172FDA-3113-46CB-953A-9308847F7D8F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7944B57-4F20-4995-B156-2CF996CD45F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2FDA-3113-46CB-953A-9308847F7D8F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4B57-4F20-4995-B156-2CF996CD45F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2FDA-3113-46CB-953A-9308847F7D8F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4B57-4F20-4995-B156-2CF996CD45F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172FDA-3113-46CB-953A-9308847F7D8F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7944B57-4F20-4995-B156-2CF996CD45F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2FDA-3113-46CB-953A-9308847F7D8F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4B57-4F20-4995-B156-2CF996CD45F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9172FDA-3113-46CB-953A-9308847F7D8F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7944B57-4F20-4995-B156-2CF996CD45FA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172FDA-3113-46CB-953A-9308847F7D8F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7944B57-4F20-4995-B156-2CF996CD45FA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9172FDA-3113-46CB-953A-9308847F7D8F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7944B57-4F20-4995-B156-2CF996CD45F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6000" y="1534638"/>
            <a:ext cx="6172200" cy="189436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APLICAÇÃO DE TÉCNICAS DE APRENDIZADO DE MÁQUINA PARA CLASSIFICAÇÃO INTERNACIONAL DE DOENÇAS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Fellipe</a:t>
            </a:r>
            <a:r>
              <a:rPr lang="pt-BR" dirty="0" smtClean="0"/>
              <a:t> Augusto Oliveira Santos Lopes</a:t>
            </a:r>
          </a:p>
          <a:p>
            <a:endParaRPr lang="pt-BR" dirty="0" smtClean="0"/>
          </a:p>
          <a:p>
            <a:r>
              <a:rPr lang="pt-BR" dirty="0" smtClean="0"/>
              <a:t>Inteligência artificial e aprendizado de máquina, PUC-MINAS virtual.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E EXPLORAÇÃO DOS DADOS</a:t>
            </a:r>
            <a:endParaRPr lang="pt-BR" dirty="0"/>
          </a:p>
        </p:txBody>
      </p:sp>
      <p:pic>
        <p:nvPicPr>
          <p:cNvPr id="2048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877" y="2060848"/>
            <a:ext cx="7126526" cy="36724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 DE CALOR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214" y="1600200"/>
            <a:ext cx="6997571" cy="4873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BOXPLOT</a:t>
            </a:r>
            <a:endParaRPr lang="pt-BR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91286"/>
            <a:ext cx="5184575" cy="4786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BOXPLOT</a:t>
            </a:r>
            <a:endParaRPr lang="pt-BR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484784"/>
            <a:ext cx="4941675" cy="4665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TOTAL POR GRUPOS DE CID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16832"/>
            <a:ext cx="5976664" cy="37444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SEPARAÇÃO DE AMOSTRAS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7859216" cy="15775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Imagem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509120"/>
            <a:ext cx="7848872" cy="5208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DE DECISÃO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00808"/>
            <a:ext cx="7467600" cy="4320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VALIDAÇÃO CRUZADA  PRÉ-DEFINIDA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44824"/>
            <a:ext cx="7467600" cy="40989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DICIONÁRIO DE SCORES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7470" y="2852936"/>
            <a:ext cx="5516818" cy="19364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1910"/>
            <a:ext cx="7467600" cy="4270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HC-FAMEMA é uma autarquia do estado de São Paulo;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Integra a Rede Regional de Atenção a Saúde (RRAS – 10);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Microrregiões de saúde: Marília, Assis, Ourinhos, Tupã e Adamantina.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DE CONFUNSÃO DE ANEMIA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88840"/>
            <a:ext cx="5184575" cy="40324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NÓ DE DECISÃO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311544"/>
            <a:ext cx="6521152" cy="30616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PROBABILIDADE DE ANEMIA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276872"/>
            <a:ext cx="5760640" cy="2952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PROBABILIDADE DE PNEUMONIA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08920"/>
            <a:ext cx="8075240" cy="2376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PROBABILIDADE DE DENGUE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7776863" cy="280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CONTRIBUIÇÕES E 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Entrega de três modelos capazes de informar as probabilidades de anemia, pneumonia ou dengue;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Aumentar desempenho dos algoritmos, coletando mais exemplos de cada doença;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Analisar e explorar texto sobre os sintomas e históricos de pacientes através do processamento de linguagem natural.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pPr algn="ctr">
              <a:buNone/>
            </a:pPr>
            <a:r>
              <a:rPr lang="pt-BR" sz="4800" dirty="0" smtClean="0"/>
              <a:t>Muito obrigado!!!</a:t>
            </a:r>
            <a:endParaRPr lang="pt-BR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Pronto atendimento recebe pacientes que precisam de cuidados imediatos;</a:t>
            </a:r>
          </a:p>
          <a:p>
            <a:endParaRPr lang="pt-BR" dirty="0" smtClean="0"/>
          </a:p>
          <a:p>
            <a:r>
              <a:rPr lang="pt-BR" dirty="0" smtClean="0"/>
              <a:t>Processo de triagem;</a:t>
            </a:r>
          </a:p>
          <a:p>
            <a:endParaRPr lang="pt-BR" dirty="0" smtClean="0"/>
          </a:p>
          <a:p>
            <a:r>
              <a:rPr lang="pt-BR" dirty="0" smtClean="0"/>
              <a:t>Solicitação de exames;</a:t>
            </a:r>
          </a:p>
          <a:p>
            <a:endParaRPr lang="pt-BR" dirty="0" smtClean="0"/>
          </a:p>
          <a:p>
            <a:r>
              <a:rPr lang="pt-BR" dirty="0" smtClean="0"/>
              <a:t>Classificação internacional de doenças (CID);</a:t>
            </a:r>
          </a:p>
          <a:p>
            <a:endParaRPr lang="pt-BR" dirty="0" smtClean="0"/>
          </a:p>
          <a:p>
            <a:r>
              <a:rPr lang="pt-BR" dirty="0" smtClean="0"/>
              <a:t>Prontuário eletrônico.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PROPOSTO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Médico determina CID com apoio do Hemograma;</a:t>
            </a:r>
          </a:p>
          <a:p>
            <a:endParaRPr lang="pt-BR" dirty="0" smtClean="0"/>
          </a:p>
          <a:p>
            <a:r>
              <a:rPr lang="pt-BR" dirty="0" smtClean="0"/>
              <a:t>Pronto socorro sobrecarregado, epidemia de dengue;</a:t>
            </a:r>
          </a:p>
          <a:p>
            <a:endParaRPr lang="pt-BR" dirty="0" smtClean="0"/>
          </a:p>
          <a:p>
            <a:r>
              <a:rPr lang="pt-BR" dirty="0" smtClean="0"/>
              <a:t>Utilizar técnicas de aprendizado supervisionado;</a:t>
            </a:r>
          </a:p>
          <a:p>
            <a:endParaRPr lang="pt-BR" dirty="0" smtClean="0"/>
          </a:p>
          <a:p>
            <a:r>
              <a:rPr lang="pt-BR" dirty="0" smtClean="0"/>
              <a:t>Espera-se que o processo de diagnóstico de doenças seja acelerado e direcionado;</a:t>
            </a:r>
          </a:p>
          <a:p>
            <a:endParaRPr lang="pt-BR" dirty="0" smtClean="0"/>
          </a:p>
          <a:p>
            <a:r>
              <a:rPr lang="pt-BR" dirty="0" smtClean="0"/>
              <a:t>Dados dos últimos 5 anos de resultados de exames de sangue.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COLETA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Autorização do Departamento de Tecnologia e Informação (DTI);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Disponibilizados no formato CSV através do Microsoft </a:t>
            </a:r>
            <a:r>
              <a:rPr lang="pt-BR" dirty="0" err="1" smtClean="0"/>
              <a:t>Teams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Representam três entidades do domínio do problema, sendo essas: atendimento, resultado de exame e CID.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PROCESSAMENTO/TRATAMENTO DE DADOS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755576" y="2636912"/>
          <a:ext cx="746760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1759272"/>
                <a:gridCol w="3219128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latin typeface="Arial"/>
                          <a:ea typeface="Times New Roman"/>
                          <a:cs typeface="Times New Roman"/>
                        </a:rPr>
                        <a:t>Entidade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latin typeface="Arial"/>
                          <a:ea typeface="Times New Roman"/>
                          <a:cs typeface="Times New Roman"/>
                        </a:rPr>
                        <a:t>Total de registros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latin typeface="Arial"/>
                          <a:ea typeface="Times New Roman"/>
                          <a:cs typeface="Times New Roman"/>
                        </a:rPr>
                        <a:t>Arquivos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Arial"/>
                          <a:ea typeface="Times New Roman"/>
                          <a:cs typeface="Times New Roman"/>
                        </a:rPr>
                        <a:t>Atendimento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Arial"/>
                          <a:ea typeface="Times New Roman"/>
                          <a:cs typeface="Times New Roman"/>
                        </a:rPr>
                        <a:t>60.647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Arial"/>
                          <a:ea typeface="Times New Roman"/>
                          <a:cs typeface="Times New Roman"/>
                        </a:rPr>
                        <a:t>atendimentos_5_anos.csv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Arial"/>
                          <a:ea typeface="Times New Roman"/>
                          <a:cs typeface="Times New Roman"/>
                        </a:rPr>
                        <a:t>Resultado de exame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Arial"/>
                          <a:ea typeface="Times New Roman"/>
                          <a:cs typeface="Times New Roman"/>
                        </a:rPr>
                        <a:t>9.076.191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Arial"/>
                          <a:ea typeface="Times New Roman"/>
                          <a:cs typeface="Times New Roman"/>
                        </a:rPr>
                        <a:t>resultados_exames_detalhes_5_anos_I.csv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Arial"/>
                          <a:ea typeface="Times New Roman"/>
                          <a:cs typeface="Times New Roman"/>
                        </a:rPr>
                        <a:t>resultados_exames_detalhes_5_anos_II.csv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Arial"/>
                          <a:ea typeface="Times New Roman"/>
                          <a:cs typeface="Times New Roman"/>
                        </a:rPr>
                        <a:t>resultados_exames_detalhes_5_anos_III.csv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Arial"/>
                          <a:ea typeface="Times New Roman"/>
                          <a:cs typeface="Times New Roman"/>
                        </a:rPr>
                        <a:t>CID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Arial"/>
                          <a:ea typeface="Times New Roman"/>
                          <a:cs typeface="Times New Roman"/>
                        </a:rPr>
                        <a:t>12.367</a:t>
                      </a:r>
                      <a:endParaRPr lang="pt-B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latin typeface="Arial"/>
                          <a:ea typeface="Times New Roman"/>
                          <a:cs typeface="Times New Roman"/>
                        </a:rPr>
                        <a:t>cids</a:t>
                      </a:r>
                      <a:r>
                        <a:rPr lang="pt-BR" sz="1200" dirty="0">
                          <a:latin typeface="Arial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pt-BR" sz="1200" dirty="0" err="1">
                          <a:latin typeface="Arial"/>
                          <a:ea typeface="Times New Roman"/>
                          <a:cs typeface="Times New Roman"/>
                        </a:rPr>
                        <a:t>csv</a:t>
                      </a:r>
                      <a:endParaRPr lang="pt-B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TRANSPOSIÇÃO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16832"/>
            <a:ext cx="7344816" cy="40324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TRANSPOSIÇÃO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28800"/>
            <a:ext cx="7787208" cy="39604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AUSENTES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060848"/>
            <a:ext cx="3456384" cy="36724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396</TotalTime>
  <Words>308</Words>
  <Application>Microsoft Office PowerPoint</Application>
  <PresentationFormat>Apresentação na tela (4:3)</PresentationFormat>
  <Paragraphs>92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Balcão Envidraçado</vt:lpstr>
      <vt:lpstr>APLICAÇÃO DE TÉCNICAS DE APRENDIZADO DE MÁQUINA PARA CLASSIFICAÇÃO INTERNACIONAL DE DOENÇAS</vt:lpstr>
      <vt:lpstr>Introdução</vt:lpstr>
      <vt:lpstr>Contextualização</vt:lpstr>
      <vt:lpstr>PROBLEMA PROPOSTO</vt:lpstr>
      <vt:lpstr>COLETA DE DADOS</vt:lpstr>
      <vt:lpstr>PROCESSAMENTO/TRATAMENTO DE DADOS</vt:lpstr>
      <vt:lpstr>TRANSPOSIÇÃO</vt:lpstr>
      <vt:lpstr>TRANSPOSIÇÃO</vt:lpstr>
      <vt:lpstr>DADOS AUSENTES</vt:lpstr>
      <vt:lpstr>ANÁLISE E EXPLORAÇÃO DOS DADOS</vt:lpstr>
      <vt:lpstr>MAPA DE CALOR</vt:lpstr>
      <vt:lpstr>BOXPLOT</vt:lpstr>
      <vt:lpstr>BOXPLOT</vt:lpstr>
      <vt:lpstr>TOTAL POR GRUPOS DE CID</vt:lpstr>
      <vt:lpstr>SEPARAÇÃO DE AMOSTRAS</vt:lpstr>
      <vt:lpstr>ÁRVORE DE DECISÃO</vt:lpstr>
      <vt:lpstr>VALIDAÇÃO CRUZADA  PRÉ-DEFINIDA</vt:lpstr>
      <vt:lpstr>DICIONÁRIO DE SCORES</vt:lpstr>
      <vt:lpstr>RESULTADOS</vt:lpstr>
      <vt:lpstr>MATRIZ DE CONFUNSÃO DE ANEMIA</vt:lpstr>
      <vt:lpstr>NÓ DE DECISÃO</vt:lpstr>
      <vt:lpstr>PROBABILIDADE DE ANEMIA</vt:lpstr>
      <vt:lpstr>PROBABILIDADE DE PNEUMONIA</vt:lpstr>
      <vt:lpstr>PROBABILIDADE DE DENGUE</vt:lpstr>
      <vt:lpstr>CONTRIBUIÇÕES E TRABALHOS FUTUROS</vt:lpstr>
      <vt:lpstr>FIM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DE TÉCNICAS DE APRENDIZADO DE MÁQUINA PARA CLASSIFICAÇÃO INTERNACIONAL DE DOENÇAS</dc:title>
  <dc:creator>FELLIPE</dc:creator>
  <cp:lastModifiedBy>FELLIPE</cp:lastModifiedBy>
  <cp:revision>17</cp:revision>
  <dcterms:created xsi:type="dcterms:W3CDTF">2020-11-11T19:31:39Z</dcterms:created>
  <dcterms:modified xsi:type="dcterms:W3CDTF">2020-11-12T02:08:29Z</dcterms:modified>
</cp:coreProperties>
</file>