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258" r:id="rId3"/>
    <p:sldId id="259" r:id="rId4"/>
    <p:sldId id="261" r:id="rId5"/>
    <p:sldId id="262" r:id="rId6"/>
    <p:sldId id="266" r:id="rId7"/>
    <p:sldId id="267" r:id="rId8"/>
    <p:sldId id="269" r:id="rId9"/>
    <p:sldId id="276" r:id="rId10"/>
    <p:sldId id="277" r:id="rId11"/>
    <p:sldId id="278" r:id="rId12"/>
    <p:sldId id="279" r:id="rId13"/>
    <p:sldId id="263" r:id="rId14"/>
    <p:sldId id="268" r:id="rId15"/>
    <p:sldId id="303" r:id="rId16"/>
    <p:sldId id="290" r:id="rId17"/>
    <p:sldId id="304" r:id="rId18"/>
    <p:sldId id="271" r:id="rId19"/>
    <p:sldId id="297" r:id="rId20"/>
    <p:sldId id="305" r:id="rId21"/>
    <p:sldId id="265" r:id="rId22"/>
    <p:sldId id="264" r:id="rId23"/>
    <p:sldId id="274" r:id="rId24"/>
    <p:sldId id="275" r:id="rId25"/>
    <p:sldId id="292" r:id="rId26"/>
    <p:sldId id="296" r:id="rId27"/>
    <p:sldId id="300" r:id="rId28"/>
    <p:sldId id="301" r:id="rId29"/>
    <p:sldId id="299" r:id="rId30"/>
    <p:sldId id="294" r:id="rId31"/>
    <p:sldId id="308" r:id="rId32"/>
    <p:sldId id="307" r:id="rId33"/>
    <p:sldId id="295" r:id="rId34"/>
    <p:sldId id="310" r:id="rId35"/>
    <p:sldId id="311" r:id="rId36"/>
    <p:sldId id="312" r:id="rId37"/>
    <p:sldId id="313" r:id="rId38"/>
    <p:sldId id="306" r:id="rId39"/>
    <p:sldId id="309" r:id="rId40"/>
    <p:sldId id="286" r:id="rId41"/>
    <p:sldId id="287" r:id="rId42"/>
    <p:sldId id="288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5D4"/>
    <a:srgbClr val="140B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FC7A-46A2-414A-8ED9-693F9B6A3CEC}" type="datetimeFigureOut">
              <a:rPr lang="fr-CA" smtClean="0"/>
              <a:pPr/>
              <a:t>2013-12-13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71DB4-8461-4ECE-9DDB-3FD3BEF3723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13/12/2013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Émulateur</a:t>
            </a:r>
            <a:r>
              <a:rPr lang="en-CA" dirty="0" smtClean="0"/>
              <a:t> pour </a:t>
            </a:r>
            <a:r>
              <a:rPr lang="en-CA" dirty="0" err="1" smtClean="0"/>
              <a:t>une</a:t>
            </a:r>
            <a:r>
              <a:rPr lang="en-CA" dirty="0" smtClean="0"/>
              <a:t> architecture </a:t>
            </a:r>
            <a:r>
              <a:rPr lang="en-CA" dirty="0" err="1" smtClean="0"/>
              <a:t>virtuelle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Emulator!</a:t>
            </a:r>
            <a:endParaRPr lang="fr-CA" dirty="0"/>
          </a:p>
        </p:txBody>
      </p:sp>
      <p:pic>
        <p:nvPicPr>
          <p:cNvPr id="34818" name="Picture 2" descr="[&amp;ZeroWidthSpace;IMG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546304" cy="4909728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73 instructions</a:t>
            </a:r>
          </a:p>
          <a:p>
            <a:pPr lvl="1"/>
            <a:r>
              <a:rPr lang="en-CA" dirty="0" err="1" smtClean="0"/>
              <a:t>Arithmétiques</a:t>
            </a:r>
            <a:endParaRPr lang="en-CA" dirty="0" smtClean="0"/>
          </a:p>
          <a:p>
            <a:pPr lvl="1"/>
            <a:r>
              <a:rPr lang="en-CA" dirty="0" err="1" smtClean="0"/>
              <a:t>Branchements</a:t>
            </a:r>
            <a:endParaRPr lang="en-CA" dirty="0" smtClean="0"/>
          </a:p>
          <a:p>
            <a:pPr lvl="1"/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r>
              <a:rPr lang="en-CA" dirty="0" smtClean="0"/>
              <a:t>Audio</a:t>
            </a:r>
          </a:p>
          <a:p>
            <a:pPr lvl="1"/>
            <a:r>
              <a:rPr lang="en-CA" dirty="0" err="1" smtClean="0"/>
              <a:t>Vidéo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Entrées/sorties “</a:t>
            </a:r>
            <a:r>
              <a:rPr lang="en-CA" dirty="0" err="1" smtClean="0"/>
              <a:t>mappées</a:t>
            </a:r>
            <a:r>
              <a:rPr lang="en-CA" dirty="0" smtClean="0"/>
              <a:t>” en </a:t>
            </a:r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Mémoire</a:t>
            </a:r>
            <a:r>
              <a:rPr lang="en-CA" dirty="0" smtClean="0"/>
              <a:t> de 64kB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CPU</a:t>
            </a:r>
          </a:p>
          <a:p>
            <a:pPr lvl="1"/>
            <a:r>
              <a:rPr lang="en-CA" dirty="0" err="1" smtClean="0"/>
              <a:t>Cadencé</a:t>
            </a:r>
            <a:r>
              <a:rPr lang="en-CA" dirty="0" smtClean="0"/>
              <a:t> </a:t>
            </a:r>
            <a:r>
              <a:rPr lang="en-CA" smtClean="0"/>
              <a:t>à 1 MHz</a:t>
            </a:r>
            <a:endParaRPr lang="en-CA" dirty="0" smtClean="0"/>
          </a:p>
          <a:p>
            <a:pPr lvl="1"/>
            <a:r>
              <a:rPr lang="en-CA" dirty="0" smtClean="0"/>
              <a:t>16 </a:t>
            </a:r>
            <a:r>
              <a:rPr lang="en-CA" dirty="0" err="1" smtClean="0"/>
              <a:t>registres</a:t>
            </a:r>
            <a:r>
              <a:rPr lang="en-CA" dirty="0" smtClean="0"/>
              <a:t> à usage </a:t>
            </a:r>
            <a:r>
              <a:rPr lang="en-CA" dirty="0" err="1" smtClean="0"/>
              <a:t>général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GPU</a:t>
            </a:r>
          </a:p>
          <a:p>
            <a:pPr lvl="1"/>
            <a:r>
              <a:rPr lang="en-CA" dirty="0" smtClean="0"/>
              <a:t>60 images/sec</a:t>
            </a:r>
          </a:p>
          <a:p>
            <a:pPr lvl="1"/>
            <a:r>
              <a:rPr lang="en-CA" dirty="0" smtClean="0"/>
              <a:t>320x240</a:t>
            </a:r>
          </a:p>
          <a:p>
            <a:pPr lvl="1"/>
            <a:r>
              <a:rPr lang="en-CA" dirty="0" smtClean="0"/>
              <a:t>Palette de 16 </a:t>
            </a:r>
            <a:r>
              <a:rPr lang="en-CA" dirty="0" err="1" smtClean="0"/>
              <a:t>couleurs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smtClean="0"/>
              <a:t>Switch Dispatch</a:t>
            </a:r>
          </a:p>
          <a:p>
            <a:pPr lvl="1"/>
            <a:r>
              <a:rPr lang="en-CA" dirty="0" smtClean="0"/>
              <a:t>Threaded Code</a:t>
            </a:r>
          </a:p>
          <a:p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smtClean="0">
                <a:solidFill>
                  <a:schemeClr val="bg2"/>
                </a:solidFill>
              </a:rPr>
              <a:t>Conclusion</a:t>
            </a:r>
            <a:endParaRPr lang="fr-CA" dirty="0">
              <a:solidFill>
                <a:schemeClr val="bg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>
                <a:solidFill>
                  <a:srgbClr val="1C25D4"/>
                </a:solidFill>
              </a:rPr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</a:t>
            </a:r>
            <a:r>
              <a:rPr lang="fr-CA" sz="3600" dirty="0" smtClean="0">
                <a:solidFill>
                  <a:srgbClr val="1C25D4"/>
                </a:solidFill>
              </a:rPr>
              <a:t>while</a:t>
            </a:r>
            <a:r>
              <a:rPr lang="fr-CA" sz="3600" dirty="0" smtClean="0"/>
              <a:t>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>
                <a:solidFill>
                  <a:srgbClr val="1C25D4"/>
                </a:solidFill>
              </a:rPr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>
                <a:solidFill>
                  <a:srgbClr val="1C25D4"/>
                </a:solidFill>
              </a:rPr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</a:t>
            </a:r>
            <a:r>
              <a:rPr lang="fr-CA" sz="3600" dirty="0" smtClean="0">
                <a:solidFill>
                  <a:srgbClr val="1C25D4"/>
                </a:solidFill>
              </a:rPr>
              <a:t>while</a:t>
            </a:r>
            <a:r>
              <a:rPr lang="fr-CA" sz="3600" dirty="0" smtClean="0"/>
              <a:t>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>
                <a:solidFill>
                  <a:srgbClr val="1C25D4"/>
                </a:solidFill>
              </a:rPr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Dispatch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dirty="0" err="1" smtClean="0">
                <a:solidFill>
                  <a:srgbClr val="1C25D4"/>
                </a:solidFill>
              </a:rPr>
              <a:t>void</a:t>
            </a:r>
            <a:r>
              <a:rPr lang="fr-CA" dirty="0" smtClean="0"/>
              <a:t> </a:t>
            </a:r>
            <a:r>
              <a:rPr lang="fr-CA" dirty="0" err="1" smtClean="0"/>
              <a:t>execute_opcode</a:t>
            </a:r>
            <a:r>
              <a:rPr lang="fr-CA" dirty="0" smtClean="0"/>
              <a:t>(</a:t>
            </a:r>
            <a:r>
              <a:rPr lang="fr-CA" dirty="0" err="1" smtClean="0">
                <a:solidFill>
                  <a:srgbClr val="1C25D4"/>
                </a:solidFill>
              </a:rPr>
              <a:t>unsigned</a:t>
            </a:r>
            <a:r>
              <a:rPr lang="fr-CA" dirty="0" smtClean="0"/>
              <a:t> opcode)</a:t>
            </a:r>
          </a:p>
          <a:p>
            <a:pPr>
              <a:buNone/>
            </a:pPr>
            <a:r>
              <a:rPr lang="en-CA" dirty="0" smtClean="0"/>
              <a:t>{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1C25D4"/>
                </a:solidFill>
              </a:rPr>
              <a:t>switch</a:t>
            </a:r>
            <a:r>
              <a:rPr lang="en-CA" dirty="0" smtClean="0"/>
              <a:t>(</a:t>
            </a:r>
            <a:r>
              <a:rPr lang="en-CA" dirty="0" err="1" smtClean="0"/>
              <a:t>opcode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{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smtClean="0">
                <a:solidFill>
                  <a:srgbClr val="1C25D4"/>
                </a:solidFill>
              </a:rPr>
              <a:t>case </a:t>
            </a:r>
            <a:r>
              <a:rPr lang="en-CA" dirty="0" smtClean="0"/>
              <a:t>ADD: { /*z=</a:t>
            </a:r>
            <a:r>
              <a:rPr lang="en-CA" dirty="0" err="1" smtClean="0"/>
              <a:t>x+y</a:t>
            </a:r>
            <a:r>
              <a:rPr lang="en-CA" dirty="0" smtClean="0"/>
              <a:t>*/ break; }</a:t>
            </a:r>
          </a:p>
          <a:p>
            <a:pPr>
              <a:buNone/>
            </a:pPr>
            <a:r>
              <a:rPr lang="en-CA" dirty="0" smtClean="0"/>
              <a:t>		// ...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smtClean="0">
                <a:solidFill>
                  <a:srgbClr val="1C25D4"/>
                </a:solidFill>
              </a:rPr>
              <a:t>default</a:t>
            </a:r>
            <a:r>
              <a:rPr lang="en-CA" dirty="0" smtClean="0"/>
              <a:t>: { /*PANIC */ }</a:t>
            </a:r>
          </a:p>
          <a:p>
            <a:pPr>
              <a:buNone/>
            </a:pPr>
            <a:r>
              <a:rPr lang="en-CA" dirty="0" smtClean="0"/>
              <a:t>	}</a:t>
            </a:r>
          </a:p>
          <a:p>
            <a:pPr>
              <a:buNone/>
            </a:pPr>
            <a:r>
              <a:rPr lang="en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>
                <a:solidFill>
                  <a:srgbClr val="1C25D4"/>
                </a:solidFill>
              </a:rPr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</a:t>
            </a:r>
            <a:r>
              <a:rPr lang="fr-CA" sz="3600" dirty="0" smtClean="0">
                <a:solidFill>
                  <a:srgbClr val="1C25D4"/>
                </a:solidFill>
              </a:rPr>
              <a:t>while</a:t>
            </a:r>
            <a:r>
              <a:rPr lang="fr-CA" sz="3600" dirty="0" smtClean="0"/>
              <a:t>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>
                <a:solidFill>
                  <a:srgbClr val="1C25D4"/>
                </a:solidFill>
              </a:rPr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execute_opcode[opcode]();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pic>
        <p:nvPicPr>
          <p:cNvPr id="8194" name="Picture 2" descr="http://2.bp.blogspot.com/_IbkhPOy5cIs/TJNZU7VFF9I/AAAAAAAAAUM/0VvUbw5mQ6Y/s1600/Bad+smell+with+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759" y="1733270"/>
            <a:ext cx="5280521" cy="4792074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3538736" cy="462560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CA" dirty="0" err="1" smtClean="0">
                <a:solidFill>
                  <a:srgbClr val="1C25D4"/>
                </a:solidFill>
              </a:rPr>
              <a:t>void</a:t>
            </a:r>
            <a:r>
              <a:rPr lang="fr-CA" dirty="0" smtClean="0"/>
              <a:t> </a:t>
            </a:r>
            <a:r>
              <a:rPr lang="fr-CA" dirty="0" err="1" smtClean="0"/>
              <a:t>interpret</a:t>
            </a:r>
            <a:r>
              <a:rPr lang="fr-CA" dirty="0" smtClean="0"/>
              <a:t>()</a:t>
            </a:r>
          </a:p>
          <a:p>
            <a:pPr>
              <a:buNone/>
            </a:pPr>
            <a:r>
              <a:rPr lang="fr-CA" dirty="0" smtClean="0"/>
              <a:t>{</a:t>
            </a:r>
          </a:p>
          <a:p>
            <a:pPr>
              <a:buNone/>
            </a:pPr>
            <a:r>
              <a:rPr lang="fr-CA" dirty="0" smtClean="0">
                <a:solidFill>
                  <a:srgbClr val="1C25D4"/>
                </a:solidFill>
              </a:rPr>
              <a:t>    </a:t>
            </a:r>
            <a:r>
              <a:rPr lang="fr-CA" dirty="0" err="1" smtClean="0">
                <a:solidFill>
                  <a:srgbClr val="1C25D4"/>
                </a:solidFill>
              </a:rPr>
              <a:t>goto</a:t>
            </a:r>
            <a:r>
              <a:rPr lang="fr-CA" dirty="0" smtClean="0">
                <a:solidFill>
                  <a:srgbClr val="1C25D4"/>
                </a:solidFill>
              </a:rPr>
              <a:t> </a:t>
            </a:r>
            <a:r>
              <a:rPr lang="fr-CA" dirty="0" smtClean="0"/>
              <a:t>*pc;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ADD:</a:t>
            </a:r>
          </a:p>
          <a:p>
            <a:pPr>
              <a:buNone/>
            </a:pPr>
            <a:r>
              <a:rPr lang="fr-CA" dirty="0" smtClean="0"/>
              <a:t>    /*z=x+y*/</a:t>
            </a:r>
          </a:p>
          <a:p>
            <a:pPr>
              <a:buNone/>
            </a:pPr>
            <a:r>
              <a:rPr lang="fr-CA" dirty="0" smtClean="0"/>
              <a:t>    </a:t>
            </a:r>
            <a:r>
              <a:rPr lang="fr-CA" dirty="0" err="1" smtClean="0">
                <a:solidFill>
                  <a:srgbClr val="1C25D4"/>
                </a:solidFill>
              </a:rPr>
              <a:t>goto</a:t>
            </a:r>
            <a:r>
              <a:rPr lang="fr-CA" dirty="0" smtClean="0"/>
              <a:t> *(++pc);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    // ...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UNKNOWN:</a:t>
            </a:r>
          </a:p>
          <a:p>
            <a:pPr>
              <a:buNone/>
            </a:pPr>
            <a:r>
              <a:rPr lang="fr-CA" dirty="0" smtClean="0"/>
              <a:t>    /*PANIC*/</a:t>
            </a:r>
          </a:p>
          <a:p>
            <a:pPr>
              <a:buNone/>
            </a:pP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Éducatif</a:t>
            </a:r>
            <a:endParaRPr lang="fr-CA" dirty="0"/>
          </a:p>
        </p:txBody>
      </p:sp>
      <p:pic>
        <p:nvPicPr>
          <p:cNvPr id="19458" name="Picture 2" descr="http://www.eng.utah.edu/%7Ecs5350/MachineLear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56792"/>
            <a:ext cx="3816424" cy="4711635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Pourquoi</a:t>
            </a:r>
            <a:r>
              <a:rPr lang="en-CA" dirty="0" smtClean="0"/>
              <a:t> </a:t>
            </a:r>
            <a:r>
              <a:rPr lang="en-CA" dirty="0" err="1" smtClean="0"/>
              <a:t>tant</a:t>
            </a:r>
            <a:r>
              <a:rPr lang="en-CA" dirty="0" smtClean="0"/>
              <a:t> de </a:t>
            </a:r>
            <a:r>
              <a:rPr lang="en-CA" dirty="0" err="1" smtClean="0"/>
              <a:t>haîne</a:t>
            </a:r>
            <a:r>
              <a:rPr lang="en-CA" dirty="0" smtClean="0"/>
              <a:t>?</a:t>
            </a:r>
          </a:p>
          <a:p>
            <a:pPr lvl="1"/>
            <a:r>
              <a:rPr lang="en-CA" dirty="0" err="1" smtClean="0"/>
              <a:t>Moins</a:t>
            </a:r>
            <a:r>
              <a:rPr lang="en-CA" dirty="0" smtClean="0"/>
              <a:t> de travail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décodage</a:t>
            </a:r>
            <a:endParaRPr lang="en-CA" dirty="0" smtClean="0"/>
          </a:p>
          <a:p>
            <a:pPr lvl="1"/>
            <a:r>
              <a:rPr lang="en-CA" dirty="0" err="1" smtClean="0"/>
              <a:t>Meilleure</a:t>
            </a:r>
            <a:r>
              <a:rPr lang="en-CA" dirty="0" smtClean="0"/>
              <a:t> </a:t>
            </a:r>
            <a:r>
              <a:rPr lang="en-CA" dirty="0" err="1" smtClean="0"/>
              <a:t>prédiction</a:t>
            </a:r>
            <a:r>
              <a:rPr lang="en-CA" dirty="0" smtClean="0"/>
              <a:t> de </a:t>
            </a:r>
            <a:r>
              <a:rPr lang="en-CA" dirty="0" err="1" smtClean="0"/>
              <a:t>branchements</a:t>
            </a:r>
            <a:endParaRPr lang="fr-CA" dirty="0"/>
          </a:p>
        </p:txBody>
      </p:sp>
      <p:pic>
        <p:nvPicPr>
          <p:cNvPr id="19458" name="Picture 2" descr="File:Two-level branch predict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546203"/>
            <a:ext cx="4320480" cy="2835315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Adorable </a:t>
            </a:r>
            <a:r>
              <a:rPr lang="en-CA" dirty="0" err="1" smtClean="0"/>
              <a:t>intermède</a:t>
            </a:r>
            <a:endParaRPr lang="fr-CA" dirty="0"/>
          </a:p>
        </p:txBody>
      </p:sp>
      <p:pic>
        <p:nvPicPr>
          <p:cNvPr id="1026" name="Picture 2" descr="C:\Users\ouef2901\Downloads\IMG_08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732240" cy="5049180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Démotivation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en-CA" dirty="0" smtClean="0">
              <a:solidFill>
                <a:schemeClr val="bg2"/>
              </a:solidFill>
            </a:endParaRPr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pic>
        <p:nvPicPr>
          <p:cNvPr id="162818" name="Picture 2" descr="http://media.edge-online.com/wp-content/uploads/edgeonline/2013/08/PS4-console-war-610x3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62" y="1920091"/>
            <a:ext cx="7933978" cy="4461237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Nécessite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bonne</a:t>
            </a:r>
            <a:r>
              <a:rPr lang="en-CA" dirty="0" smtClean="0"/>
              <a:t> </a:t>
            </a:r>
            <a:r>
              <a:rPr lang="en-CA" dirty="0" err="1" smtClean="0"/>
              <a:t>connaissance</a:t>
            </a:r>
            <a:r>
              <a:rPr lang="en-CA" dirty="0" smtClean="0"/>
              <a:t> de</a:t>
            </a:r>
          </a:p>
          <a:p>
            <a:pPr lvl="1"/>
            <a:r>
              <a:rPr lang="en-CA" dirty="0" smtClean="0"/>
              <a:t>Architecture </a:t>
            </a:r>
            <a:r>
              <a:rPr lang="en-CA" dirty="0" err="1" smtClean="0"/>
              <a:t>hôte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r>
              <a:rPr lang="en-CA" dirty="0" smtClean="0"/>
              <a:t> de la compilation</a:t>
            </a:r>
          </a:p>
          <a:p>
            <a:pPr lvl="1"/>
            <a:r>
              <a:rPr lang="en-CA" dirty="0" err="1" smtClean="0"/>
              <a:t>Algorithmie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Dur</a:t>
            </a:r>
            <a:r>
              <a:rPr lang="en-CA" dirty="0" smtClean="0"/>
              <a:t> à programmer </a:t>
            </a:r>
          </a:p>
          <a:p>
            <a:endParaRPr lang="en-CA" dirty="0" smtClean="0"/>
          </a:p>
          <a:p>
            <a:r>
              <a:rPr lang="en-CA" dirty="0" err="1" smtClean="0"/>
              <a:t>Difficile</a:t>
            </a:r>
            <a:r>
              <a:rPr lang="en-CA" dirty="0" smtClean="0"/>
              <a:t> à </a:t>
            </a:r>
            <a:r>
              <a:rPr lang="en-CA" dirty="0" smtClean="0"/>
              <a:t>tester</a:t>
            </a:r>
          </a:p>
          <a:p>
            <a:endParaRPr lang="en-CA" dirty="0" smtClean="0"/>
          </a:p>
          <a:p>
            <a:r>
              <a:rPr lang="en-CA" dirty="0" smtClean="0"/>
              <a:t>Non portable</a:t>
            </a:r>
            <a:endParaRPr lang="en-CA" dirty="0" smtClean="0"/>
          </a:p>
          <a:p>
            <a:endParaRPr lang="en-CA" dirty="0" smtClean="0"/>
          </a:p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pic>
        <p:nvPicPr>
          <p:cNvPr id="4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088" y="1703688"/>
            <a:ext cx="6114256" cy="4769121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2348879"/>
            <a:ext cx="6743700" cy="443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25609"/>
          </a:xfrm>
        </p:spPr>
        <p:txBody>
          <a:bodyPr/>
          <a:lstStyle/>
          <a:p>
            <a:r>
              <a:rPr lang="en-CA" dirty="0" err="1" smtClean="0"/>
              <a:t>Sélection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68655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629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Bloc de base</a:t>
            </a:r>
          </a:p>
          <a:p>
            <a:pPr lvl="8">
              <a:buNone/>
            </a:pPr>
            <a:r>
              <a:rPr lang="fr-CA" dirty="0" smtClean="0"/>
              <a:t>	(1)    </a:t>
            </a:r>
            <a:r>
              <a:rPr lang="fr-CA" dirty="0" err="1" smtClean="0"/>
              <a:t>prod</a:t>
            </a:r>
            <a:r>
              <a:rPr lang="fr-CA" dirty="0" smtClean="0"/>
              <a:t> := 0</a:t>
            </a:r>
          </a:p>
          <a:p>
            <a:pPr lvl="8">
              <a:buNone/>
            </a:pPr>
            <a:r>
              <a:rPr lang="fr-CA" dirty="0" smtClean="0"/>
              <a:t>	(2)    i := 1</a:t>
            </a:r>
          </a:p>
          <a:p>
            <a:pPr lvl="8">
              <a:buNone/>
            </a:pPr>
            <a:r>
              <a:rPr lang="fr-CA" dirty="0" smtClean="0"/>
              <a:t>	(3)    t1 := 4*i</a:t>
            </a:r>
          </a:p>
          <a:p>
            <a:pPr lvl="8">
              <a:buNone/>
            </a:pPr>
            <a:r>
              <a:rPr lang="fr-CA" dirty="0" smtClean="0"/>
              <a:t>	(4)    t2 := a [ t1 ]</a:t>
            </a:r>
          </a:p>
          <a:p>
            <a:pPr lvl="8">
              <a:buNone/>
            </a:pPr>
            <a:r>
              <a:rPr lang="fr-CA" dirty="0" smtClean="0"/>
              <a:t>	(5)    t3 := 4*i</a:t>
            </a:r>
          </a:p>
          <a:p>
            <a:pPr lvl="8">
              <a:buNone/>
            </a:pPr>
            <a:r>
              <a:rPr lang="fr-CA" dirty="0" smtClean="0"/>
              <a:t>	(6)    t4 :=b [ t3 ]	</a:t>
            </a:r>
          </a:p>
          <a:p>
            <a:pPr lvl="8">
              <a:buNone/>
            </a:pPr>
            <a:r>
              <a:rPr lang="fr-CA" dirty="0" smtClean="0"/>
              <a:t>	(7)    t5 := t2*t4</a:t>
            </a:r>
          </a:p>
          <a:p>
            <a:pPr lvl="8">
              <a:buNone/>
            </a:pPr>
            <a:r>
              <a:rPr lang="fr-CA" dirty="0" smtClean="0"/>
              <a:t>	(8)    t6 := </a:t>
            </a:r>
            <a:r>
              <a:rPr lang="fr-CA" dirty="0" err="1" smtClean="0"/>
              <a:t>prod</a:t>
            </a:r>
            <a:r>
              <a:rPr lang="fr-CA" dirty="0" smtClean="0"/>
              <a:t> +t5</a:t>
            </a:r>
          </a:p>
          <a:p>
            <a:pPr lvl="8">
              <a:buNone/>
            </a:pPr>
            <a:r>
              <a:rPr lang="fr-CA" dirty="0" smtClean="0"/>
              <a:t>	(9)    </a:t>
            </a:r>
            <a:r>
              <a:rPr lang="fr-CA" dirty="0" err="1" smtClean="0"/>
              <a:t>prod</a:t>
            </a:r>
            <a:r>
              <a:rPr lang="fr-CA" dirty="0" smtClean="0"/>
              <a:t> := t6</a:t>
            </a:r>
          </a:p>
          <a:p>
            <a:pPr lvl="8">
              <a:buNone/>
            </a:pPr>
            <a:r>
              <a:rPr lang="fr-CA" dirty="0" smtClean="0"/>
              <a:t>	(10)   t7 := i+1</a:t>
            </a:r>
          </a:p>
          <a:p>
            <a:pPr lvl="8">
              <a:buNone/>
            </a:pPr>
            <a:r>
              <a:rPr lang="fr-CA" dirty="0" smtClean="0"/>
              <a:t>	(11)   i := t7</a:t>
            </a:r>
          </a:p>
          <a:p>
            <a:pPr lvl="8">
              <a:buNone/>
            </a:pPr>
            <a:r>
              <a:rPr lang="fr-CA" dirty="0" smtClean="0"/>
              <a:t>	(12)   if  i&lt;=20 </a:t>
            </a:r>
            <a:r>
              <a:rPr lang="fr-CA" dirty="0" err="1" smtClean="0"/>
              <a:t>goto</a:t>
            </a:r>
            <a:r>
              <a:rPr lang="fr-CA" dirty="0" smtClean="0"/>
              <a:t> (3)</a:t>
            </a:r>
            <a:endParaRPr lang="fr-CA" dirty="0"/>
          </a:p>
        </p:txBody>
      </p:sp>
      <p:sp>
        <p:nvSpPr>
          <p:cNvPr id="8" name="Rectangle 7"/>
          <p:cNvSpPr/>
          <p:nvPr/>
        </p:nvSpPr>
        <p:spPr>
          <a:xfrm>
            <a:off x="2699792" y="2420888"/>
            <a:ext cx="136815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4" name="Flèche droite 3"/>
          <p:cNvSpPr/>
          <p:nvPr/>
        </p:nvSpPr>
        <p:spPr>
          <a:xfrm>
            <a:off x="1763688" y="249289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droite 5"/>
          <p:cNvSpPr/>
          <p:nvPr/>
        </p:nvSpPr>
        <p:spPr>
          <a:xfrm>
            <a:off x="1763688" y="314096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699792" y="3068960"/>
            <a:ext cx="2160240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Difficultés</a:t>
            </a:r>
            <a:endParaRPr lang="fr-CA" dirty="0"/>
          </a:p>
        </p:txBody>
      </p:sp>
      <p:pic>
        <p:nvPicPr>
          <p:cNvPr id="2050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104" y="1703688"/>
            <a:ext cx="6114256" cy="476912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  <a:p>
            <a:pPr lvl="1"/>
            <a:r>
              <a:rPr lang="en-CA" i="1" dirty="0" smtClean="0"/>
              <a:t>in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= use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</a:t>
            </a:r>
            <a:r>
              <a:rPr lang="en-CA" dirty="0" smtClean="0"/>
              <a:t>U</a:t>
            </a:r>
            <a:r>
              <a:rPr lang="en-CA" i="1" dirty="0" smtClean="0"/>
              <a:t> (out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– def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)</a:t>
            </a:r>
          </a:p>
          <a:p>
            <a:pPr lvl="1"/>
            <a:endParaRPr lang="en-CA" dirty="0" smtClean="0"/>
          </a:p>
          <a:p>
            <a:pPr lvl="1"/>
            <a:r>
              <a:rPr lang="en-CA" i="1" smtClean="0"/>
              <a:t>out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 = U {</a:t>
            </a:r>
            <a:r>
              <a:rPr lang="en-CA" i="1" dirty="0" smtClean="0"/>
              <a:t>in </a:t>
            </a:r>
            <a:r>
              <a:rPr lang="en-CA" dirty="0" smtClean="0"/>
              <a:t>[</a:t>
            </a:r>
            <a:r>
              <a:rPr lang="en-CA" i="1" dirty="0" smtClean="0"/>
              <a:t>s</a:t>
            </a:r>
            <a:r>
              <a:rPr lang="en-CA" dirty="0" smtClean="0"/>
              <a:t>] | </a:t>
            </a:r>
            <a:r>
              <a:rPr lang="en-CA" i="1" dirty="0" smtClean="0"/>
              <a:t>s</a:t>
            </a:r>
            <a:r>
              <a:rPr lang="en-CA" dirty="0" smtClean="0"/>
              <a:t> </a:t>
            </a:r>
            <a:r>
              <a:rPr lang="az-Cyrl-AZ" dirty="0" smtClean="0"/>
              <a:t>Є</a:t>
            </a:r>
            <a:r>
              <a:rPr lang="en-CA" dirty="0" smtClean="0"/>
              <a:t> </a:t>
            </a:r>
            <a:r>
              <a:rPr lang="en-CA" i="1" dirty="0" err="1" smtClean="0"/>
              <a:t>succ</a:t>
            </a:r>
            <a:r>
              <a:rPr lang="en-CA" i="1" dirty="0" smtClean="0"/>
              <a:t>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043608" y="314096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        a := 0</a:t>
            </a:r>
          </a:p>
          <a:p>
            <a:r>
              <a:rPr lang="fr-CA" dirty="0" smtClean="0"/>
              <a:t>L1: b := a + 1</a:t>
            </a:r>
          </a:p>
          <a:p>
            <a:r>
              <a:rPr lang="fr-CA" dirty="0" smtClean="0"/>
              <a:t>        c := c + b</a:t>
            </a:r>
          </a:p>
          <a:p>
            <a:r>
              <a:rPr lang="fr-CA" dirty="0" smtClean="0"/>
              <a:t>        a := b + 2</a:t>
            </a:r>
          </a:p>
          <a:p>
            <a:r>
              <a:rPr lang="fr-CA" dirty="0" smtClean="0"/>
              <a:t>        if a &lt; N </a:t>
            </a:r>
            <a:r>
              <a:rPr lang="fr-CA" dirty="0" err="1" smtClean="0"/>
              <a:t>goto</a:t>
            </a:r>
            <a:r>
              <a:rPr lang="fr-CA" dirty="0" smtClean="0"/>
              <a:t> L1</a:t>
            </a:r>
          </a:p>
          <a:p>
            <a:r>
              <a:rPr lang="fr-CA" dirty="0" smtClean="0"/>
              <a:t>        return c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4860032" y="242088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4860032" y="299695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a + 1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860032" y="357301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b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4860032" y="472514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4860032" y="414908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b + 2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4067944" y="544522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12" name="Connecteur droit avec flèche 11"/>
          <p:cNvCxnSpPr>
            <a:stCxn id="5" idx="2"/>
            <a:endCxn id="6" idx="0"/>
          </p:cNvCxnSpPr>
          <p:nvPr/>
        </p:nvCxnSpPr>
        <p:spPr>
          <a:xfrm>
            <a:off x="5472100" y="2790220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2"/>
            <a:endCxn id="7" idx="0"/>
          </p:cNvCxnSpPr>
          <p:nvPr/>
        </p:nvCxnSpPr>
        <p:spPr>
          <a:xfrm>
            <a:off x="5472100" y="3366284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2"/>
            <a:endCxn id="8" idx="0"/>
          </p:cNvCxnSpPr>
          <p:nvPr/>
        </p:nvCxnSpPr>
        <p:spPr>
          <a:xfrm>
            <a:off x="5472100" y="4518412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9" idx="0"/>
          </p:cNvCxnSpPr>
          <p:nvPr/>
        </p:nvCxnSpPr>
        <p:spPr>
          <a:xfrm>
            <a:off x="5472100" y="3942348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2"/>
            <a:endCxn id="10" idx="0"/>
          </p:cNvCxnSpPr>
          <p:nvPr/>
        </p:nvCxnSpPr>
        <p:spPr>
          <a:xfrm flipH="1">
            <a:off x="4680012" y="509447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e 34"/>
          <p:cNvCxnSpPr>
            <a:stCxn id="8" idx="2"/>
            <a:endCxn id="6" idx="3"/>
          </p:cNvCxnSpPr>
          <p:nvPr/>
        </p:nvCxnSpPr>
        <p:spPr>
          <a:xfrm rot="5400000" flipH="1" flipV="1">
            <a:off x="4821705" y="383201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numéro de diapositiv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331640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a</a:t>
            </a:r>
            <a:r>
              <a:rPr lang="fr-CA" dirty="0" smtClean="0"/>
              <a:t> := 0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</a:t>
            </a:r>
            <a:r>
              <a:rPr lang="fr-CA" b="1" dirty="0" smtClean="0">
                <a:solidFill>
                  <a:srgbClr val="1C25D4"/>
                </a:solidFill>
              </a:rPr>
              <a:t>a</a:t>
            </a:r>
            <a:r>
              <a:rPr lang="fr-CA" dirty="0" smtClean="0"/>
              <a:t> + 1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1331640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b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1331640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1C25D4"/>
                </a:solidFill>
              </a:rPr>
              <a:t>a</a:t>
            </a:r>
            <a:r>
              <a:rPr lang="fr-CA" dirty="0" smtClean="0"/>
              <a:t> &lt; N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1331640" y="443711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a</a:t>
            </a:r>
            <a:r>
              <a:rPr lang="fr-CA" dirty="0" smtClean="0"/>
              <a:t> := b + 2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1943708" y="3068960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2"/>
            <a:endCxn id="6" idx="0"/>
          </p:cNvCxnSpPr>
          <p:nvPr/>
        </p:nvCxnSpPr>
        <p:spPr>
          <a:xfrm>
            <a:off x="1943708" y="3645024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2"/>
            <a:endCxn id="7" idx="0"/>
          </p:cNvCxnSpPr>
          <p:nvPr/>
        </p:nvCxnSpPr>
        <p:spPr>
          <a:xfrm>
            <a:off x="1943708" y="4806444"/>
            <a:ext cx="0" cy="1974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6" idx="2"/>
            <a:endCxn id="8" idx="0"/>
          </p:cNvCxnSpPr>
          <p:nvPr/>
        </p:nvCxnSpPr>
        <p:spPr>
          <a:xfrm>
            <a:off x="1943708" y="4221088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  <a:endCxn id="9" idx="0"/>
          </p:cNvCxnSpPr>
          <p:nvPr/>
        </p:nvCxnSpPr>
        <p:spPr>
          <a:xfrm flipH="1">
            <a:off x="1151620" y="537321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e 14"/>
          <p:cNvCxnSpPr>
            <a:stCxn id="7" idx="2"/>
            <a:endCxn id="5" idx="3"/>
          </p:cNvCxnSpPr>
          <p:nvPr/>
        </p:nvCxnSpPr>
        <p:spPr>
          <a:xfrm rot="5400000" flipH="1" flipV="1">
            <a:off x="1293313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067944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4067944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b</a:t>
            </a:r>
            <a:r>
              <a:rPr lang="fr-CA" dirty="0" smtClean="0"/>
              <a:t> := a + 1</a:t>
            </a:r>
            <a:endParaRPr lang="fr-CA" dirty="0"/>
          </a:p>
        </p:txBody>
      </p:sp>
      <p:sp>
        <p:nvSpPr>
          <p:cNvPr id="18" name="ZoneTexte 17"/>
          <p:cNvSpPr txBox="1"/>
          <p:nvPr/>
        </p:nvSpPr>
        <p:spPr>
          <a:xfrm>
            <a:off x="4067944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</a:t>
            </a:r>
            <a:r>
              <a:rPr lang="fr-CA" b="1" dirty="0" smtClean="0">
                <a:solidFill>
                  <a:srgbClr val="1C25D4"/>
                </a:solidFill>
              </a:rPr>
              <a:t>b</a:t>
            </a:r>
            <a:endParaRPr lang="fr-CA" b="1" dirty="0">
              <a:solidFill>
                <a:srgbClr val="1C25D4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67944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20" name="ZoneTexte 19"/>
          <p:cNvSpPr txBox="1"/>
          <p:nvPr/>
        </p:nvSpPr>
        <p:spPr>
          <a:xfrm>
            <a:off x="4067944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</a:t>
            </a:r>
            <a:r>
              <a:rPr lang="fr-CA" b="1" dirty="0" smtClean="0">
                <a:solidFill>
                  <a:srgbClr val="1C25D4"/>
                </a:solidFill>
              </a:rPr>
              <a:t>b</a:t>
            </a:r>
            <a:r>
              <a:rPr lang="fr-CA" dirty="0" smtClean="0"/>
              <a:t> + 2</a:t>
            </a:r>
            <a:endParaRPr lang="fr-CA" dirty="0"/>
          </a:p>
        </p:txBody>
      </p:sp>
      <p:sp>
        <p:nvSpPr>
          <p:cNvPr id="21" name="ZoneTexte 20"/>
          <p:cNvSpPr txBox="1"/>
          <p:nvPr/>
        </p:nvSpPr>
        <p:spPr>
          <a:xfrm>
            <a:off x="3275856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22" name="Connecteur droit avec flèche 21"/>
          <p:cNvCxnSpPr>
            <a:stCxn id="16" idx="2"/>
            <a:endCxn id="17" idx="0"/>
          </p:cNvCxnSpPr>
          <p:nvPr/>
        </p:nvCxnSpPr>
        <p:spPr>
          <a:xfrm>
            <a:off x="4680012" y="3068960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2"/>
            <a:endCxn id="18" idx="0"/>
          </p:cNvCxnSpPr>
          <p:nvPr/>
        </p:nvCxnSpPr>
        <p:spPr>
          <a:xfrm>
            <a:off x="4680012" y="3645024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0" idx="2"/>
            <a:endCxn id="19" idx="0"/>
          </p:cNvCxnSpPr>
          <p:nvPr/>
        </p:nvCxnSpPr>
        <p:spPr>
          <a:xfrm>
            <a:off x="4680012" y="4797152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8" idx="2"/>
            <a:endCxn id="20" idx="0"/>
          </p:cNvCxnSpPr>
          <p:nvPr/>
        </p:nvCxnSpPr>
        <p:spPr>
          <a:xfrm>
            <a:off x="4680012" y="4221088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9" idx="2"/>
            <a:endCxn id="21" idx="0"/>
          </p:cNvCxnSpPr>
          <p:nvPr/>
        </p:nvCxnSpPr>
        <p:spPr>
          <a:xfrm flipH="1">
            <a:off x="3887924" y="537321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e 26"/>
          <p:cNvCxnSpPr>
            <a:stCxn id="19" idx="2"/>
            <a:endCxn id="17" idx="3"/>
          </p:cNvCxnSpPr>
          <p:nvPr/>
        </p:nvCxnSpPr>
        <p:spPr>
          <a:xfrm rot="5400000" flipH="1" flipV="1">
            <a:off x="4029617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732240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6732240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a + 1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6732240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c</a:t>
            </a:r>
            <a:r>
              <a:rPr lang="fr-CA" dirty="0" smtClean="0"/>
              <a:t> := </a:t>
            </a:r>
            <a:r>
              <a:rPr lang="fr-CA" b="1" dirty="0" smtClean="0">
                <a:solidFill>
                  <a:srgbClr val="1C25D4"/>
                </a:solidFill>
              </a:rPr>
              <a:t>c</a:t>
            </a:r>
            <a:r>
              <a:rPr lang="fr-CA" dirty="0" smtClean="0"/>
              <a:t> + b</a:t>
            </a:r>
            <a:endParaRPr lang="fr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6732240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32" name="ZoneTexte 31"/>
          <p:cNvSpPr txBox="1"/>
          <p:nvPr/>
        </p:nvSpPr>
        <p:spPr>
          <a:xfrm>
            <a:off x="6732240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b + 2</a:t>
            </a:r>
            <a:endParaRPr lang="fr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5940152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</a:t>
            </a:r>
            <a:r>
              <a:rPr lang="fr-CA" b="1" dirty="0" smtClean="0">
                <a:solidFill>
                  <a:srgbClr val="1C25D4"/>
                </a:solidFill>
              </a:rPr>
              <a:t>c</a:t>
            </a:r>
            <a:endParaRPr lang="fr-CA" b="1" dirty="0">
              <a:solidFill>
                <a:srgbClr val="1C25D4"/>
              </a:solidFill>
            </a:endParaRPr>
          </a:p>
        </p:txBody>
      </p:sp>
      <p:cxnSp>
        <p:nvCxnSpPr>
          <p:cNvPr id="34" name="Connecteur droit avec flèche 33"/>
          <p:cNvCxnSpPr>
            <a:stCxn id="28" idx="2"/>
            <a:endCxn id="29" idx="0"/>
          </p:cNvCxnSpPr>
          <p:nvPr/>
        </p:nvCxnSpPr>
        <p:spPr>
          <a:xfrm>
            <a:off x="7344308" y="3068960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9" idx="2"/>
            <a:endCxn id="30" idx="0"/>
          </p:cNvCxnSpPr>
          <p:nvPr/>
        </p:nvCxnSpPr>
        <p:spPr>
          <a:xfrm>
            <a:off x="7344308" y="3645024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2"/>
            <a:endCxn id="31" idx="0"/>
          </p:cNvCxnSpPr>
          <p:nvPr/>
        </p:nvCxnSpPr>
        <p:spPr>
          <a:xfrm>
            <a:off x="7344308" y="4797152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0" idx="2"/>
            <a:endCxn id="32" idx="0"/>
          </p:cNvCxnSpPr>
          <p:nvPr/>
        </p:nvCxnSpPr>
        <p:spPr>
          <a:xfrm>
            <a:off x="7344308" y="4221088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1" idx="2"/>
            <a:endCxn id="33" idx="0"/>
          </p:cNvCxnSpPr>
          <p:nvPr/>
        </p:nvCxnSpPr>
        <p:spPr>
          <a:xfrm flipH="1">
            <a:off x="6552220" y="5373216"/>
            <a:ext cx="792088" cy="3507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e 38"/>
          <p:cNvCxnSpPr>
            <a:stCxn id="31" idx="2"/>
            <a:endCxn id="29" idx="3"/>
          </p:cNvCxnSpPr>
          <p:nvPr/>
        </p:nvCxnSpPr>
        <p:spPr>
          <a:xfrm rot="5400000" flipH="1" flipV="1">
            <a:off x="6693913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ce réservé du numéro de diapositive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Allocation de </a:t>
            </a:r>
            <a:r>
              <a:rPr lang="en-CA" dirty="0" err="1" smtClean="0"/>
              <a:t>registres</a:t>
            </a:r>
            <a:endParaRPr lang="en-CA" dirty="0" smtClean="0"/>
          </a:p>
          <a:p>
            <a:pPr lvl="1"/>
            <a:r>
              <a:rPr lang="en-CA" dirty="0" err="1" smtClean="0"/>
              <a:t>Chaitin</a:t>
            </a:r>
            <a:r>
              <a:rPr lang="en-CA" dirty="0" smtClean="0"/>
              <a:t>-Briggs </a:t>
            </a:r>
          </a:p>
          <a:p>
            <a:pPr lvl="2">
              <a:buNone/>
            </a:pPr>
            <a:endParaRPr lang="en-CA" dirty="0" smtClean="0"/>
          </a:p>
          <a:p>
            <a:pPr lvl="2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  <p:pic>
        <p:nvPicPr>
          <p:cNvPr id="10242" name="Picture 2" descr="Diagram of a clique separ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435" y="3140968"/>
            <a:ext cx="6451917" cy="2880320"/>
          </a:xfrm>
          <a:prstGeom prst="rect">
            <a:avLst/>
          </a:prstGeom>
          <a:noFill/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467544" y="1772816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Allocation de registres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CA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Chaitin-Briggs </a:t>
            </a:r>
          </a:p>
          <a:p>
            <a:pPr marL="99669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pPr>
            <a:endParaRPr kumimoji="0" lang="en-CA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669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▪"/>
              <a:tabLst/>
              <a:defRPr/>
            </a:pPr>
            <a:endParaRPr kumimoji="0" lang="fr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Diagram of a clique separ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779" y="3138593"/>
            <a:ext cx="6451917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Allocation de </a:t>
            </a:r>
            <a:r>
              <a:rPr lang="en-CA" dirty="0" err="1" smtClean="0"/>
              <a:t>registres</a:t>
            </a:r>
            <a:r>
              <a:rPr lang="en-CA" dirty="0" smtClean="0"/>
              <a:t> </a:t>
            </a:r>
            <a:endParaRPr lang="en-CA" dirty="0" smtClean="0"/>
          </a:p>
          <a:p>
            <a:pPr lvl="1"/>
            <a:r>
              <a:rPr lang="en-CA" dirty="0" smtClean="0"/>
              <a:t>Linear Scan Register </a:t>
            </a:r>
            <a:r>
              <a:rPr lang="en-CA" dirty="0" smtClean="0"/>
              <a:t>Allocation</a:t>
            </a:r>
            <a:endParaRPr lang="en-CA" dirty="0" smtClean="0"/>
          </a:p>
          <a:p>
            <a:pPr lvl="2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  <p:pic>
        <p:nvPicPr>
          <p:cNvPr id="4098" name="Picture 2" descr="http://pages.cs.wisc.edu/%7Ecs701-1/NOTES/REGISTER-ALLOCATION-AUX/linear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900" y="3356992"/>
            <a:ext cx="6459468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Allocation de </a:t>
            </a:r>
            <a:r>
              <a:rPr lang="en-CA" dirty="0" err="1" smtClean="0"/>
              <a:t>registres</a:t>
            </a:r>
            <a:endParaRPr lang="en-CA" dirty="0" smtClean="0"/>
          </a:p>
          <a:p>
            <a:pPr lvl="1"/>
            <a:r>
              <a:rPr lang="en-CA" dirty="0" smtClean="0"/>
              <a:t>Greedy </a:t>
            </a:r>
            <a:r>
              <a:rPr lang="en-CA" dirty="0" smtClean="0"/>
              <a:t>Register </a:t>
            </a:r>
            <a:r>
              <a:rPr lang="en-CA" dirty="0" smtClean="0"/>
              <a:t>Allocation</a:t>
            </a:r>
            <a:endParaRPr lang="en-CA" dirty="0" smtClean="0"/>
          </a:p>
          <a:p>
            <a:pPr lvl="2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  <p:pic>
        <p:nvPicPr>
          <p:cNvPr id="3074" name="Picture 2" descr="http://www.llvm.org/img/Dragon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04864"/>
            <a:ext cx="504056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Allocation de </a:t>
            </a:r>
            <a:r>
              <a:rPr lang="en-CA" dirty="0" err="1" smtClean="0"/>
              <a:t>registres</a:t>
            </a:r>
            <a:endParaRPr lang="en-CA" dirty="0" smtClean="0"/>
          </a:p>
          <a:p>
            <a:pPr lvl="1"/>
            <a:r>
              <a:rPr lang="en-CA" dirty="0" smtClean="0"/>
              <a:t>Integer-Linear Programming</a:t>
            </a:r>
            <a:endParaRPr lang="en-CA" dirty="0" smtClean="0"/>
          </a:p>
          <a:p>
            <a:pPr lvl="2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  <p:pic>
        <p:nvPicPr>
          <p:cNvPr id="2050" name="Picture 2" descr="https://coursera-course-photos.s3.amazonaws.com/ca/4376935da5551984f133199185b62a/DiscreetOptimisation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068960"/>
            <a:ext cx="6254876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Allocation de </a:t>
            </a:r>
            <a:r>
              <a:rPr lang="en-CA" dirty="0" err="1" smtClean="0"/>
              <a:t>registres</a:t>
            </a:r>
            <a:endParaRPr lang="en-CA" dirty="0" smtClean="0"/>
          </a:p>
          <a:p>
            <a:pPr lvl="1"/>
            <a:r>
              <a:rPr lang="en-CA" dirty="0" smtClean="0"/>
              <a:t>Top-Down </a:t>
            </a:r>
            <a:r>
              <a:rPr lang="en-CA" dirty="0" smtClean="0"/>
              <a:t>Local Register </a:t>
            </a:r>
            <a:r>
              <a:rPr lang="en-CA" dirty="0" smtClean="0"/>
              <a:t>Allocation</a:t>
            </a:r>
          </a:p>
          <a:p>
            <a:pPr lvl="2"/>
            <a:r>
              <a:rPr lang="en-CA" dirty="0" smtClean="0"/>
              <a:t>Conserve 2 </a:t>
            </a:r>
            <a:r>
              <a:rPr lang="en-CA" dirty="0" err="1" smtClean="0"/>
              <a:t>registres</a:t>
            </a:r>
            <a:r>
              <a:rPr lang="en-CA" dirty="0" smtClean="0"/>
              <a:t> </a:t>
            </a:r>
            <a:r>
              <a:rPr lang="en-CA" dirty="0" err="1" smtClean="0"/>
              <a:t>natifs</a:t>
            </a:r>
            <a:r>
              <a:rPr lang="en-CA" dirty="0" smtClean="0"/>
              <a:t> pour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dirty="0" err="1" smtClean="0"/>
              <a:t>temporaires</a:t>
            </a:r>
            <a:endParaRPr lang="en-CA" dirty="0" smtClean="0"/>
          </a:p>
          <a:p>
            <a:pPr lvl="2"/>
            <a:r>
              <a:rPr lang="en-CA" dirty="0" smtClean="0"/>
              <a:t>Les </a:t>
            </a:r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registres</a:t>
            </a:r>
            <a:r>
              <a:rPr lang="en-CA" dirty="0" smtClean="0"/>
              <a:t> </a:t>
            </a:r>
            <a:r>
              <a:rPr lang="en-CA" dirty="0" err="1" smtClean="0"/>
              <a:t>natifs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“</a:t>
            </a:r>
            <a:r>
              <a:rPr lang="en-CA" dirty="0" err="1" smtClean="0"/>
              <a:t>mappés</a:t>
            </a:r>
            <a:r>
              <a:rPr lang="en-CA" dirty="0" smtClean="0"/>
              <a:t>” avec les </a:t>
            </a:r>
            <a:r>
              <a:rPr lang="en-CA" dirty="0" err="1" smtClean="0"/>
              <a:t>registres</a:t>
            </a:r>
            <a:r>
              <a:rPr lang="en-CA" dirty="0" smtClean="0"/>
              <a:t> </a:t>
            </a:r>
            <a:r>
              <a:rPr lang="en-CA" dirty="0" err="1" smtClean="0"/>
              <a:t>virtuels</a:t>
            </a:r>
            <a:r>
              <a:rPr lang="en-CA" dirty="0" smtClean="0"/>
              <a:t> les plus </a:t>
            </a:r>
            <a:r>
              <a:rPr lang="en-CA" dirty="0" err="1" smtClean="0"/>
              <a:t>utilisés</a:t>
            </a:r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CA" dirty="0" err="1" smtClean="0"/>
              <a:t>void</a:t>
            </a:r>
            <a:r>
              <a:rPr lang="fr-CA" dirty="0" smtClean="0"/>
              <a:t> </a:t>
            </a:r>
            <a:r>
              <a:rPr lang="fr-CA" dirty="0" err="1" smtClean="0"/>
              <a:t>dynarec</a:t>
            </a:r>
            <a:r>
              <a:rPr lang="fr-CA" dirty="0" smtClean="0"/>
              <a:t>()</a:t>
            </a:r>
          </a:p>
          <a:p>
            <a:pPr>
              <a:buNone/>
            </a:pPr>
            <a:r>
              <a:rPr lang="fr-CA" dirty="0" smtClean="0"/>
              <a:t>{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err="1" smtClean="0"/>
              <a:t>while</a:t>
            </a:r>
            <a:r>
              <a:rPr lang="fr-CA" dirty="0" smtClean="0"/>
              <a:t>(1)</a:t>
            </a:r>
          </a:p>
          <a:p>
            <a:pPr>
              <a:buNone/>
            </a:pPr>
            <a:r>
              <a:rPr lang="fr-CA" dirty="0" smtClean="0"/>
              <a:t>	{</a:t>
            </a:r>
          </a:p>
          <a:p>
            <a:pPr>
              <a:buNone/>
            </a:pPr>
            <a:r>
              <a:rPr lang="fr-CA" dirty="0" smtClean="0"/>
              <a:t>		if(</a:t>
            </a:r>
            <a:r>
              <a:rPr lang="fr-CA" dirty="0" err="1" smtClean="0"/>
              <a:t>TranslationCache</a:t>
            </a:r>
            <a:r>
              <a:rPr lang="fr-CA" dirty="0" smtClean="0"/>
              <a:t>[PC] == </a:t>
            </a:r>
            <a:r>
              <a:rPr lang="fr-CA" dirty="0" err="1" smtClean="0"/>
              <a:t>nullptr</a:t>
            </a:r>
            <a:r>
              <a:rPr lang="fr-CA" dirty="0" smtClean="0"/>
              <a:t>)</a:t>
            </a:r>
          </a:p>
          <a:p>
            <a:pPr>
              <a:buNone/>
            </a:pPr>
            <a:r>
              <a:rPr lang="fr-CA" dirty="0" smtClean="0"/>
              <a:t>			recompile();</a:t>
            </a:r>
          </a:p>
          <a:p>
            <a:pPr>
              <a:buNone/>
            </a:pPr>
            <a:r>
              <a:rPr lang="fr-CA" dirty="0" smtClean="0"/>
              <a:t>		</a:t>
            </a:r>
            <a:r>
              <a:rPr lang="fr-CA" dirty="0" err="1" smtClean="0"/>
              <a:t>TranslationCache</a:t>
            </a:r>
            <a:r>
              <a:rPr lang="fr-CA" dirty="0" smtClean="0"/>
              <a:t>[PC]();</a:t>
            </a:r>
          </a:p>
          <a:p>
            <a:pPr>
              <a:buNone/>
            </a:pPr>
            <a:r>
              <a:rPr lang="fr-CA" dirty="0" smtClean="0"/>
              <a:t>	}</a:t>
            </a:r>
          </a:p>
          <a:p>
            <a:pPr>
              <a:buNone/>
            </a:pP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Autres considérations pratiques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Gestion de la mémoire associée à la cache</a:t>
            </a:r>
          </a:p>
          <a:p>
            <a:endParaRPr lang="fr-CA" dirty="0" smtClean="0"/>
          </a:p>
          <a:p>
            <a:r>
              <a:rPr lang="fr-CA" dirty="0" smtClean="0"/>
              <a:t>Invalidation des blocs recompilés</a:t>
            </a:r>
          </a:p>
          <a:p>
            <a:endParaRPr lang="fr-CA" dirty="0" smtClean="0"/>
          </a:p>
          <a:p>
            <a:r>
              <a:rPr lang="fr-CA" dirty="0" smtClean="0"/>
              <a:t>Optimisations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Conclusion</a:t>
            </a:r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Produit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Émulateur</a:t>
            </a:r>
            <a:r>
              <a:rPr lang="en-CA" dirty="0" smtClean="0"/>
              <a:t> </a:t>
            </a:r>
            <a:r>
              <a:rPr lang="en-CA" dirty="0" err="1" smtClean="0"/>
              <a:t>interpréteur</a:t>
            </a:r>
            <a:r>
              <a:rPr lang="en-CA" dirty="0" smtClean="0"/>
              <a:t> </a:t>
            </a:r>
            <a:r>
              <a:rPr lang="en-CA" dirty="0" err="1" smtClean="0"/>
              <a:t>fonctionnel</a:t>
            </a:r>
            <a:endParaRPr lang="en-CA" dirty="0" smtClean="0"/>
          </a:p>
          <a:p>
            <a:pPr lvl="1"/>
            <a:r>
              <a:rPr lang="en-CA" dirty="0" err="1" smtClean="0"/>
              <a:t>Recompilateur</a:t>
            </a:r>
            <a:r>
              <a:rPr lang="en-CA" dirty="0" smtClean="0"/>
              <a:t> </a:t>
            </a:r>
            <a:r>
              <a:rPr lang="en-CA" dirty="0" err="1" smtClean="0"/>
              <a:t>dynamique</a:t>
            </a:r>
            <a:r>
              <a:rPr lang="en-CA" dirty="0" smtClean="0"/>
              <a:t> </a:t>
            </a:r>
            <a:r>
              <a:rPr lang="en-CA" dirty="0" err="1" smtClean="0"/>
              <a:t>presque</a:t>
            </a:r>
            <a:r>
              <a:rPr lang="en-CA" dirty="0" smtClean="0"/>
              <a:t> </a:t>
            </a:r>
            <a:r>
              <a:rPr lang="en-CA" dirty="0" err="1" smtClean="0"/>
              <a:t>fonctionnel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en-CA" dirty="0" smtClean="0"/>
          </a:p>
          <a:p>
            <a:pPr lvl="1"/>
            <a:r>
              <a:rPr lang="en-CA" dirty="0" err="1" smtClean="0"/>
              <a:t>Assembleur</a:t>
            </a:r>
            <a:r>
              <a:rPr lang="en-CA" dirty="0" smtClean="0"/>
              <a:t> Chip16</a:t>
            </a:r>
          </a:p>
          <a:p>
            <a:pPr lvl="1"/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6004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algn="ctr">
              <a:buNone/>
            </a:pPr>
            <a:r>
              <a:rPr lang="en-CA" sz="8800" dirty="0" err="1" smtClean="0"/>
              <a:t>Applaudissez</a:t>
            </a:r>
            <a:r>
              <a:rPr lang="en-CA" sz="8800" dirty="0" smtClean="0"/>
              <a:t>!</a:t>
            </a:r>
            <a:endParaRPr lang="fr-CA" sz="8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Caractéristiques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Conclusion</a:t>
            </a:r>
            <a:endParaRPr lang="fr-CA" dirty="0">
              <a:solidFill>
                <a:schemeClr val="bg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ulle ronde 5"/>
          <p:cNvSpPr/>
          <p:nvPr/>
        </p:nvSpPr>
        <p:spPr>
          <a:xfrm>
            <a:off x="4572000" y="1988840"/>
            <a:ext cx="4392488" cy="3744416"/>
          </a:xfrm>
          <a:prstGeom prst="wedgeEllipseCallout">
            <a:avLst>
              <a:gd name="adj1" fmla="val -67745"/>
              <a:gd name="adj2" fmla="val 2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7698" name="Picture 2" descr="http://scm-l3.technorati.com/10/08/21/16637/tro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19920"/>
            <a:ext cx="3096344" cy="319731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420888"/>
            <a:ext cx="25622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9746" name="Picture 2" descr="http://i2.kym-cdn.com/photos/images/original/000/305/235/07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3816424" cy="2847052"/>
          </a:xfrm>
          <a:prstGeom prst="rect">
            <a:avLst/>
          </a:prstGeom>
          <a:noFill/>
        </p:spPr>
      </p:pic>
      <p:sp>
        <p:nvSpPr>
          <p:cNvPr id="5" name="Bulle ronde 4"/>
          <p:cNvSpPr/>
          <p:nvPr/>
        </p:nvSpPr>
        <p:spPr>
          <a:xfrm>
            <a:off x="4932040" y="2132856"/>
            <a:ext cx="3888432" cy="3600400"/>
          </a:xfrm>
          <a:prstGeom prst="wedgeEllipseCallout">
            <a:avLst>
              <a:gd name="adj1" fmla="val -62627"/>
              <a:gd name="adj2" fmla="val -4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770" name="AutoShape 2" descr="data:image/jpeg;base64,/9j/4AAQSkZJRgABAQAAAQABAAD/2wCEAAkGBxQSEhUUExQWFRUXFxcXFxgUFRgVHRQXFBcXFhwXFhgYHCggGBwnHBYVITEhJSkrLi4uFx8zODMsNygtLisBCgoKDg0OGhAQGiwkHCQsLCwsLCwsLCwsLCwsLCwsLCwsLCwsLCwsLCwsLDcsLCwsLCwsNywsLCwsLCwsLCwrLP/AABEIALcBFAMBIgACEQEDEQH/xAAcAAEAAgMBAQEAAAAAAAAAAAAABAUDBgcCAQj/xABGEAABAwEEBgcECAQEBgMAAAABAAIDEQQFEiEGMUFRYXEHEyIygZGhYrHB0SMzQlJykqLwFILh8UOjstIkNFNjwuIVVHP/xAAZAQEBAQEBAQAAAAAAAAAAAAAAAQIDBAX/xAAlEQEBAAICAgEEAgMAAAAAAAAAAQIRAxIhMQQTIkFxUfAFYbH/2gAMAwEAAhEDEQA/AO4oi8veAKkgDeTRB6RU1t0qskXenZXcw4z5MqqaTpHsoNAyZw3hjfi4H0RdVuSLRn9J1mH+FP5R/wC9YX9KUOyCTxc0e6qGq39FzaXpVH2bN5y/AMUSXpSmPdgjH4i53uomjTqiLj8nSPa3Gg6pnEMOX5iVin0rtTtdtAHsNp5YW1V0adlUa02+KPvyMZ+J7W+8riU96uf9ZaZ5OALqfqIVXPn3Gu/m/uml07Ta9NrFH/jBx3MDn+oFPVUlr6S4h9VC93F5DB6VXLmwPP8Af5KTHYHDvZcxT1NFdGm4WrpAtL+7gjHsjEfN3yVJbtKLec2Wl4O6jM+XZyVeBG3vSMHORvwU6x2uysIc6aEgEEjtOqAcx3VdRVNJpxeANDaZAR+H5KRZOki8GH6/HwfGw+5oPqo2kVrssxc5mWsigpny3LV00y63cvS8chaoRT78Jp+hx+K6Bcuk1ltY+hma4/cPZeP5XZr8y4l7ZKQag0I1EbFOqP1ei/P9w9I9ss9AX9cwfZl7WXB/eHmV0S4ulKyTUbMHWd/tdpn5wMvEBTQ3xFis1pZI0OY5r2nUWkOB8QsqgIiICIiAiIgIiICIiAiIg0zTrSmSzERQ0DyAXPNDgDq0AByqaHM7lzG326WY1lke8+04nyByCuOkq3YLzfXNvVxtcN4pXLiK1CpZG0OuoIqCNoOoqyOkYGlew9eHLwVoTmsY8Zih3hYn3OdbTiG4ZH1yUUPop1kttFRiN3sGRLmn2+z6kUUyG5WHPrIh+KZg+KtbLagR81INiifrjbXlT3K9f4FYy5IB3rVZxyeX+5S4LrsX/wBnF/8AnC8/BSIrujH2G+QKltaAKUoOCdKMJsdhYK0mkO7Jg9VAtFrjH1VmjbxeXSH1IHorKSEKFPZ06iqtFslIzfhHsARj9ICqpQNpr6q2tNkB1kg7No8tnNVs8Bbr+YPIppmqyeJtCe15ZKDI5gqKZ7NnuJqrSaGqjG78VTmKbhX1rQJplV4+A9fmvmPePL+qmSWZoPzdX/QPivADdQaD4H/cgwYNoz5bOY2L4xtTQKVHd7zm2OU8Q0/AL2+7Jv8Aoyc8DvkgiuhcNYPkvIKkYXN77Xj8zSOVU6thBOM15AHxqfdVBIuu+Z7M7FDK+M+yaA8xqPiF0G4elqRtG2qISD78fYd4tPZPhRcvkiLdhpsJFF8a5SwfpS49LLJa6CKZuI/Yd2HflOvwqrxflNr1tVw6f2yzUAk6xg+xLV4pwd3h50WbiP0Ei1DRHT6G2uEZBimIyaTUPpmcDtp4HPmtvWQREQEREBERAREQfn7pTmreU/Dqx/ls+arrktOMdS4564zx2sPA7OPNWnS7Z8F5SH77I3/pw/8AitNa+hBGsZq4ttlJWNyytnE0fWjviglHHZIOB28ViK0PBK+tchC8EoJlntRCubJeQpmVrFaL7LE5zNoB1HkrKbbjZ7f1jqMqTwFfIKdZ543HCXOB1Zhv+muL0Wt6NWkhhiYA17mgOJdnIKkkMNKgUw1AzyU60dZGMsvwdkeNM3eJWt2m1zaA6M0eOR2HkVhc4FUR0gdZyyORokbK8Dqq9oBxzkbtbTXXbTxE/rwHHCezU0ru2Ky7Ns00SrZoiOI2g6j+96snWltMzRVV43jGzvVr90d7x2N9/BKIwiqaMZUnYAXeQzWaW72tztErWewPpH/lGTfEhVU9+yEFrKRtOxms/iccyqC3XuYnZAONK9rMbdlc1ms7bU6Sz1pFA6Q75CT+hmXqV6lnljGfVWcccEf/ALL3LdVo7ktsETP+yxsLR39ZFDrZ6qnbZbtYSZJC4gtqXylxdSWRjh9GBTssa7XqeE9M9nue/mfatTnfgbI730Cw2u9MDBJ/xGBxAD3MwtJcC4UJdU5AnJZjft3QlpigL6HXgaCBhIrV57WZGRyFCVrl9aRz2loY930TSMEYDQGBgLWjIVJDTSu3JS5EtbBHeTiAWvJBFRmfcsUkgd3mtPhT1ChWEUjZ+EeufxWcFaXb0YG0oHOaDsBqPJYxd42P/T/VZQVlagwNu4ffPg35lZY7Aze4+IHwWULJUNALjQHVvdyCKn6PGOz2iOY1pG4PIGshuZpXbRdouDSuy2wfQygu1ljuy8fynX4VXAJ5jJk0UHmTzSzWWRhDmhzSDUOFW0O8FYsH6aRVmjNqfLZYXyGr3MGI73DIn0VmsIIiICIiAiIg4j06w4bXBJsfDhP8jz/vC50v0hp3oy28LK6LISN7UTj9l42HgdR512L83GN0bnRvBa5pIIORBBoQeIVlalTrqtpheHUq3U5v3mnWP3tV5aog0gtOJjhiY7e07+I1HiFhtFx47OyaLXTtt5ZYm/ELHcd4RhphtBc2M5seBiMT99NrTtA3LSvTivBKnyXU7XE+OZuwxvB/SSCFCns7295pHMKjDiXoTGmGppuWEu2L6ctbmt5uB9BUoyyh/wC+W7cUljMnfmnI3GVxHqo/8RGNbnO/C2nq4/BBeYb3YxzeS70FAgsLHY2MNWNq47c3ONeOtSZ7YGd5wB3A4neQNB4lUM94yPyLqDc3sjyCjBaTa2tF7OOTOyN9auPjs8KKvJWOq+tKJbtkqqe+WZtO8EeX91cOYaVoab6KBebKsPA1WcvMSKiSUuNXEuO9xJ9St3uO744WMlGIOdAXGSjX4SaVDGEAA0NAa71o1Fslh0g+jMTmOp1XVjDn2gCAaZUBBz5BefPC5aTLLLHzjNo2kXV4YxE1oGHN1O05xrXGa5n5qkArkrN1iml1toN7slIs12BhqTiPDUPmvRZjv7fSzc93a0stmc9wYwVOQAC2l3R9aurxjATSuDFQ+Fcqr5oBGG9bOaVbRrS7U0nMuPADM8iru+JrLK04ZJHTjBhmjLy5jpGl7HEijQ2jaluoDYrW5PDn7oXNdgLSHVw0IoQ6tKEc10u6LqZBHgZAyaWgLzIQ1rSRXCXYXGtNgB2asq6pbrR1lrsMzwA6WOB8myr+02tOOFq2atoL3BpmDesxUZGwanuLqyPdmHAt1A5AIsjXtI7LGWPlji/h3xvDJ4aghuMVZIw6sJp/QLRJLc7rD2+AzrkN3Bb/AH/ZnwQvEjqumMTWhz+scWQYnFz3UGeJ4H9lz2QVe7mjNbLdV8SAZPI5U+CzutbnuzxOPGvvKr7tZkp9nHaUtaxdz0SiLbHADrwA/mJd8VbqNdsWCKNv3WNHk0BSVzZoiIgIiICIiAuN9NOimFwt0TciQ2YDY7U2Tx7p403ldkWC3WRk0b45GhzHtLXA7QRQoOLaLvrZxwPvAVVf2jZeS+GgJzLTln7J1eC2CyWZlhnlssrqCowPOre0u3VafMKReMLm5kZbCMweIIyK6yyxtym2XdNGc2PHECvq1Vr5n7XO8SV0G8DtVQ5oJz9VGbGrxPNdfqpzVs1mYG7B5BWtlsskvdiLxtOHIcycgkOrR0otlvtrGAtLGF29oAp4t1+5ayTqG8geZoqlml7o3o7La3UZRrdrj8BtW2T9GZpSO0sdJTuObhr4gkjyU67Xsggjjx9SwtxSSVwlrKhoaDsc4mldlHHXQqPe0N3yAsjaBMJOqbLAw445QA7EZRm4DKpqflMlkc+t1jfDI6ORpa9poQdnz5rbdCLnjwfxMzcQBAYwCpe4mgDRtJP7GtV+mNpM8NjtDh9LJZ+2dWIscQHHnmr6xSPbZbKYThPVSFrurdIGSnAAS1oOeF0tKimtJSTy2W9LwtDIy42SCSEDtxB5MmAayKswOIGdPIrm2l12xxSMkgzgnjEsddgdraeR37wt1khtMxcQ60OGNkjRRsDOw2mAkkuwk5kbVp+lMXVts1mNC6zw0fTMB8jsZaOQwqLWtxlg1NaeQJ9yz/xLtjaeQ9+a9BqyMaNtfCnzUyz6xvh4MuW6lk/d0jkvOs/H5L11XEn09yn2GwPmfhjaTz2De47AtpZccNmZikAlfsBIaK7gHGnn5LWP3TbPJx9MrjuX9Img+FzJYSS2rg8ODQ4UphIOIFp25HetqFmh7r3SvbShq7C0gCncZQEbFQt0joMIgDXahnUDjQDNVQtU7KuL3NNScUlcPJrcqreklZL7uuaWUva0NaKCNrXDsNZQNA8q86q1ivy0tYBJAHuApiD6A8S0Kzu+USxhwzqO9TDi4gbln6kbk6q1yz3bJaX9dachsYMst1Pst9Sp40cs3/RbzNffVWxCZq6FeLiiGqMAcCfmsQuKKtQHA8DX31VtiK9F+8fvxTQ2OzaV6g+PxafgfmrayX3DJkH0O53Z9+RWiVXqGBzzQD+nNYuETTpVUVDo9GYzhLnEEaicgeA2bVfLnWaIiKAiIgIiIOPdLkeC2MdsfE0+LXOHuAWvWa8Hsb9HIQNoBy8WnJbn00Wf/lpOL2n9Lh8VpT4WuaCQCaa6Z+asbigvq9Zic3fpA9wVXDbn11qZe8AByr5n4lVsMWe3zWma2m572kBFMI44Gn3hbJJejnj6SQu3CpPk0fJafdVmBIyrzJPxW3xRBrMgBlsFFdri1W9nl7tVBx1+A2ePkqSaOmYrUUOvdmr6395V3VqJXRbpiZbIY5GvZkxrHNfGJKOjJIIBOThid4FXP/x0eF5mmkLMy/MQtNRmSIwA7LJcpsEskLsUT3MJ14TkeY1FTLXeEsoHWSOcBsJy8hkrtdsukltbNKOrGGKNojibuYyvvJJU3RTSR1kb1b2l0datwmjmcKHIjxFFU2ayukNI2OedzGl58mgq/sOg1ul1WdzRvkLY/QnF6LO0WVu04AB6lj8R1OkOTa01NBNdS0uUl7i5xJcTUk7SdpXRLD0VTO+tnjZwY10h8zhHvWw2HoxsjPrHSyn2n4B5RgH1TZa4wW0VlddxyzuAa0tbrL3AgU4H7XILtpuqyWRtYrPEH/Z7IJPEuNTTxVXM8uJc7M/vVuCs8imu66mWZmBoz1ucdbjvPyVZfF2OkNRGHkHLE6gz3iua3OBzHjCQCRv28l4ksLdlW+q1MteFcwtmiE87sJLIYtbg01JP73nwV3d+iEMQGLFIR985eQAr4rap7IWitQR7vBRwKmg25K7hpiwryVdR3c0DtAk1z2UVbf5js8Rmd2WgtBpnXEaCgU7RWuX1pCyA4A3G7bnQN4E0OfBeLmv/AK92F0dK6nMdiGQrmCK/3G9Z2SWa1VIwvNM9bTT2hkSFMsdljiFI2NZXXhFK8ztWevJ23vw9v1fj/R69L3/nf9/4kUXl5AFSQBvJp6r6XLXb7DnOzJaGjsnAXtqdeINzaaUoaHWV2/D53Jn0x2voLQx3dc11NeFwPnRSW2l+puQ3DJc4uh5612Fr3yAHCe62rqgPe51CG6yBTOi3exPew1dQimfzXHmzyx47ljN2emvjZfVv3eE99okFCHuBG0EhWVivy0NAq5rx7Yz82qrtELnNc0kBppq15GtK7NS8wsDGhmItGzOus0yrvK+TPl8/LxWTrM5fM/0+heDjxy8+ZW12fSllcMrDGd47Q57/AEV7BM14DmkOB1EGoXOHWMvcDUk0Az8cvVSbmvB0D6tNWnvN2EfNev4nyMefj3L5/Lzc/D0y06Ei8xvBAI1EVHivi9DzvaIiDRemGMGxMcfszM/UHD5LnjG9gcl2DTW5DbbHJACA40c2urEwhwB3A0p4riU1mns5MbqgtyLJRWnI66eYSXTWKnvpmarIG5qbedpcdbQOTvmAoEVooe76ha2lbNc8eYWzzNoxabdtvfXssHi75BWtplmkAbiOeQbGKV4ZVcfNNtxW22YdYGDtOJAoNlTTP5Lolp6JHdYOrtLRHQVxxkuB20AIBC+dH/R05kjbRam4cJDo4tpcMw6Tdvpr3029WWWLXPrD0UWdv1s0snBuGMegJ9VsNh0KsMXds0ZO+QGU/wCYTRbAiI8RRNaKNAaNzQAPIL2iIC8TShrSTqC9qovObE7CNQ18T/RBX2t5eS46z6DcFCkarEx1VXfd4ss7CSe1sC1K0qr6togFa9r3KRdV+/xDQdu3jxXMb/vd0ziSctyxXJa53ysihdRzjr2NA1uPACq6eGduwWiajab/AHLQb60ge6QNicWMDh2hrcQa15ZZBbXO04cOIk4aVOvVSqrLvueNzMwKjJwOw7irpp4s2nc00cn1eNjSQad6hoajYcwVr9rvzrmyCeTGCG4WmmXZBOEDifRYL5utsLnGMBtag0yqCqCMUNAMzllrPzUk0lySLsjexwc0kEGo+XFdMi1Kg0duN+T5WkfdYdZ4kbBw1qZe1/shOFoD3DXnkDu4rU8EXCj2uUsaSBU0yG9U1h0ie85tZTlT3FXP8YxwzaRyNfQrcp7c0vZsjgZHObJiIJfiBLfYLCcTKE0pSmSu9FLa/CGNcX5knWRGMgBU7ScRpwWyzXXZpDVzGOPtNz81LgszGDCxrWjc0AD0XbPmmWPXTnhxXHLe2WzTu6sNIzGo5atyiW2GR7g47GgDMClCTX1U1pXoFfJw/wAfxY8t5Zvd3+vL335OVw66Y4hISCXAEa8ydSyWazUIAzr+6lfDKBtHx8tazWtro4XPPZr2RXXnuGzILfF8Xi4N9JrbHJz58mpk3e4pg+BpGrtAcmuLfgihaFmtjjJ2l9OWNyLTzX2vUREBQbzuiG0Ck0bX7iRmOThmPBTkQaBefRPY5TVr5o+Ac1w/U0n1VYOheGv/ADMn5GrqSIu2h3d0W2WPvPmfwJa0fpbX1W13Zcdns/1UTWn71Ku/Mc1YohsRERBERAREQYrTLhaT5c1Thqm3i+pA3Z+JVZb7a2Fhe46tXFFjBfF5Ms7C469gXItIr5dM4knLcpukt9OmeSTlsWqWiSq6SaS1HmfVdE0AubqoeucO3KMvZj1j82vlRaXo3df8VaWRfZ7z/wADdfnk3+ZdiLKZDIaslqJjGAtWF9mB57waHzGalOC8FabVk9yxP7wceb3fNZLHdsUX1cbWneBn4uOalvK1S/L7xVjjNG7T97hySiTf1/gAxwng5+/2W8OO1aLa5+0pdokyUCyWKS0TMiiFXvcGtHPadwAqSdwWbWb5T7tnoVs1mnqFbzdD7msb1VpBkp2sbSGl1M8JByFd4K1u8dFLzspr1JkYK1dF9Ju2Dt+iTMnhf2GLrDQFT5rsoM3ivCpWqaNX0504hka5jzsIpSmZqMiNRW3zOzW97aVclgOyR378V7s911Ob3n+YqUVMsTUEu7LvZHqAHHb5rxf8JmkgszTQvdU8BTM+DQ5T4CoWjcvXXlI7WI43Ac6tb/uXGjd7NZ2xsaxoo1oAA3AZIsqLDIiIgIiICIiAiIgIiICIiAiIgpL4tQjLidw9y5dpTfL5XUOQGoLrt63cJm0rQ7/muf3j0fWmR+T4Q3fV3uwrUsjX4cztD1KuDRm029+GBnYrR0rsmM5n7R4Cp5Lq1y9GNmjIdOTaHbiMDPyg1d4kjgt2iibG0NaA1rRkGgAADcBqU2xppF16LQ3ezq4+3IQDLK4ZvOxo+60buOdSs72KfOcTi7eVHexajciE5qxOUx7VqWld8YKxMPaPeI2ezzW5VQdIr5xExxnsjvEfaO7ktbkejnLC1jpHtYwFz3ENaBrJOQClrNZrruua2TCGFtXHMk5BjRrc47AP3muy6FaCxXfWTF1szhQvIADRtDBsrvJ2KZoTowywwBuRlfQyv3u+6PZGoeJ2rYlzt2giIoKLSqmBmQxF2RoKgAEmh2bFqUwWz6VPq+Nu4OPnhA+K1yYLth6VEa3NT7OKKIxSMdAulK93hbuqic7bSg5lZui2z9meU/ac1g/lBcf9QWnaR3hiIYNQ1rqGhNh6mxxAihcMbub+17qDwXDNb6XqIiwyIiICIiAiIgIiICIiAiIgIiICIiAo14PpGeOXmpKgXseyBx+H9UIqCsbgspCgXxeDbPGXu8B947gttqrSi+BZ2UH1ju6N3tFc3kkJJJzJzJUi8ba6aRz3mpPoNwUKRyqVjmeun9FGiuAC2TN7Th9CD9lp1yczqHDmta6PtEzbZeslH/DxntV/xXDPAOG/y2rt7W0yCxay+oiKAiIg1bSF1Z6bo2+rnFUk6t76P08nAMH6Qfiqa0Fd8PSsCg3rbw0FZbTPhC1C97biNFvK6iyJdxWI2u1Rx/ff2uDB2negPmu8tFNS5v0R3TlJaXDX9HHyGbz50HgV0lea1KIiKIIiICIiAiIgIiICIiAiIgIiICIiAoF7am8/gp6g3xEXRGmzPy/uhFFbrYyJpc80A9eQXLtIr4daZKnJoya3cPmrvSYEnMnxWpytoeO75rfptidkrbRPRmS3y0FWxNp1j93st3uPprPGbonodLbXB7qxwVzeRm/hGDr56hx1Lsl2XdHZ42xRNDWN1AepJ2k71m1K9XdYWQRtiiaGsaKAD95nbVSURRkREQEREGpXuPp5f5f9DVQW6aiu9JJernfXU5rSPAYfgtBv6+mitF3x9KiXxeOwKpumwPtU7IY83PNK/dGsuPACpVe+0mR2+poAM612ALtvRzol/BxdbKPp5B2v+2zWGDjtPGg2Lnlls22m67CyCJkUYo1jQ0cabTxJqTzUpEWEEREBERAREQEREBERAREQEREBERAREQEIREGq37oaJzWOUx11imIeGYIUa5+jqzxODpSZyNTXDCzxb9rxNOC+Ii7rcmMAFAKAagNi9IiIIiICIiAiIgp9JLn/AIhnZye2uEnbXYVxq+9H5zL1QjJkrTCHM95cB6oiXKyaWN46P+jr+FcJ7VhdMM2Mbm2LiT9p/oNm9dFREQREQEREH//Z"/>
          <p:cNvSpPr>
            <a:spLocks noChangeAspect="1" noChangeArrowheads="1"/>
          </p:cNvSpPr>
          <p:nvPr/>
        </p:nvSpPr>
        <p:spPr bwMode="auto">
          <a:xfrm>
            <a:off x="155575" y="-1265238"/>
            <a:ext cx="3971925" cy="2638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32772" name="Picture 4" descr="http://operationrainfall.com/wp-content/uploads/2012/10/Original-Nintendo-6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924944"/>
            <a:ext cx="2963813" cy="1968769"/>
          </a:xfrm>
          <a:prstGeom prst="rect">
            <a:avLst/>
          </a:prstGeom>
          <a:noFill/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60770" name="Picture 2" descr="http://www.paradroid.net/chip8/chip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715" y="1718060"/>
            <a:ext cx="6301629" cy="4447244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Sauf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...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Inconsistences</a:t>
            </a:r>
            <a:r>
              <a:rPr lang="en-CA" dirty="0" smtClean="0"/>
              <a:t>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Nombreuses</a:t>
            </a:r>
            <a:r>
              <a:rPr lang="en-CA" dirty="0" smtClean="0"/>
              <a:t> extensions</a:t>
            </a:r>
          </a:p>
          <a:p>
            <a:endParaRPr lang="en-CA" dirty="0" smtClean="0"/>
          </a:p>
          <a:p>
            <a:r>
              <a:rPr lang="en-CA" dirty="0" err="1" smtClean="0"/>
              <a:t>Contrôles</a:t>
            </a:r>
            <a:r>
              <a:rPr lang="en-CA" dirty="0" smtClean="0"/>
              <a:t> </a:t>
            </a:r>
            <a:r>
              <a:rPr lang="en-CA" dirty="0" err="1" smtClean="0"/>
              <a:t>étranges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1929</TotalTime>
  <Words>591</Words>
  <Application>Microsoft Office PowerPoint</Application>
  <PresentationFormat>Affichage à l'écran (4:3)</PresentationFormat>
  <Paragraphs>300</Paragraphs>
  <Slides>42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Module</vt:lpstr>
      <vt:lpstr>Émulateur pour une architecture virtuelle</vt:lpstr>
      <vt:lpstr>Éducatif</vt:lpstr>
      <vt:lpstr>Difficultés</vt:lpstr>
      <vt:lpstr>Plan</vt:lpstr>
      <vt:lpstr>Plan</vt:lpstr>
      <vt:lpstr>Je veux faire un émulateur</vt:lpstr>
      <vt:lpstr>Je veux faire un émulateur</vt:lpstr>
      <vt:lpstr>Je veux faire un émulateur</vt:lpstr>
      <vt:lpstr>Sauf que...</vt:lpstr>
      <vt:lpstr>Hello Emulator!</vt:lpstr>
      <vt:lpstr>Caractéristiques (I)</vt:lpstr>
      <vt:lpstr>Caractéristiques (II)</vt:lpstr>
      <vt:lpstr>Plan</vt:lpstr>
      <vt:lpstr>Motivation</vt:lpstr>
      <vt:lpstr>Motivation</vt:lpstr>
      <vt:lpstr>Switch Dispatch</vt:lpstr>
      <vt:lpstr>Motivation</vt:lpstr>
      <vt:lpstr>Threaded Code</vt:lpstr>
      <vt:lpstr>Threaded Code</vt:lpstr>
      <vt:lpstr>Threaded Code</vt:lpstr>
      <vt:lpstr>Adorable intermède</vt:lpstr>
      <vt:lpstr>Plan</vt:lpstr>
      <vt:lpstr>Motivation</vt:lpstr>
      <vt:lpstr>Démotivation</vt:lpstr>
      <vt:lpstr>Démotivation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Pratique</vt:lpstr>
      <vt:lpstr>Autres considérations pratiques</vt:lpstr>
      <vt:lpstr>Plan</vt:lpstr>
      <vt:lpstr>Conclusion</vt:lpstr>
      <vt:lpstr>Diapositive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Émulateur</dc:title>
  <dc:creator>Felix</dc:creator>
  <cp:lastModifiedBy>ouef2901</cp:lastModifiedBy>
  <cp:revision>113</cp:revision>
  <dcterms:created xsi:type="dcterms:W3CDTF">2013-11-18T23:50:05Z</dcterms:created>
  <dcterms:modified xsi:type="dcterms:W3CDTF">2013-12-13T14:27:21Z</dcterms:modified>
</cp:coreProperties>
</file>