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9" r:id="rId4"/>
    <p:sldId id="261" r:id="rId5"/>
    <p:sldId id="262" r:id="rId6"/>
    <p:sldId id="266" r:id="rId7"/>
    <p:sldId id="267" r:id="rId8"/>
    <p:sldId id="269" r:id="rId9"/>
    <p:sldId id="276" r:id="rId10"/>
    <p:sldId id="277" r:id="rId11"/>
    <p:sldId id="278" r:id="rId12"/>
    <p:sldId id="279" r:id="rId13"/>
    <p:sldId id="263" r:id="rId14"/>
    <p:sldId id="268" r:id="rId15"/>
    <p:sldId id="303" r:id="rId16"/>
    <p:sldId id="290" r:id="rId17"/>
    <p:sldId id="304" r:id="rId18"/>
    <p:sldId id="271" r:id="rId19"/>
    <p:sldId id="297" r:id="rId20"/>
    <p:sldId id="305" r:id="rId21"/>
    <p:sldId id="265" r:id="rId22"/>
    <p:sldId id="264" r:id="rId23"/>
    <p:sldId id="274" r:id="rId24"/>
    <p:sldId id="275" r:id="rId25"/>
    <p:sldId id="292" r:id="rId26"/>
    <p:sldId id="299" r:id="rId27"/>
    <p:sldId id="296" r:id="rId28"/>
    <p:sldId id="300" r:id="rId29"/>
    <p:sldId id="301" r:id="rId30"/>
    <p:sldId id="294" r:id="rId31"/>
    <p:sldId id="29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4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07/12/2013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07/12/2013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Émulateur</a:t>
            </a:r>
            <a:r>
              <a:rPr lang="en-CA" dirty="0" smtClean="0"/>
              <a:t> pour </a:t>
            </a:r>
            <a:r>
              <a:rPr lang="en-CA" dirty="0" err="1" smtClean="0"/>
              <a:t>une</a:t>
            </a:r>
            <a:r>
              <a:rPr lang="en-CA" dirty="0" smtClean="0"/>
              <a:t> architecture </a:t>
            </a:r>
            <a:r>
              <a:rPr lang="en-CA" dirty="0" err="1" smtClean="0"/>
              <a:t>virtuelle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Emulator!</a:t>
            </a:r>
            <a:endParaRPr lang="fr-CA" dirty="0"/>
          </a:p>
        </p:txBody>
      </p:sp>
      <p:pic>
        <p:nvPicPr>
          <p:cNvPr id="34818" name="Picture 2" descr="[&amp;ZeroWidthSpace;IMG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546304" cy="4909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Caractéristiques</a:t>
            </a:r>
            <a:r>
              <a:rPr lang="en-CA" dirty="0" smtClean="0"/>
              <a:t> (I)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73 instructions</a:t>
            </a:r>
          </a:p>
          <a:p>
            <a:pPr lvl="1"/>
            <a:r>
              <a:rPr lang="en-CA" dirty="0" err="1" smtClean="0"/>
              <a:t>Arithmétiques</a:t>
            </a:r>
            <a:endParaRPr lang="en-CA" dirty="0" smtClean="0"/>
          </a:p>
          <a:p>
            <a:pPr lvl="1"/>
            <a:r>
              <a:rPr lang="en-CA" dirty="0" err="1" smtClean="0"/>
              <a:t>Branchements</a:t>
            </a:r>
            <a:endParaRPr lang="en-CA" dirty="0" smtClean="0"/>
          </a:p>
          <a:p>
            <a:pPr lvl="1"/>
            <a:r>
              <a:rPr lang="en-CA" dirty="0" err="1" smtClean="0"/>
              <a:t>Mémoire</a:t>
            </a:r>
            <a:endParaRPr lang="en-CA" dirty="0" smtClean="0"/>
          </a:p>
          <a:p>
            <a:pPr lvl="1"/>
            <a:r>
              <a:rPr lang="en-CA" dirty="0" smtClean="0"/>
              <a:t>Audio</a:t>
            </a:r>
          </a:p>
          <a:p>
            <a:pPr lvl="1"/>
            <a:r>
              <a:rPr lang="en-CA" dirty="0" err="1" smtClean="0"/>
              <a:t>Vidéo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Entrées/sorties “</a:t>
            </a:r>
            <a:r>
              <a:rPr lang="en-CA" dirty="0" err="1" smtClean="0"/>
              <a:t>mappées</a:t>
            </a:r>
            <a:r>
              <a:rPr lang="en-CA" dirty="0" smtClean="0"/>
              <a:t>” en </a:t>
            </a:r>
            <a:r>
              <a:rPr lang="en-CA" dirty="0" err="1" smtClean="0"/>
              <a:t>mémoire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/>
              <a:t>Mémoire</a:t>
            </a:r>
            <a:r>
              <a:rPr lang="en-CA" dirty="0" smtClean="0"/>
              <a:t> de 64kB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Caractéristiques</a:t>
            </a:r>
            <a:r>
              <a:rPr lang="en-CA" dirty="0" smtClean="0"/>
              <a:t> (II)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CPU</a:t>
            </a:r>
          </a:p>
          <a:p>
            <a:pPr lvl="1"/>
            <a:r>
              <a:rPr lang="en-CA" dirty="0" err="1" smtClean="0"/>
              <a:t>Cadencé</a:t>
            </a:r>
            <a:r>
              <a:rPr lang="en-CA" dirty="0" smtClean="0"/>
              <a:t> </a:t>
            </a:r>
            <a:r>
              <a:rPr lang="en-CA" smtClean="0"/>
              <a:t>à 1 MHz</a:t>
            </a:r>
            <a:endParaRPr lang="en-CA" dirty="0" smtClean="0"/>
          </a:p>
          <a:p>
            <a:pPr lvl="1"/>
            <a:r>
              <a:rPr lang="en-CA" dirty="0" smtClean="0"/>
              <a:t>16 </a:t>
            </a:r>
            <a:r>
              <a:rPr lang="en-CA" dirty="0" err="1" smtClean="0"/>
              <a:t>registres</a:t>
            </a:r>
            <a:r>
              <a:rPr lang="en-CA" dirty="0" smtClean="0"/>
              <a:t> à usage </a:t>
            </a:r>
            <a:r>
              <a:rPr lang="en-CA" dirty="0" err="1" smtClean="0"/>
              <a:t>général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GPU</a:t>
            </a:r>
          </a:p>
          <a:p>
            <a:pPr lvl="1"/>
            <a:r>
              <a:rPr lang="en-CA" dirty="0" smtClean="0"/>
              <a:t>60 images/sec</a:t>
            </a:r>
          </a:p>
          <a:p>
            <a:pPr lvl="1"/>
            <a:r>
              <a:rPr lang="en-CA" dirty="0" smtClean="0"/>
              <a:t>320x240</a:t>
            </a:r>
          </a:p>
          <a:p>
            <a:pPr lvl="1"/>
            <a:r>
              <a:rPr lang="en-CA" dirty="0" smtClean="0"/>
              <a:t>Palette de 16 </a:t>
            </a:r>
            <a:r>
              <a:rPr lang="en-CA" dirty="0" err="1" smtClean="0"/>
              <a:t>couleurs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err="1" smtClean="0"/>
              <a:t>Interprétation</a:t>
            </a:r>
            <a:endParaRPr lang="en-CA" dirty="0" smtClean="0"/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smtClean="0"/>
              <a:t>Switch </a:t>
            </a:r>
            <a:r>
              <a:rPr lang="en-CA" dirty="0" smtClean="0"/>
              <a:t>Dispatch</a:t>
            </a:r>
            <a:endParaRPr lang="en-CA" dirty="0" smtClean="0"/>
          </a:p>
          <a:p>
            <a:pPr lvl="1"/>
            <a:r>
              <a:rPr lang="en-CA" dirty="0" smtClean="0"/>
              <a:t>Threaded Code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err="1" smtClean="0">
                <a:solidFill>
                  <a:schemeClr val="bg2"/>
                </a:solidFill>
              </a:rPr>
              <a:t>Travaux</a:t>
            </a:r>
            <a:r>
              <a:rPr lang="en-CA" dirty="0" smtClean="0">
                <a:solidFill>
                  <a:schemeClr val="bg2"/>
                </a:solidFill>
              </a:rPr>
              <a:t> </a:t>
            </a:r>
            <a:r>
              <a:rPr lang="en-CA" dirty="0" err="1" smtClean="0">
                <a:solidFill>
                  <a:schemeClr val="bg2"/>
                </a:solidFill>
              </a:rPr>
              <a:t>futurs</a:t>
            </a:r>
            <a:endParaRPr lang="fr-CA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/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  <a:endParaRPr lang="fr-CA" sz="3600" dirty="0" smtClean="0"/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while(1)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/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execute_opcode(opcode);</a:t>
            </a: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  <a:endParaRPr lang="fr-CA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/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  <a:endParaRPr lang="fr-CA" sz="3600" dirty="0" smtClean="0"/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while(1)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/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smtClean="0">
                <a:solidFill>
                  <a:srgbClr val="FF0000"/>
                </a:solidFill>
              </a:rPr>
              <a:t>execute_opcode(opcode);</a:t>
            </a: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  <a:endParaRPr lang="fr-CA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 Dispatch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A" dirty="0" smtClean="0"/>
              <a:t>execute_opcode(</a:t>
            </a:r>
            <a:r>
              <a:rPr lang="fr-CA" dirty="0" err="1" smtClean="0"/>
              <a:t>unsigned</a:t>
            </a:r>
            <a:r>
              <a:rPr lang="fr-CA" dirty="0" smtClean="0"/>
              <a:t> opcode)</a:t>
            </a:r>
          </a:p>
          <a:p>
            <a:pPr>
              <a:buNone/>
            </a:pPr>
            <a:r>
              <a:rPr lang="en-CA" dirty="0" smtClean="0"/>
              <a:t>{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switch(</a:t>
            </a:r>
            <a:r>
              <a:rPr lang="en-CA" dirty="0" err="1" smtClean="0"/>
              <a:t>opcode</a:t>
            </a:r>
            <a:r>
              <a:rPr lang="en-CA" dirty="0" smtClean="0"/>
              <a:t>)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{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	case ADD: { /*z=</a:t>
            </a:r>
            <a:r>
              <a:rPr lang="en-CA" dirty="0" err="1" smtClean="0"/>
              <a:t>x+y</a:t>
            </a:r>
            <a:r>
              <a:rPr lang="en-CA" dirty="0" smtClean="0"/>
              <a:t>*/ break; }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	// ...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	default: { /*PANIC */ }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}</a:t>
            </a:r>
          </a:p>
          <a:p>
            <a:pPr>
              <a:buNone/>
            </a:pPr>
            <a:r>
              <a:rPr lang="en-CA" dirty="0" smtClean="0"/>
              <a:t>}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/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  <a:endParaRPr lang="fr-CA" sz="3600" dirty="0" smtClean="0"/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while(1)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/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smtClean="0">
                <a:solidFill>
                  <a:srgbClr val="FF0000"/>
                </a:solidFill>
              </a:rPr>
              <a:t>execute_opcode[opcode]();</a:t>
            </a:r>
            <a:endParaRPr lang="fr-CA" sz="3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  <a:endParaRPr lang="fr-CA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pic>
        <p:nvPicPr>
          <p:cNvPr id="8194" name="Picture 2" descr="http://2.bp.blogspot.com/_IbkhPOy5cIs/TJNZU7VFF9I/AAAAAAAAAUM/0VvUbw5mQ6Y/s1600/Bad+smell+with+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1759" y="1733270"/>
            <a:ext cx="5280521" cy="4792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CA" dirty="0" err="1" smtClean="0"/>
              <a:t>void</a:t>
            </a:r>
            <a:r>
              <a:rPr lang="fr-CA" dirty="0" smtClean="0"/>
              <a:t> </a:t>
            </a:r>
            <a:r>
              <a:rPr lang="fr-CA" dirty="0" err="1" smtClean="0"/>
              <a:t>interpret</a:t>
            </a:r>
            <a:r>
              <a:rPr lang="fr-CA" dirty="0" smtClean="0"/>
              <a:t>()</a:t>
            </a:r>
          </a:p>
          <a:p>
            <a:pPr>
              <a:buNone/>
            </a:pPr>
            <a:r>
              <a:rPr lang="fr-CA" dirty="0" smtClean="0"/>
              <a:t>{</a:t>
            </a:r>
          </a:p>
          <a:p>
            <a:pPr>
              <a:buNone/>
            </a:pPr>
            <a:r>
              <a:rPr lang="fr-CA" dirty="0" smtClean="0"/>
              <a:t>    </a:t>
            </a:r>
            <a:r>
              <a:rPr lang="fr-CA" dirty="0" err="1" smtClean="0"/>
              <a:t>goto</a:t>
            </a:r>
            <a:r>
              <a:rPr lang="fr-CA" dirty="0" smtClean="0"/>
              <a:t> *pc</a:t>
            </a:r>
            <a:r>
              <a:rPr lang="fr-CA" dirty="0" smtClean="0"/>
              <a:t>;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ADD:</a:t>
            </a:r>
            <a:endParaRPr lang="fr-CA" dirty="0" smtClean="0"/>
          </a:p>
          <a:p>
            <a:pPr>
              <a:buNone/>
            </a:pPr>
            <a:r>
              <a:rPr lang="fr-CA" dirty="0" smtClean="0"/>
              <a:t>    /*z=x+y*/</a:t>
            </a:r>
          </a:p>
          <a:p>
            <a:pPr>
              <a:buNone/>
            </a:pPr>
            <a:r>
              <a:rPr lang="fr-CA" dirty="0" smtClean="0"/>
              <a:t>    </a:t>
            </a:r>
            <a:r>
              <a:rPr lang="fr-CA" dirty="0" err="1" smtClean="0"/>
              <a:t>goto</a:t>
            </a:r>
            <a:r>
              <a:rPr lang="fr-CA" dirty="0" smtClean="0"/>
              <a:t> *(++pc</a:t>
            </a:r>
            <a:r>
              <a:rPr lang="fr-CA" dirty="0" smtClean="0"/>
              <a:t>);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    // </a:t>
            </a:r>
            <a:r>
              <a:rPr lang="fr-CA" dirty="0" smtClean="0"/>
              <a:t>...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UNKNOWN:</a:t>
            </a:r>
          </a:p>
          <a:p>
            <a:pPr>
              <a:buNone/>
            </a:pPr>
            <a:r>
              <a:rPr lang="fr-CA" dirty="0" smtClean="0"/>
              <a:t>    /*PANIC*/</a:t>
            </a:r>
          </a:p>
          <a:p>
            <a:pPr>
              <a:buNone/>
            </a:pPr>
            <a:r>
              <a:rPr lang="fr-CA" dirty="0" smtClean="0"/>
              <a:t>}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Éducatif</a:t>
            </a:r>
            <a:endParaRPr lang="fr-CA" dirty="0"/>
          </a:p>
        </p:txBody>
      </p:sp>
      <p:pic>
        <p:nvPicPr>
          <p:cNvPr id="19458" name="Picture 2" descr="http://www.eng.utah.edu/%7Ecs5350/MachineLearn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556792"/>
            <a:ext cx="3816424" cy="47116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Pourquoi</a:t>
            </a:r>
            <a:r>
              <a:rPr lang="en-CA" dirty="0" smtClean="0"/>
              <a:t> </a:t>
            </a:r>
            <a:r>
              <a:rPr lang="en-CA" dirty="0" err="1" smtClean="0"/>
              <a:t>tant</a:t>
            </a:r>
            <a:r>
              <a:rPr lang="en-CA" dirty="0" smtClean="0"/>
              <a:t> de </a:t>
            </a:r>
            <a:r>
              <a:rPr lang="en-CA" dirty="0" err="1" smtClean="0"/>
              <a:t>haîne</a:t>
            </a:r>
            <a:r>
              <a:rPr lang="en-CA" dirty="0" smtClean="0"/>
              <a:t>?</a:t>
            </a:r>
          </a:p>
          <a:p>
            <a:pPr lvl="1"/>
            <a:r>
              <a:rPr lang="en-CA" dirty="0" err="1" smtClean="0"/>
              <a:t>Moins</a:t>
            </a:r>
            <a:r>
              <a:rPr lang="en-CA" dirty="0" smtClean="0"/>
              <a:t> de travail au </a:t>
            </a:r>
            <a:r>
              <a:rPr lang="en-CA" dirty="0" err="1" smtClean="0"/>
              <a:t>niveau</a:t>
            </a:r>
            <a:r>
              <a:rPr lang="en-CA" dirty="0" smtClean="0"/>
              <a:t> du </a:t>
            </a:r>
            <a:r>
              <a:rPr lang="en-CA" dirty="0" err="1" smtClean="0"/>
              <a:t>décodage</a:t>
            </a:r>
            <a:endParaRPr lang="en-CA" dirty="0" smtClean="0"/>
          </a:p>
          <a:p>
            <a:pPr lvl="1"/>
            <a:r>
              <a:rPr lang="en-CA" dirty="0" err="1" smtClean="0"/>
              <a:t>Meilleure</a:t>
            </a:r>
            <a:r>
              <a:rPr lang="en-CA" dirty="0" smtClean="0"/>
              <a:t> </a:t>
            </a:r>
            <a:r>
              <a:rPr lang="en-CA" dirty="0" err="1" smtClean="0"/>
              <a:t>prédiction</a:t>
            </a:r>
            <a:r>
              <a:rPr lang="en-CA" dirty="0" smtClean="0"/>
              <a:t> de </a:t>
            </a:r>
            <a:r>
              <a:rPr lang="en-CA" dirty="0" err="1" smtClean="0"/>
              <a:t>branchements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Adorable </a:t>
            </a:r>
            <a:r>
              <a:rPr lang="en-CA" dirty="0" err="1" smtClean="0"/>
              <a:t>intermède</a:t>
            </a:r>
            <a:endParaRPr lang="fr-CA" dirty="0"/>
          </a:p>
        </p:txBody>
      </p:sp>
      <p:pic>
        <p:nvPicPr>
          <p:cNvPr id="158724" name="Picture 4" descr="https://scontent-b-ord.xx.fbcdn.net/hphotos-prn1/q74/s720x720/554009_1377581189135685_820038279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8416" y="1700808"/>
            <a:ext cx="6137920" cy="4603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Recompilation </a:t>
            </a:r>
            <a:r>
              <a:rPr lang="en-CA" dirty="0" err="1" smtClean="0"/>
              <a:t>dynamique</a:t>
            </a:r>
            <a:endParaRPr lang="en-CA" dirty="0" smtClean="0"/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err="1" smtClean="0"/>
              <a:t>Démotivation</a:t>
            </a:r>
            <a:endParaRPr lang="en-CA" dirty="0" smtClean="0"/>
          </a:p>
          <a:p>
            <a:pPr lvl="1"/>
            <a:r>
              <a:rPr lang="en-CA" dirty="0" err="1" smtClean="0"/>
              <a:t>Théorie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Travaux</a:t>
            </a:r>
            <a:r>
              <a:rPr lang="en-CA" dirty="0" smtClean="0">
                <a:solidFill>
                  <a:schemeClr val="bg2"/>
                </a:solidFill>
              </a:rPr>
              <a:t> </a:t>
            </a:r>
            <a:r>
              <a:rPr lang="en-CA" dirty="0" err="1" smtClean="0">
                <a:solidFill>
                  <a:schemeClr val="bg2"/>
                </a:solidFill>
              </a:rPr>
              <a:t>futurs</a:t>
            </a:r>
            <a:endParaRPr lang="en-CA" dirty="0" smtClean="0">
              <a:solidFill>
                <a:schemeClr val="bg2"/>
              </a:solidFill>
            </a:endParaRPr>
          </a:p>
          <a:p>
            <a:pPr lvl="1"/>
            <a:endParaRPr lang="en-CA" dirty="0" smtClean="0"/>
          </a:p>
          <a:p>
            <a:pPr lvl="1"/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pic>
        <p:nvPicPr>
          <p:cNvPr id="162818" name="Picture 2" descr="http://media.edge-online.com/wp-content/uploads/edgeonline/2013/08/PS4-console-war-610x3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62" y="1920091"/>
            <a:ext cx="7933978" cy="4461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Démotivation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Nécessite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bonne</a:t>
            </a:r>
            <a:r>
              <a:rPr lang="en-CA" dirty="0" smtClean="0"/>
              <a:t> </a:t>
            </a:r>
            <a:r>
              <a:rPr lang="en-CA" dirty="0" err="1" smtClean="0"/>
              <a:t>connaissance</a:t>
            </a:r>
            <a:r>
              <a:rPr lang="en-CA" dirty="0" smtClean="0"/>
              <a:t> de</a:t>
            </a:r>
          </a:p>
          <a:p>
            <a:pPr lvl="1"/>
            <a:r>
              <a:rPr lang="en-CA" dirty="0" smtClean="0"/>
              <a:t>Architecture </a:t>
            </a:r>
            <a:r>
              <a:rPr lang="en-CA" dirty="0" err="1" smtClean="0"/>
              <a:t>hôte</a:t>
            </a:r>
            <a:endParaRPr lang="en-CA" dirty="0" smtClean="0"/>
          </a:p>
          <a:p>
            <a:pPr lvl="1"/>
            <a:r>
              <a:rPr lang="en-CA" dirty="0" err="1" smtClean="0"/>
              <a:t>Théorie</a:t>
            </a:r>
            <a:r>
              <a:rPr lang="en-CA" dirty="0" smtClean="0"/>
              <a:t> de la compilation</a:t>
            </a:r>
          </a:p>
          <a:p>
            <a:pPr lvl="1"/>
            <a:r>
              <a:rPr lang="en-CA" dirty="0" err="1" smtClean="0"/>
              <a:t>Algorithmie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/>
              <a:t>Dur</a:t>
            </a:r>
            <a:r>
              <a:rPr lang="en-CA" dirty="0" smtClean="0"/>
              <a:t> à programmer </a:t>
            </a:r>
          </a:p>
          <a:p>
            <a:endParaRPr lang="en-CA" dirty="0" smtClean="0"/>
          </a:p>
          <a:p>
            <a:r>
              <a:rPr lang="en-CA" dirty="0" err="1" smtClean="0"/>
              <a:t>Difficile</a:t>
            </a:r>
            <a:r>
              <a:rPr lang="en-CA" dirty="0" smtClean="0"/>
              <a:t> à tester</a:t>
            </a:r>
            <a:endParaRPr lang="en-CA" dirty="0" smtClean="0"/>
          </a:p>
          <a:p>
            <a:endParaRPr lang="en-CA" dirty="0" smtClean="0"/>
          </a:p>
          <a:p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Démotivation</a:t>
            </a:r>
            <a:endParaRPr lang="fr-CA" dirty="0"/>
          </a:p>
        </p:txBody>
      </p:sp>
      <p:pic>
        <p:nvPicPr>
          <p:cNvPr id="4" name="Picture 2" descr="http://1.bp.blogspot.com/-z9djZU_PN8w/UTajnIb-hOI/AAAAAAAAWR0/Nk9R53zVizk/s400/Technical_Difficulties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088" y="1703688"/>
            <a:ext cx="6114256" cy="47691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Bloc de base</a:t>
            </a:r>
          </a:p>
          <a:p>
            <a:pPr lvl="8">
              <a:buNone/>
            </a:pPr>
            <a:r>
              <a:rPr lang="fr-CA" dirty="0" smtClean="0"/>
              <a:t>	(</a:t>
            </a:r>
            <a:r>
              <a:rPr lang="fr-CA" dirty="0" smtClean="0"/>
              <a:t>1)    </a:t>
            </a:r>
            <a:r>
              <a:rPr lang="fr-CA" dirty="0" err="1" smtClean="0"/>
              <a:t>prod</a:t>
            </a:r>
            <a:r>
              <a:rPr lang="fr-CA" dirty="0" smtClean="0"/>
              <a:t> := 0</a:t>
            </a:r>
          </a:p>
          <a:p>
            <a:pPr lvl="8">
              <a:buNone/>
            </a:pPr>
            <a:r>
              <a:rPr lang="fr-CA" dirty="0" smtClean="0"/>
              <a:t>	(</a:t>
            </a:r>
            <a:r>
              <a:rPr lang="fr-CA" dirty="0" smtClean="0"/>
              <a:t>2)    i := 1</a:t>
            </a:r>
          </a:p>
          <a:p>
            <a:pPr lvl="8">
              <a:buNone/>
            </a:pPr>
            <a:r>
              <a:rPr lang="fr-CA" dirty="0" smtClean="0"/>
              <a:t>	(</a:t>
            </a:r>
            <a:r>
              <a:rPr lang="fr-CA" dirty="0" smtClean="0"/>
              <a:t>3)    t1 := 4*i</a:t>
            </a:r>
          </a:p>
          <a:p>
            <a:pPr lvl="8">
              <a:buNone/>
            </a:pPr>
            <a:r>
              <a:rPr lang="fr-CA" dirty="0" smtClean="0"/>
              <a:t>	(</a:t>
            </a:r>
            <a:r>
              <a:rPr lang="fr-CA" dirty="0" smtClean="0"/>
              <a:t>4)    t2 := a [ t1 ]</a:t>
            </a:r>
          </a:p>
          <a:p>
            <a:pPr lvl="8">
              <a:buNone/>
            </a:pPr>
            <a:r>
              <a:rPr lang="fr-CA" dirty="0" smtClean="0"/>
              <a:t>	(</a:t>
            </a:r>
            <a:r>
              <a:rPr lang="fr-CA" dirty="0" smtClean="0"/>
              <a:t>5)    t3 := 4*i</a:t>
            </a:r>
          </a:p>
          <a:p>
            <a:pPr lvl="8">
              <a:buNone/>
            </a:pPr>
            <a:r>
              <a:rPr lang="fr-CA" dirty="0" smtClean="0"/>
              <a:t>	(</a:t>
            </a:r>
            <a:r>
              <a:rPr lang="fr-CA" dirty="0" smtClean="0"/>
              <a:t>6)    t4 :=b [ t3 </a:t>
            </a:r>
            <a:r>
              <a:rPr lang="fr-CA" dirty="0" smtClean="0"/>
              <a:t>]	</a:t>
            </a:r>
            <a:endParaRPr lang="fr-CA" dirty="0" smtClean="0"/>
          </a:p>
          <a:p>
            <a:pPr lvl="8">
              <a:buNone/>
            </a:pPr>
            <a:r>
              <a:rPr lang="fr-CA" dirty="0" smtClean="0"/>
              <a:t>	(</a:t>
            </a:r>
            <a:r>
              <a:rPr lang="fr-CA" dirty="0" smtClean="0"/>
              <a:t>7)    t5 := t2*t4</a:t>
            </a:r>
          </a:p>
          <a:p>
            <a:pPr lvl="8">
              <a:buNone/>
            </a:pPr>
            <a:r>
              <a:rPr lang="fr-CA" dirty="0" smtClean="0"/>
              <a:t>	(</a:t>
            </a:r>
            <a:r>
              <a:rPr lang="fr-CA" dirty="0" smtClean="0"/>
              <a:t>8)    t6 := </a:t>
            </a:r>
            <a:r>
              <a:rPr lang="fr-CA" dirty="0" err="1" smtClean="0"/>
              <a:t>prod</a:t>
            </a:r>
            <a:r>
              <a:rPr lang="fr-CA" dirty="0" smtClean="0"/>
              <a:t> +t5</a:t>
            </a:r>
          </a:p>
          <a:p>
            <a:pPr lvl="8">
              <a:buNone/>
            </a:pPr>
            <a:r>
              <a:rPr lang="fr-CA" dirty="0" smtClean="0"/>
              <a:t>	(</a:t>
            </a:r>
            <a:r>
              <a:rPr lang="fr-CA" dirty="0" smtClean="0"/>
              <a:t>9)    </a:t>
            </a:r>
            <a:r>
              <a:rPr lang="fr-CA" dirty="0" err="1" smtClean="0"/>
              <a:t>prod</a:t>
            </a:r>
            <a:r>
              <a:rPr lang="fr-CA" dirty="0" smtClean="0"/>
              <a:t> := t6</a:t>
            </a:r>
          </a:p>
          <a:p>
            <a:pPr lvl="8">
              <a:buNone/>
            </a:pPr>
            <a:r>
              <a:rPr lang="fr-CA" dirty="0" smtClean="0"/>
              <a:t>	(</a:t>
            </a:r>
            <a:r>
              <a:rPr lang="fr-CA" dirty="0" smtClean="0"/>
              <a:t>10)   t7 := i+1</a:t>
            </a:r>
          </a:p>
          <a:p>
            <a:pPr lvl="8">
              <a:buNone/>
            </a:pPr>
            <a:r>
              <a:rPr lang="fr-CA" dirty="0" smtClean="0"/>
              <a:t>	(</a:t>
            </a:r>
            <a:r>
              <a:rPr lang="fr-CA" dirty="0" smtClean="0"/>
              <a:t>11)   i := t7</a:t>
            </a:r>
          </a:p>
          <a:p>
            <a:pPr lvl="8">
              <a:buNone/>
            </a:pPr>
            <a:r>
              <a:rPr lang="fr-CA" dirty="0" smtClean="0"/>
              <a:t>	(</a:t>
            </a:r>
            <a:r>
              <a:rPr lang="fr-CA" dirty="0" smtClean="0"/>
              <a:t>12)   if  i&lt;=20 </a:t>
            </a:r>
            <a:r>
              <a:rPr lang="fr-CA" dirty="0" err="1" smtClean="0"/>
              <a:t>goto</a:t>
            </a:r>
            <a:r>
              <a:rPr lang="fr-CA" dirty="0" smtClean="0"/>
              <a:t> (3)</a:t>
            </a:r>
            <a:endParaRPr lang="fr-CA" dirty="0"/>
          </a:p>
        </p:txBody>
      </p:sp>
      <p:sp>
        <p:nvSpPr>
          <p:cNvPr id="4" name="Flèche droite 3"/>
          <p:cNvSpPr/>
          <p:nvPr/>
        </p:nvSpPr>
        <p:spPr>
          <a:xfrm>
            <a:off x="1763688" y="2492896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 droite 4"/>
          <p:cNvSpPr/>
          <p:nvPr/>
        </p:nvSpPr>
        <p:spPr>
          <a:xfrm>
            <a:off x="1763688" y="2780928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droite 5"/>
          <p:cNvSpPr/>
          <p:nvPr/>
        </p:nvSpPr>
        <p:spPr>
          <a:xfrm>
            <a:off x="1763688" y="3140968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2348879"/>
            <a:ext cx="6743700" cy="443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25609"/>
          </a:xfrm>
        </p:spPr>
        <p:txBody>
          <a:bodyPr/>
          <a:lstStyle/>
          <a:p>
            <a:r>
              <a:rPr lang="en-CA" dirty="0" err="1" smtClean="0"/>
              <a:t>Sélection</a:t>
            </a:r>
            <a:r>
              <a:rPr lang="en-CA" dirty="0" smtClean="0"/>
              <a:t> </a:t>
            </a:r>
            <a:r>
              <a:rPr lang="en-CA" dirty="0" err="1" smtClean="0"/>
              <a:t>d’instructions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68655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629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Difficultés</a:t>
            </a:r>
            <a:endParaRPr lang="fr-CA" dirty="0"/>
          </a:p>
        </p:txBody>
      </p:sp>
      <p:pic>
        <p:nvPicPr>
          <p:cNvPr id="2050" name="Picture 2" descr="http://1.bp.blogspot.com/-z9djZU_PN8w/UTajnIb-hOI/AAAAAAAAWR0/Nk9R53zVizk/s400/Technical_Difficulties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104" y="1703688"/>
            <a:ext cx="6114256" cy="47691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Analyse </a:t>
            </a:r>
            <a:r>
              <a:rPr lang="en-CA" dirty="0" err="1" smtClean="0"/>
              <a:t>d’activité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Allocation de </a:t>
            </a:r>
            <a:r>
              <a:rPr lang="en-CA" dirty="0" err="1" smtClean="0"/>
              <a:t>registres</a:t>
            </a:r>
            <a:endParaRPr lang="en-CA" dirty="0" smtClean="0"/>
          </a:p>
          <a:p>
            <a:pPr lvl="1"/>
            <a:r>
              <a:rPr lang="en-CA" dirty="0" err="1" smtClean="0"/>
              <a:t>Chaitin</a:t>
            </a:r>
            <a:r>
              <a:rPr lang="en-CA" dirty="0" smtClean="0"/>
              <a:t>-Brigg </a:t>
            </a:r>
            <a:endParaRPr lang="en-CA" dirty="0" smtClean="0"/>
          </a:p>
          <a:p>
            <a:pPr lvl="1"/>
            <a:r>
              <a:rPr lang="en-CA" dirty="0" smtClean="0"/>
              <a:t>Linear Scan Register Allocation</a:t>
            </a:r>
          </a:p>
          <a:p>
            <a:pPr lvl="1"/>
            <a:r>
              <a:rPr lang="en-CA" dirty="0" smtClean="0"/>
              <a:t>Greedy Register Allocation</a:t>
            </a:r>
          </a:p>
          <a:p>
            <a:pPr lvl="1"/>
            <a:r>
              <a:rPr lang="en-CA" dirty="0" smtClean="0"/>
              <a:t>Integer-Linear Programming</a:t>
            </a:r>
          </a:p>
          <a:p>
            <a:pPr lvl="1"/>
            <a:r>
              <a:rPr lang="en-CA" dirty="0" smtClean="0"/>
              <a:t>Top-Down Local Register Allocation</a:t>
            </a:r>
          </a:p>
          <a:p>
            <a:pPr lvl="2"/>
            <a:endParaRPr lang="en-CA" dirty="0" smtClean="0"/>
          </a:p>
          <a:p>
            <a:pPr lvl="2"/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pPr lvl="1">
              <a:buNone/>
            </a:pPr>
            <a:endParaRPr lang="en-CA" dirty="0" smtClean="0"/>
          </a:p>
          <a:p>
            <a:r>
              <a:rPr lang="en-CA" dirty="0" err="1" smtClean="0"/>
              <a:t>Travaux</a:t>
            </a:r>
            <a:r>
              <a:rPr lang="en-CA" dirty="0" smtClean="0"/>
              <a:t> </a:t>
            </a:r>
            <a:r>
              <a:rPr lang="en-CA" dirty="0" err="1" smtClean="0"/>
              <a:t>futurs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Travaux</a:t>
            </a:r>
            <a:r>
              <a:rPr lang="en-CA" dirty="0" smtClean="0"/>
              <a:t> </a:t>
            </a:r>
            <a:r>
              <a:rPr lang="en-CA" dirty="0" err="1" smtClean="0"/>
              <a:t>Futurs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Assembleur</a:t>
            </a:r>
            <a:r>
              <a:rPr lang="en-CA" dirty="0" smtClean="0"/>
              <a:t> Chip16</a:t>
            </a:r>
          </a:p>
          <a:p>
            <a:endParaRPr lang="en-CA" dirty="0" smtClean="0"/>
          </a:p>
          <a:p>
            <a:r>
              <a:rPr lang="en-CA" dirty="0" smtClean="0"/>
              <a:t>++Recompilation </a:t>
            </a:r>
            <a:r>
              <a:rPr lang="en-CA" dirty="0" err="1" smtClean="0"/>
              <a:t>dynamique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6004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algn="ctr">
              <a:buNone/>
            </a:pPr>
            <a:r>
              <a:rPr lang="en-CA" sz="8800" dirty="0" err="1" smtClean="0"/>
              <a:t>Applaudissez</a:t>
            </a:r>
            <a:r>
              <a:rPr lang="en-CA" sz="8800" dirty="0" smtClean="0"/>
              <a:t>!</a:t>
            </a:r>
            <a:endParaRPr lang="fr-CA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Chip16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err="1" smtClean="0"/>
              <a:t>Interprétation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Recompilation </a:t>
            </a:r>
            <a:r>
              <a:rPr lang="en-CA" dirty="0" err="1" smtClean="0"/>
              <a:t>dynamique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Travaux</a:t>
            </a:r>
            <a:r>
              <a:rPr lang="en-CA" dirty="0" smtClean="0"/>
              <a:t> </a:t>
            </a:r>
            <a:r>
              <a:rPr lang="en-CA" dirty="0" err="1" smtClean="0"/>
              <a:t>futurs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Chip16</a:t>
            </a:r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err="1" smtClean="0"/>
              <a:t>Caractéristiques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/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Travaux</a:t>
            </a:r>
            <a:r>
              <a:rPr lang="en-CA" dirty="0" smtClean="0">
                <a:solidFill>
                  <a:schemeClr val="bg2"/>
                </a:solidFill>
              </a:rPr>
              <a:t> </a:t>
            </a:r>
            <a:r>
              <a:rPr lang="en-CA" dirty="0" err="1" smtClean="0">
                <a:solidFill>
                  <a:schemeClr val="bg2"/>
                </a:solidFill>
              </a:rPr>
              <a:t>futurs</a:t>
            </a:r>
            <a:endParaRPr lang="fr-CA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57698" name="Picture 2" descr="http://scm-l3.technorati.com/10/08/21/16637/trol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19920"/>
            <a:ext cx="3096344" cy="3197312"/>
          </a:xfrm>
          <a:prstGeom prst="rect">
            <a:avLst/>
          </a:prstGeom>
          <a:noFill/>
        </p:spPr>
      </p:pic>
      <p:pic>
        <p:nvPicPr>
          <p:cNvPr id="157700" name="Picture 4" descr="http://img.clubic.com/02183928-photo-ps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420888"/>
            <a:ext cx="3112818" cy="3103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59746" name="Picture 2" descr="http://i2.kym-cdn.com/photos/images/original/000/305/235/07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3816424" cy="2847052"/>
          </a:xfrm>
          <a:prstGeom prst="rect">
            <a:avLst/>
          </a:prstGeom>
          <a:noFill/>
        </p:spPr>
      </p:pic>
      <p:pic>
        <p:nvPicPr>
          <p:cNvPr id="159748" name="Picture 4" descr="http://t0.gstatic.com/images?q=tbn:ANd9GcRLp1qIYuf8by_G65yY6KgZ9fMsUaV03gV0LGRDzFXeYhFI9J4Du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068960"/>
            <a:ext cx="3171008" cy="2297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60770" name="Picture 2" descr="http://www.paradroid.net/chip8/chip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715" y="1718060"/>
            <a:ext cx="6301629" cy="4447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Sauf</a:t>
            </a:r>
            <a:r>
              <a:rPr lang="en-CA" dirty="0" smtClean="0"/>
              <a:t> </a:t>
            </a:r>
            <a:r>
              <a:rPr lang="en-CA" dirty="0" err="1" smtClean="0"/>
              <a:t>que</a:t>
            </a:r>
            <a:r>
              <a:rPr lang="en-CA" dirty="0" smtClean="0"/>
              <a:t>...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Inconsistences</a:t>
            </a:r>
            <a:r>
              <a:rPr lang="en-CA" dirty="0" smtClean="0"/>
              <a:t> au </a:t>
            </a:r>
            <a:r>
              <a:rPr lang="en-CA" dirty="0" err="1" smtClean="0"/>
              <a:t>niveau</a:t>
            </a:r>
            <a:r>
              <a:rPr lang="en-CA" dirty="0" smtClean="0"/>
              <a:t> du </a:t>
            </a:r>
            <a:r>
              <a:rPr lang="en-CA" dirty="0" err="1" smtClean="0"/>
              <a:t>jeu</a:t>
            </a:r>
            <a:r>
              <a:rPr lang="en-CA" dirty="0" smtClean="0"/>
              <a:t> </a:t>
            </a:r>
            <a:r>
              <a:rPr lang="en-CA" dirty="0" err="1" smtClean="0"/>
              <a:t>d’instructions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Nombreuses</a:t>
            </a:r>
            <a:r>
              <a:rPr lang="en-CA" dirty="0" smtClean="0"/>
              <a:t> extensions</a:t>
            </a:r>
          </a:p>
          <a:p>
            <a:endParaRPr lang="en-CA" dirty="0" smtClean="0"/>
          </a:p>
          <a:p>
            <a:r>
              <a:rPr lang="en-CA" dirty="0" err="1" smtClean="0"/>
              <a:t>Contrôles</a:t>
            </a:r>
            <a:r>
              <a:rPr lang="en-CA" dirty="0" smtClean="0"/>
              <a:t> </a:t>
            </a:r>
            <a:r>
              <a:rPr lang="en-CA" dirty="0" err="1" smtClean="0"/>
              <a:t>étranges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1773</TotalTime>
  <Words>311</Words>
  <Application>Microsoft Office PowerPoint</Application>
  <PresentationFormat>Affichage à l'écran (4:3)</PresentationFormat>
  <Paragraphs>187</Paragraphs>
  <Slides>34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Module</vt:lpstr>
      <vt:lpstr>Émulateur pour une architecture virtuelle</vt:lpstr>
      <vt:lpstr>Éducatif</vt:lpstr>
      <vt:lpstr>Difficultés</vt:lpstr>
      <vt:lpstr>Plan</vt:lpstr>
      <vt:lpstr>Plan</vt:lpstr>
      <vt:lpstr>Je veux faire un émulateur</vt:lpstr>
      <vt:lpstr>Je veux faire un émulateur</vt:lpstr>
      <vt:lpstr>Je veux faire un émulateur</vt:lpstr>
      <vt:lpstr>Sauf que...</vt:lpstr>
      <vt:lpstr>Hello Emulator!</vt:lpstr>
      <vt:lpstr>Caractéristiques (I)</vt:lpstr>
      <vt:lpstr>Caractéristiques (II)</vt:lpstr>
      <vt:lpstr>Plan</vt:lpstr>
      <vt:lpstr>Motivation</vt:lpstr>
      <vt:lpstr>Motivation</vt:lpstr>
      <vt:lpstr>Switch Dispatch</vt:lpstr>
      <vt:lpstr>Motivation</vt:lpstr>
      <vt:lpstr>Threaded Code</vt:lpstr>
      <vt:lpstr>Threaded Code</vt:lpstr>
      <vt:lpstr>Threaded Code</vt:lpstr>
      <vt:lpstr>Adorable intermède</vt:lpstr>
      <vt:lpstr>Plan</vt:lpstr>
      <vt:lpstr>Motivation</vt:lpstr>
      <vt:lpstr>Démotivation</vt:lpstr>
      <vt:lpstr>Démotivation</vt:lpstr>
      <vt:lpstr>Théorie</vt:lpstr>
      <vt:lpstr>Théorie</vt:lpstr>
      <vt:lpstr>Théorie</vt:lpstr>
      <vt:lpstr>Théorie</vt:lpstr>
      <vt:lpstr>Théorie</vt:lpstr>
      <vt:lpstr>Théorie</vt:lpstr>
      <vt:lpstr>Plan</vt:lpstr>
      <vt:lpstr>Travaux Futurs</vt:lpstr>
      <vt:lpstr>Diapositive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Émulateur</dc:title>
  <dc:creator>Felix</dc:creator>
  <cp:lastModifiedBy>Felix</cp:lastModifiedBy>
  <cp:revision>82</cp:revision>
  <dcterms:created xsi:type="dcterms:W3CDTF">2013-11-18T23:50:05Z</dcterms:created>
  <dcterms:modified xsi:type="dcterms:W3CDTF">2013-12-08T21:06:15Z</dcterms:modified>
</cp:coreProperties>
</file>