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8" r:id="rId12"/>
    <p:sldId id="263" r:id="rId13"/>
    <p:sldId id="270" r:id="rId14"/>
    <p:sldId id="271" r:id="rId15"/>
    <p:sldId id="272" r:id="rId16"/>
    <p:sldId id="289" r:id="rId17"/>
    <p:sldId id="276" r:id="rId18"/>
    <p:sldId id="282" r:id="rId19"/>
    <p:sldId id="278" r:id="rId20"/>
    <p:sldId id="281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65" r:id="rId29"/>
    <p:sldId id="266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6FS9x7f3E5+TEVNuPaWGEnPT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5" autoAdjust="0"/>
    <p:restoredTop sz="94660"/>
  </p:normalViewPr>
  <p:slideViewPr>
    <p:cSldViewPr snapToGrid="0">
      <p:cViewPr>
        <p:scale>
          <a:sx n="76" d="100"/>
          <a:sy n="76" d="100"/>
        </p:scale>
        <p:origin x="-9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‹N°›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08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60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006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942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111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96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800" dirty="0" smtClean="0">
                <a:latin typeface="Calibri" pitchFamily="34" charset="0"/>
                <a:cs typeface="Calibri" pitchFamily="34" charset="0"/>
              </a:rPr>
              <a:t>Placer les entités dans le dossier 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Entity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334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0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3331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175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865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525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716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2921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err="1" smtClean="0"/>
              <a:t>oneToMany</a:t>
            </a:r>
            <a:r>
              <a:rPr lang="fr-FR" dirty="0" smtClean="0"/>
              <a:t> :Une instance de l'entité actuelle a plusieurs instances (références) à l'entité référencée.</a:t>
            </a:r>
          </a:p>
          <a:p>
            <a:r>
              <a:rPr lang="fr-FR" dirty="0" err="1" smtClean="0"/>
              <a:t>ManyToOne</a:t>
            </a:r>
            <a:r>
              <a:rPr lang="fr-FR" dirty="0" smtClean="0"/>
              <a:t> :De nombreuses instances de l'entité actuelle font référence à Une instance de l'entité référencée.</a:t>
            </a:r>
          </a:p>
          <a:p>
            <a:r>
              <a:rPr lang="fr-FR" dirty="0" err="1" smtClean="0"/>
              <a:t>OneToOne</a:t>
            </a:r>
            <a:r>
              <a:rPr lang="fr-FR" dirty="0" smtClean="0"/>
              <a:t> :Une instance de l'entité actuelle fait référence à Une instance de l'entité référencée.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851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8845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 smtClean="0"/>
              <a:t>Nous avions le choix des côtés sur lesquels placer l'attribut </a:t>
            </a:r>
            <a:r>
              <a:rPr lang="fr-FR" dirty="0" err="1" smtClean="0"/>
              <a:t>inversedBy</a:t>
            </a:r>
            <a:r>
              <a:rPr lang="fr-FR" dirty="0" smtClean="0"/>
              <a:t>. Parce que c'est sur le panier, c'est le côté propriétaire de la relation, et donc la clé étrangère.</a:t>
            </a: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4957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7000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01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625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5249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8340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106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440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ORM est un logiciel qui  permet de donner l'illusion de travailler avec une base de données objet alors que l'on est sur une base de données relationnelle.</a:t>
            </a: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025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94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 smtClean="0"/>
              <a:t>Un ORM </a:t>
            </a:r>
            <a:r>
              <a:rPr lang="fr-F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de donner l'illusion de travailler avec une base de données objet alors que l'on est sur une base de données relationnelle.</a:t>
            </a:r>
            <a:endParaRPr lang="fr-FR" dirty="0" smtClean="0"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863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est l'ORM (Object-</a:t>
            </a:r>
            <a:r>
              <a:rPr lang="fr-FR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fr-F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r>
              <a:rPr lang="fr-F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intégré par défaut dans </a:t>
            </a:r>
            <a:r>
              <a:rPr lang="fr-FR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Symfony</a:t>
            </a:r>
            <a:r>
              <a:rPr lang="fr-FR" sz="1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611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607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287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fr.slideshare.net/arhouati/symfony-2-chapitre-3-les-modles-en-twi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developpement-informatique.com/formation/Framework-Symfony/1/Initiation-%C3%A0-la-prise-en-main-de-Doctrine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trine-project.org/projects/orm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805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D:\Esprit2015-2016\présentation\CT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8687" y="5411787"/>
            <a:ext cx="185896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D:\Esprit2015-2016\présentation\CDI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0412" y="5715000"/>
            <a:ext cx="1323975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:\esprit 2014\ESPRIT 2014\charte essprit 2014\logo-espri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0477" y="142875"/>
            <a:ext cx="3443287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-136525" y="3535680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lang="en-US" sz="47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 descr="C:\Users\faten\Downloads\CGE (1)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4975" y="5994400"/>
            <a:ext cx="1177925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6800" y="2249487"/>
            <a:ext cx="6781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L’ORM (Object-Relational  Mapping) : Doctrine</a:t>
            </a: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 descr="D:\esprit 2014\ESPRIT 2014\charte essprit 2014\render\support final\triangl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150" y="5707062"/>
            <a:ext cx="1943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43000" y="51054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2019/2020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1199" y="1451179"/>
            <a:ext cx="6336792" cy="542124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488872" y="1446415"/>
            <a:ext cx="433924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Instruction, qui importe le préfixe d'annotations ORM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10800000" flipV="1">
            <a:off x="3906983" y="1496291"/>
            <a:ext cx="648393" cy="6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Plusieurs façons de « faire des requêtes »</a:t>
            </a:r>
          </a:p>
          <a:p>
            <a:pPr marL="898525" lvl="4" indent="-366713">
              <a:spcBef>
                <a:spcPts val="360"/>
              </a:spcBef>
              <a:buClr>
                <a:schemeClr val="dk1"/>
              </a:buClr>
              <a:buSzPts val="1800"/>
              <a:buFont typeface="Wingdings" pitchFamily="2" charset="2"/>
              <a:buChar char="Ø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Très simplement, grâce à </a:t>
            </a:r>
            <a:r>
              <a:rPr lang="fr-FR" sz="32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EntityManager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pour les requêtes </a:t>
            </a:r>
            <a:r>
              <a:rPr lang="fr-FR" sz="3200" b="1" dirty="0" smtClean="0">
                <a:latin typeface="Calibri" pitchFamily="34" charset="0"/>
                <a:cs typeface="Calibri" pitchFamily="34" charset="0"/>
              </a:rPr>
              <a:t>CRUD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de base</a:t>
            </a:r>
          </a:p>
          <a:p>
            <a:pPr marL="531813" lvl="1">
              <a:spcBef>
                <a:spcPts val="360"/>
              </a:spcBef>
              <a:buClr>
                <a:schemeClr val="dk1"/>
              </a:buClr>
              <a:buSzPts val="1800"/>
              <a:buFont typeface="Wingdings" pitchFamily="2" charset="2"/>
              <a:buChar char="Ø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 	A l’aide du langage </a:t>
            </a:r>
            <a:r>
              <a:rPr lang="fr-FR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DQL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(Doctrine 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Language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31813" lvl="2">
              <a:spcBef>
                <a:spcPts val="360"/>
              </a:spcBef>
              <a:buClr>
                <a:schemeClr val="dk1"/>
              </a:buClr>
              <a:buSzPts val="1800"/>
              <a:buFont typeface="Wingdings" pitchFamily="2" charset="2"/>
              <a:buChar char="Ø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   Grâce à l’API SQL </a:t>
            </a:r>
            <a:r>
              <a:rPr lang="fr-FR" sz="32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QueryBuilder</a:t>
            </a:r>
            <a:endParaRPr lang="fr-FR" sz="3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– Architecture Technique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 descr="http://developpement-informatique.com/upload/c83cdf676436176f5d6a900019284ff94d2c67e9.jpe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67255" y="1363662"/>
            <a:ext cx="4305300" cy="47910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83" name="Google Shape;183;p8"/>
          <p:cNvSpPr txBox="1"/>
          <p:nvPr/>
        </p:nvSpPr>
        <p:spPr>
          <a:xfrm>
            <a:off x="2057400" y="6446520"/>
            <a:ext cx="5242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Technique de Doctrine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de la base de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C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onfigurer les informations de connexion de votre BD. </a:t>
            </a:r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Dans le fichier 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/config/parameters.yml:</a:t>
            </a:r>
            <a:endParaRPr lang="fr-FR" sz="3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2882" y="3603818"/>
            <a:ext cx="5738820" cy="305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entités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245660" y="1752600"/>
            <a:ext cx="859354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Des classes métiers qui décrivent les objets de l’application.</a:t>
            </a:r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Une classe avec un ensemble d’attributs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liés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à des colonnes d’une table de la base de données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via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 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Doctrine.</a:t>
            </a:r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Placer les entités </a:t>
            </a:r>
            <a:r>
              <a:rPr lang="fr-FR" sz="3200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 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Entity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Toutes 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les entités doivent avoir </a:t>
            </a:r>
            <a:r>
              <a:rPr lang="fr-FR" altLang="fr-FR" sz="3200" dirty="0" smtClean="0">
                <a:latin typeface="Calibri" pitchFamily="34" charset="0"/>
                <a:cs typeface="Calibri" pitchFamily="34" charset="0"/>
              </a:rPr>
              <a:t>l’annotation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altLang="fr-FR" sz="3200" b="1" dirty="0" err="1" smtClean="0">
                <a:latin typeface="Calibri" pitchFamily="34" charset="0"/>
                <a:cs typeface="Calibri" pitchFamily="34" charset="0"/>
              </a:rPr>
              <a:t>Entity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altLang="fr-FR" sz="3200" dirty="0" smtClean="0">
                <a:latin typeface="Calibri" pitchFamily="34" charset="0"/>
                <a:cs typeface="Calibri" pitchFamily="34" charset="0"/>
              </a:rPr>
              <a:t>: lien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  </a:t>
            </a:r>
            <a:r>
              <a:rPr lang="fr-FR" altLang="fr-FR" sz="3200" dirty="0" smtClean="0">
                <a:latin typeface="Calibri" pitchFamily="34" charset="0"/>
                <a:cs typeface="Calibri" pitchFamily="34" charset="0"/>
              </a:rPr>
              <a:t>entre une classe PHP 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et Doctrine. </a:t>
            </a:r>
          </a:p>
          <a:p>
            <a:pPr marL="45720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lang="fr-FR" sz="3200" b="1" dirty="0"/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lang="fr-FR" sz="3200" dirty="0"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lang="fr-FR" sz="3200" dirty="0"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entités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743" y="1315898"/>
            <a:ext cx="3215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Configuration </a:t>
            </a:r>
            <a:r>
              <a:rPr lang="fr-FR" sz="2000" b="1" dirty="0">
                <a:solidFill>
                  <a:srgbClr val="424242"/>
                </a:solidFill>
                <a:latin typeface="Merriweather"/>
              </a:rPr>
              <a:t>de </a:t>
            </a:r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l’entité: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3773" y="1952576"/>
            <a:ext cx="922588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C00000"/>
                </a:solidFill>
              </a:rPr>
              <a:t>@</a:t>
            </a:r>
            <a:r>
              <a:rPr lang="fr-FR" sz="2400" b="1" dirty="0" err="1" smtClean="0">
                <a:solidFill>
                  <a:srgbClr val="C00000"/>
                </a:solidFill>
              </a:rPr>
              <a:t>Column</a:t>
            </a:r>
            <a:r>
              <a:rPr lang="fr-FR" sz="2400" b="1" dirty="0" smtClean="0">
                <a:solidFill>
                  <a:srgbClr val="C00000"/>
                </a:solidFill>
              </a:rPr>
              <a:t>: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s'applique sur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un attribut </a:t>
            </a:r>
          </a:p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   de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la classe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et permet de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définir les caractéristiques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   de la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colonne concernée (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nom , taille , types, etc.)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C00000"/>
                </a:solidFill>
              </a:rPr>
              <a:t>@Id: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spécifie la clé </a:t>
            </a:r>
            <a:r>
              <a:rPr lang="fr-FR" sz="3200" dirty="0" err="1" smtClean="0">
                <a:latin typeface="Calibri" pitchFamily="34" charset="0"/>
                <a:cs typeface="Calibri" pitchFamily="34" charset="0"/>
              </a:rPr>
              <a:t>primaire,par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défaut</a:t>
            </a:r>
          </a:p>
          <a:p>
            <a:r>
              <a:rPr lang="fr-FR" altLang="fr-FR" sz="3200" dirty="0" smtClean="0">
                <a:latin typeface="Calibri" pitchFamily="34" charset="0"/>
                <a:cs typeface="Calibri" pitchFamily="34" charset="0"/>
              </a:rPr>
              <a:t>    auto-incrémentée </a:t>
            </a:r>
            <a:r>
              <a:rPr lang="fr-FR" altLang="fr-FR" sz="3200" dirty="0">
                <a:latin typeface="Calibri" pitchFamily="34" charset="0"/>
                <a:cs typeface="Calibri" pitchFamily="34" charset="0"/>
              </a:rPr>
              <a:t>avec l’annotation</a:t>
            </a:r>
            <a:r>
              <a:rPr lang="fr-FR" altLang="fr-FR" sz="1600" dirty="0">
                <a:solidFill>
                  <a:srgbClr val="424242"/>
                </a:solidFill>
                <a:latin typeface="Merriweather"/>
              </a:rPr>
              <a:t> </a:t>
            </a:r>
            <a:r>
              <a:rPr lang="fr-FR" altLang="fr-FR" sz="2000" dirty="0" err="1" smtClean="0">
                <a:solidFill>
                  <a:srgbClr val="AA0000"/>
                </a:solidFill>
                <a:latin typeface="Source Code Pro" panose="020B0509030403020204" pitchFamily="49" charset="0"/>
              </a:rPr>
              <a:t>GeneratedValue</a:t>
            </a:r>
            <a:r>
              <a:rPr lang="fr-FR" altLang="fr-FR" sz="1600" dirty="0" smtClean="0">
                <a:solidFill>
                  <a:srgbClr val="424242"/>
                </a:solidFill>
                <a:latin typeface="Merriweather"/>
              </a:rPr>
              <a:t>.</a:t>
            </a:r>
          </a:p>
          <a:p>
            <a:endParaRPr lang="fr-FR" altLang="fr-FR" sz="1600" dirty="0">
              <a:solidFill>
                <a:srgbClr val="424242"/>
              </a:solidFill>
              <a:latin typeface="Merriweather"/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212" y="4809486"/>
            <a:ext cx="3474422" cy="1768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entités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743" y="1315898"/>
            <a:ext cx="3215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Configuration </a:t>
            </a:r>
            <a:r>
              <a:rPr lang="fr-FR" sz="2000" b="1" dirty="0">
                <a:solidFill>
                  <a:srgbClr val="424242"/>
                </a:solidFill>
                <a:latin typeface="Merriweather"/>
              </a:rPr>
              <a:t>de </a:t>
            </a:r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l’entité: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232009" y="1952576"/>
            <a:ext cx="921224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Pour générer le schéma de la BD il faut appeler avec la console la fonction suivante: </a:t>
            </a:r>
            <a:r>
              <a:rPr lang="fr-FR" sz="28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doctrine:schema:create</a:t>
            </a:r>
            <a:endParaRPr lang="fr-FR" sz="2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Calibri" pitchFamily="34" charset="0"/>
                <a:cs typeface="Calibri" pitchFamily="34" charset="0"/>
              </a:rPr>
              <a:t> La commande qui permet de mettre à jour la BD ou de récupérer les requêtes SQL que Doctrine va exécuter pour faire la mise à jour:		           </a:t>
            </a:r>
            <a:r>
              <a:rPr lang="fr-FR" altLang="fr-FR" sz="2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doctrine:schema:update</a:t>
            </a:r>
            <a:r>
              <a:rPr lang="fr-FR" altLang="fr-FR" sz="2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altLang="fr-FR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--force </a:t>
            </a:r>
          </a:p>
          <a:p>
            <a:endParaRPr lang="fr-FR" altLang="fr-FR" sz="1600" dirty="0">
              <a:solidFill>
                <a:srgbClr val="424242"/>
              </a:solidFill>
              <a:latin typeface="Merriweather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8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 algn="l">
              <a:buSzPts val="3200"/>
            </a:pPr>
            <a:r>
              <a:rPr lang="fr-FR" dirty="0"/>
              <a:t>Manager: Manipuler les entités avec Doctrine2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743" y="1547912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424242"/>
                </a:solidFill>
                <a:latin typeface="Merriweather"/>
              </a:rPr>
              <a:t>Sauvegarder les </a:t>
            </a:r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entités:</a:t>
            </a:r>
            <a:endParaRPr lang="fr-FR" sz="2000" b="1" dirty="0">
              <a:solidFill>
                <a:srgbClr val="424242"/>
              </a:solidFill>
              <a:latin typeface="Merriweath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09" y="1927576"/>
            <a:ext cx="94171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Utiliser l’ORM pour manipuler les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entités.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Le service Doctrine permet de gérer la persistance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de l’objet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accessible depuis le contrôleur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getDoctrine</a:t>
            </a:r>
            <a:r>
              <a:rPr lang="fr-FR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().</a:t>
            </a:r>
            <a:endParaRPr lang="fr-FR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getManager</a:t>
            </a:r>
            <a:r>
              <a:rPr lang="fr-F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:récupérer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le gestionnaire d’entité (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Entity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Manager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).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L'appel </a:t>
            </a:r>
            <a:r>
              <a:rPr lang="fr-FR" sz="2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persist</a:t>
            </a:r>
            <a:r>
              <a:rPr lang="fr-FR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hotel</a:t>
            </a:r>
            <a:r>
              <a:rPr lang="fr-F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indique à Doctrine de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gérer le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nouveau objet $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hotel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flush()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permet d'envoyer tout ce qui a été persisté avant à la base de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données.</a:t>
            </a:r>
            <a:r>
              <a:rPr lang="fr-FR" sz="1100" dirty="0" smtClean="0">
                <a:solidFill>
                  <a:srgbClr val="424242"/>
                </a:solidFill>
                <a:latin typeface="Merriweather"/>
              </a:rPr>
              <a:t> </a:t>
            </a:r>
            <a:endParaRPr lang="fr-FR"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595" y="5196314"/>
            <a:ext cx="6903564" cy="1661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14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 algn="l">
              <a:buSzPts val="3200"/>
            </a:pPr>
            <a:r>
              <a:rPr lang="fr-FR" dirty="0"/>
              <a:t>Manager: Manipuler les entités avec Doctrine2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743" y="1547912"/>
            <a:ext cx="2619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424242"/>
                </a:solidFill>
                <a:latin typeface="Merriweather"/>
              </a:rPr>
              <a:t>Supprimer un </a:t>
            </a:r>
            <a:r>
              <a:rPr lang="fr-FR" sz="2000" b="1" dirty="0" smtClean="0">
                <a:solidFill>
                  <a:srgbClr val="424242"/>
                </a:solidFill>
                <a:latin typeface="Merriweather"/>
              </a:rPr>
              <a:t>objet:</a:t>
            </a:r>
            <a:endParaRPr lang="fr-FR" sz="2000" b="1" dirty="0">
              <a:solidFill>
                <a:srgbClr val="424242"/>
              </a:solidFill>
              <a:latin typeface="Merriweath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126" y="1927576"/>
            <a:ext cx="7820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La suppression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nécessite un appel à la méthode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remove</a:t>
            </a:r>
            <a:r>
              <a:rPr lang="fr-F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du gestionnaire d'entités.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La méthode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remove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() indique à Doctrine de supprimer l'objet spécifié de la base de données (appeler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la requête </a:t>
            </a:r>
            <a:r>
              <a:rPr lang="fr-F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). </a:t>
            </a:r>
          </a:p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099" y="4515269"/>
            <a:ext cx="6438900" cy="895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2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06743" y="1547912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Récupérer </a:t>
            </a:r>
            <a:r>
              <a:rPr lang="fr-FR" sz="2000" b="1" dirty="0" smtClean="0"/>
              <a:t>les entités: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233915" y="2043195"/>
            <a:ext cx="8910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Doctrine propose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deux méthodes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pour récupérer des données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Récupérer une entité avec la clé primaire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Récupérer une ou plusieurs entités selon des critères différents</a:t>
            </a:r>
          </a:p>
        </p:txBody>
      </p:sp>
      <p:sp>
        <p:nvSpPr>
          <p:cNvPr id="14" name="Google Shape;170;p7"/>
          <p:cNvSpPr txBox="1">
            <a:spLocks/>
          </p:cNvSpPr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>
              <a:buSzPts val="3200"/>
            </a:pPr>
            <a:r>
              <a:rPr lang="fr-FR" dirty="0" smtClean="0"/>
              <a:t>Repository: Récupérer les entités avec Doctrine2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3898" y="4438093"/>
            <a:ext cx="8707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Depuis un repository, il existe deux façons de récupérer les entités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 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alibri" pitchFamily="34" charset="0"/>
                <a:cs typeface="Calibri" pitchFamily="34" charset="0"/>
              </a:rPr>
              <a:t>En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utilisant du DQL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utilisant le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QueryBuilder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qu’un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ORM?</a:t>
            </a:r>
            <a:endParaRPr dirty="0"/>
          </a:p>
          <a:p>
            <a:pPr marL="7175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Pourquoi</a:t>
            </a:r>
            <a:r>
              <a:rPr lang="en-US" sz="2800" dirty="0" smtClean="0"/>
              <a:t> </a:t>
            </a:r>
            <a:r>
              <a:rPr lang="en-US" sz="2800" dirty="0" err="1"/>
              <a:t>utiliser</a:t>
            </a:r>
            <a:r>
              <a:rPr lang="en-US" sz="2800" dirty="0"/>
              <a:t> Doctrine2?</a:t>
            </a:r>
            <a:endParaRPr dirty="0"/>
          </a:p>
          <a:p>
            <a:pPr marL="7175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2800" dirty="0" smtClean="0"/>
              <a:t> La </a:t>
            </a:r>
            <a:r>
              <a:rPr lang="en-US" sz="2800" dirty="0" err="1"/>
              <a:t>couche</a:t>
            </a:r>
            <a:r>
              <a:rPr lang="en-US" sz="2800" dirty="0"/>
              <a:t> métier: les </a:t>
            </a:r>
            <a:r>
              <a:rPr lang="en-US" sz="2800" dirty="0" err="1"/>
              <a:t>entités</a:t>
            </a:r>
            <a:endParaRPr dirty="0"/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2800" dirty="0"/>
              <a:t> Manager: </a:t>
            </a:r>
            <a:r>
              <a:rPr lang="en-US" sz="2800" dirty="0" err="1"/>
              <a:t>Manipuler</a:t>
            </a:r>
            <a:r>
              <a:rPr lang="en-US" sz="2800" dirty="0"/>
              <a:t> les </a:t>
            </a:r>
            <a:r>
              <a:rPr lang="en-US" sz="2800" dirty="0" err="1"/>
              <a:t>entités</a:t>
            </a:r>
            <a:r>
              <a:rPr lang="en-US" sz="2800" dirty="0"/>
              <a:t> avec Doctrine2</a:t>
            </a:r>
            <a:endParaRPr dirty="0"/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2800" dirty="0"/>
              <a:t> Repository: </a:t>
            </a:r>
            <a:r>
              <a:rPr lang="en-US" sz="2800" dirty="0" err="1"/>
              <a:t>Récupérer</a:t>
            </a:r>
            <a:r>
              <a:rPr lang="en-US" sz="2800" dirty="0"/>
              <a:t> les </a:t>
            </a:r>
            <a:r>
              <a:rPr lang="en-US" sz="2800" dirty="0" err="1"/>
              <a:t>entités</a:t>
            </a:r>
            <a:r>
              <a:rPr lang="en-US" sz="2800" dirty="0"/>
              <a:t> avec Doctrine2</a:t>
            </a:r>
            <a:endParaRPr dirty="0"/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2800" dirty="0"/>
              <a:t>Les relations entre </a:t>
            </a:r>
            <a:r>
              <a:rPr lang="en-US" sz="2800" dirty="0" err="1"/>
              <a:t>entités</a:t>
            </a:r>
            <a:r>
              <a:rPr lang="en-US" sz="2800" dirty="0"/>
              <a:t> avec Doctrine2</a:t>
            </a:r>
            <a:endParaRPr dirty="0"/>
          </a:p>
          <a:p>
            <a:pPr marL="117475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lphaLcPeriod"/>
            </a:pPr>
            <a:r>
              <a:rPr lang="en-US" sz="2400" dirty="0"/>
              <a:t>Many to One</a:t>
            </a:r>
            <a:endParaRPr dirty="0"/>
          </a:p>
          <a:p>
            <a:pPr marL="117475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lphaLcPeriod"/>
            </a:pPr>
            <a:r>
              <a:rPr lang="en-US" sz="2400" dirty="0"/>
              <a:t>One to </a:t>
            </a:r>
            <a:r>
              <a:rPr lang="en-US" sz="2400" dirty="0" smtClean="0"/>
              <a:t>One</a:t>
            </a:r>
          </a:p>
          <a:p>
            <a:pPr marL="1174750" lvl="1" indent="-514350">
              <a:spcBef>
                <a:spcPts val="0"/>
              </a:spcBef>
              <a:buSzPts val="3200"/>
              <a:buFont typeface="Arial"/>
              <a:buAutoNum type="alphaLcPeriod"/>
            </a:pPr>
            <a:r>
              <a:rPr lang="en-US" dirty="0"/>
              <a:t>One to </a:t>
            </a:r>
            <a:r>
              <a:rPr lang="en-US" dirty="0" smtClean="0"/>
              <a:t>Many</a:t>
            </a:r>
            <a:endParaRPr dirty="0"/>
          </a:p>
          <a:p>
            <a:pPr marL="117475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lphaLcPeriod"/>
            </a:pPr>
            <a:r>
              <a:rPr lang="en-US" sz="2400" dirty="0"/>
              <a:t>Many to Many</a:t>
            </a:r>
            <a:endParaRPr dirty="0"/>
          </a:p>
          <a:p>
            <a:pPr marL="7175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35012" y="-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Repository: Récupérer les entités avec Doctrine2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743" y="1547912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Récupérer </a:t>
            </a:r>
            <a:r>
              <a:rPr lang="fr-FR" sz="2000" b="1" dirty="0" smtClean="0"/>
              <a:t>les entités: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15823" y="1908528"/>
            <a:ext cx="8442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Les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repositories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(entrepôts) sont des classes spécialisées qui nous permettent de récupérer nos entités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50394"/>
              </p:ext>
            </p:extLst>
          </p:nvPr>
        </p:nvGraphicFramePr>
        <p:xfrm>
          <a:off x="1856942" y="2899991"/>
          <a:ext cx="5226245" cy="2099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1098"/>
                <a:gridCol w="4035147"/>
              </a:tblGrid>
              <a:tr h="321812"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find</a:t>
                      </a:r>
                      <a:r>
                        <a:rPr lang="fr-FR" b="1" dirty="0" smtClean="0"/>
                        <a:t>($id)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Récupère une entité grâce à sa clé primaire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findAll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Récupère toutes les entités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findBy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Récupère une liste d’entités selon un ensemble de critères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findOneBy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Récupère une entité selon un ensemble de critères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25385" y="5001712"/>
            <a:ext cx="5476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Récupérer une entité avec la clé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primaire 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122" y="5686425"/>
            <a:ext cx="5379358" cy="1171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9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673" y="1732914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To One ,unidirectionnel</a:t>
            </a:r>
            <a:endParaRPr lang="fr-FR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883646" y="2101405"/>
            <a:ext cx="6731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itchFamily="34" charset="0"/>
                <a:cs typeface="Calibri" pitchFamily="34" charset="0"/>
              </a:rPr>
              <a:t>Exemple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: un hôtel héberge plusieurs personnes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589" y="2708369"/>
            <a:ext cx="5318931" cy="42451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746561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One To One ,unidirectionnel</a:t>
            </a:r>
            <a:endParaRPr lang="fr-FR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815407" y="2060461"/>
            <a:ext cx="7496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itchFamily="34" charset="0"/>
                <a:cs typeface="Calibri" pitchFamily="34" charset="0"/>
              </a:rPr>
              <a:t>Exemple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: un seul manager dirige un hôtel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664" y="2864254"/>
            <a:ext cx="5797527" cy="36184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67832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One To One ,bidirectionnel</a:t>
            </a:r>
            <a:endParaRPr lang="fr-FR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788113" y="2036398"/>
            <a:ext cx="880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itchFamily="34" charset="0"/>
                <a:cs typeface="Calibri" pitchFamily="34" charset="0"/>
              </a:rPr>
              <a:t>Exemple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: un client et un panier.</a:t>
            </a:r>
          </a:p>
          <a:p>
            <a:r>
              <a:rPr lang="fr-FR" sz="2400" dirty="0">
                <a:latin typeface="Calibri" pitchFamily="34" charset="0"/>
                <a:cs typeface="Calibri" pitchFamily="34" charset="0"/>
              </a:rPr>
              <a:t>  Le panier a une référence au client, il est donc bidirectionnel.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648" y="3189256"/>
            <a:ext cx="4449170" cy="31485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73" y="3188758"/>
            <a:ext cx="3438024" cy="31730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0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455653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568417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One To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,bidirectionnel</a:t>
            </a:r>
            <a:endParaRPr lang="fr-FR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474213" y="2050045"/>
            <a:ext cx="8792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Une association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OneToMany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est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bidirectionnelle, sauf si il y’a une table de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jointure,car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le côté « 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Many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 »d'une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association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OneToMany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détient la clé étrangère 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il est le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propriétaire: 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 pitchFamily="34" charset="0"/>
                <a:cs typeface="Calibri" pitchFamily="34" charset="0"/>
              </a:rPr>
              <a:t>Ce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mappage bidirectionnel nécessite l'attribut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mappedBy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du côté « 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One » 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et l'attribut </a:t>
            </a:r>
            <a:r>
              <a:rPr lang="fr-FR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inversedBy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du côté « 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Many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 ».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itchFamily="34" charset="0"/>
                <a:cs typeface="Calibri" pitchFamily="34" charset="0"/>
              </a:rPr>
              <a:t>Il n'y a pas de différence entre une association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OneToMany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bidirectionnel et </a:t>
            </a:r>
            <a:r>
              <a:rPr lang="fr-FR" sz="2400" dirty="0" err="1">
                <a:latin typeface="Calibri" pitchFamily="34" charset="0"/>
                <a:cs typeface="Calibri" pitchFamily="34" charset="0"/>
              </a:rPr>
              <a:t>ManyToOne</a:t>
            </a:r>
            <a:r>
              <a:rPr lang="fr-FR" sz="2400" dirty="0">
                <a:latin typeface="Calibri" pitchFamily="34" charset="0"/>
                <a:cs typeface="Calibri" pitchFamily="34" charset="0"/>
              </a:rPr>
              <a:t> bidirectionnel.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931" y="4862753"/>
            <a:ext cx="86070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>
                <a:latin typeface="Calibri" pitchFamily="34" charset="0"/>
                <a:cs typeface="Calibri" pitchFamily="34" charset="0"/>
              </a:rPr>
              <a:t>En </a:t>
            </a:r>
            <a:r>
              <a:rPr lang="fr-FR" sz="1800" b="1" dirty="0" err="1" smtClean="0">
                <a:latin typeface="Calibri" pitchFamily="34" charset="0"/>
                <a:cs typeface="Calibri" pitchFamily="34" charset="0"/>
              </a:rPr>
              <a:t>ORM,les</a:t>
            </a:r>
            <a:r>
              <a:rPr lang="fr-F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tableaux(</a:t>
            </a:r>
            <a:r>
              <a:rPr lang="fr-FR" sz="1800" b="1" dirty="0" err="1">
                <a:latin typeface="Calibri" pitchFamily="34" charset="0"/>
                <a:cs typeface="Calibri" pitchFamily="34" charset="0"/>
              </a:rPr>
              <a:t>array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) PHP, manquent de fonctionnalités qui les rendent aptes au chargement et </a:t>
            </a:r>
            <a:r>
              <a:rPr lang="fr-FR" sz="1800" b="1" dirty="0" smtClean="0">
                <a:latin typeface="Calibri" pitchFamily="34" charset="0"/>
                <a:cs typeface="Calibri" pitchFamily="34" charset="0"/>
              </a:rPr>
              <a:t>mise a jour. 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C'est pourquoi, dans tous les exemples d'associations à valeurs multiples on utilisent une interface « 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Collection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 » et son implémentation par défaut « 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ArrayCollection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 », qui sont tous deux définis dans l'espace de noms 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Doctrine \ Common \ Collections</a:t>
            </a:r>
            <a:r>
              <a:rPr lang="fr-FR" sz="1800" b="1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609361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One To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,bidirectionnel</a:t>
            </a:r>
            <a:endParaRPr lang="fr-FR" sz="1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48539"/>
            <a:ext cx="4490113" cy="3871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495" y="2592716"/>
            <a:ext cx="4451505" cy="3793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8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582065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One To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,unidirectionnel</a:t>
            </a:r>
            <a:endParaRPr lang="fr-FR" sz="1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2" y="2270736"/>
            <a:ext cx="6332921" cy="4116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442" y="3752057"/>
            <a:ext cx="1943350" cy="10505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3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3200" lvl="0">
              <a:buSzPts val="3200"/>
            </a:pPr>
            <a:r>
              <a:rPr lang="fr-FR" dirty="0"/>
              <a:t>Les relations entre entités avec Doctrine2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2" y="159571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 smtClean="0"/>
              <a:t>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To </a:t>
            </a:r>
            <a:r>
              <a:rPr lang="fr-FR" sz="1800" b="1" dirty="0" err="1" smtClean="0"/>
              <a:t>Many</a:t>
            </a:r>
            <a:r>
              <a:rPr lang="fr-FR" sz="1800" b="1" dirty="0" smtClean="0"/>
              <a:t> ,unidirectionnel</a:t>
            </a:r>
            <a:endParaRPr lang="fr-FR" sz="18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70" y="2237874"/>
            <a:ext cx="5563681" cy="4504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096" y="3303077"/>
            <a:ext cx="2253440" cy="14054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3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1514475" y="1773237"/>
            <a:ext cx="6686550" cy="32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Atelier: </a:t>
            </a:r>
            <a:r>
              <a:rPr lang="en-US" sz="4400" b="1"/>
              <a:t>….</a:t>
            </a: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https://www.doctrine-project.org/projects/orm.html</a:t>
            </a:r>
            <a:endParaRPr sz="20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http://developpement-informatique.com/formation/Framework-Symfony/1/Initiation-%C3%A0-la-prise-en-main-de-Doctrine2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https://fr.slideshare.net/arhouati/symfony-2-chapitre-3-les-modles-en-twig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programmation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Orientée Objet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utilisant une base de données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relationnelle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nécessite de convertir les données relationnelles en objets et vice-versa.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Persistance d’objets métiers : les objets modélisés dans les applications sont associées à des données stockées dans les SGBDR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</a:t>
            </a: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(ORM)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couche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d’abstraction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la base de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 la relation entre les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orientées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objet et les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relationnelles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 descr="http://developpement-informatique.com/upload/71684cfd12174bc655e7a3f55da72e5ef3a4e5a9.jpe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6180" y="3946846"/>
            <a:ext cx="6963095" cy="216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09600" y="164592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ORM les plus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connus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Java:  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JPA (Java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API)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SimpleORM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.NET: 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Nhibernate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PHP: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	        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sz="2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RedBean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Avantages: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L’ORM masque les communications avec la base de données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Simplifie l’accès aux données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Facilite le changement de SGBDR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 une indépendance du code vis-à-vis du SGBDR utilisé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862550" y="2484000"/>
            <a:ext cx="320400" cy="288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62550" y="3398400"/>
            <a:ext cx="320400" cy="288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862550" y="3931800"/>
            <a:ext cx="320400" cy="288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62550" y="4389000"/>
            <a:ext cx="320400" cy="288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ORM pour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Logiciel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 source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Dernière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 stable: 2.6.3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Intégré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différents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Frameworks:</a:t>
            </a:r>
            <a:endParaRPr dirty="0"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32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Framework,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CodeIgniter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d’objets</a:t>
            </a:r>
            <a:endParaRPr lang="fr-FR" sz="3200" dirty="0" smtClean="0"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Une classe qui correspond à chaque table</a:t>
            </a:r>
          </a:p>
          <a:p>
            <a:pPr marL="814388" lvl="2" indent="166688">
              <a:spcBef>
                <a:spcPts val="360"/>
              </a:spcBef>
              <a:buClr>
                <a:schemeClr val="dk1"/>
              </a:buClr>
              <a:buSzPts val="1800"/>
              <a:buFont typeface="Courier New" pitchFamily="49" charset="0"/>
              <a:buChar char="o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 Une classe = une « </a:t>
            </a:r>
            <a:r>
              <a:rPr lang="fr-FR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Entité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 »</a:t>
            </a: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lang="fr-FR" sz="3200" dirty="0" smtClean="0">
              <a:latin typeface="Calibri" pitchFamily="34" charset="0"/>
              <a:cs typeface="Calibri" pitchFamily="34" charset="0"/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lang="fr-FR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3003" y="3790950"/>
            <a:ext cx="24288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10831" y="4519954"/>
            <a:ext cx="1828648" cy="137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15990" y="4036176"/>
            <a:ext cx="1979981" cy="221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</a:t>
            </a:r>
            <a:r>
              <a:rPr lang="en-US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096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métadonnées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814388" lvl="2" indent="166688">
              <a:spcBef>
                <a:spcPts val="360"/>
              </a:spcBef>
              <a:buSzPts val="1800"/>
              <a:buFont typeface="Courier New" pitchFamily="49" charset="0"/>
              <a:buChar char="o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fr-FR" sz="3200" b="1" i="1" dirty="0" smtClean="0">
                <a:latin typeface="Calibri" pitchFamily="34" charset="0"/>
                <a:cs typeface="Calibri" pitchFamily="34" charset="0"/>
              </a:rPr>
              <a:t>Fichier de </a:t>
            </a:r>
            <a:r>
              <a:rPr lang="fr-FR" sz="3200" b="1" i="1" dirty="0" err="1" smtClean="0">
                <a:latin typeface="Calibri" pitchFamily="34" charset="0"/>
                <a:cs typeface="Calibri" pitchFamily="34" charset="0"/>
              </a:rPr>
              <a:t>mapping</a:t>
            </a:r>
            <a:r>
              <a:rPr lang="fr-FR" sz="3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YAML, XML.</a:t>
            </a:r>
          </a:p>
          <a:p>
            <a:pPr marL="814388" lvl="2" indent="166688">
              <a:spcBef>
                <a:spcPts val="360"/>
              </a:spcBef>
              <a:buSzPts val="1800"/>
            </a:pPr>
            <a:endParaRPr lang="fr-FR" sz="3200" dirty="0" smtClean="0">
              <a:latin typeface="Calibri" pitchFamily="34" charset="0"/>
              <a:cs typeface="Calibri" pitchFamily="34" charset="0"/>
            </a:endParaRPr>
          </a:p>
          <a:p>
            <a:pPr marL="814388" lvl="2" indent="166688">
              <a:spcBef>
                <a:spcPts val="360"/>
              </a:spcBef>
              <a:buSzPts val="1800"/>
              <a:buFont typeface="Courier New" pitchFamily="49" charset="0"/>
              <a:buChar char="o"/>
            </a:pPr>
            <a:r>
              <a:rPr lang="fr-FR" sz="3200" dirty="0" smtClean="0">
                <a:latin typeface="Calibri" pitchFamily="34" charset="0"/>
                <a:cs typeface="Calibri" pitchFamily="34" charset="0"/>
              </a:rPr>
              <a:t>Directement dans la classe via des </a:t>
            </a:r>
            <a:r>
              <a:rPr lang="fr-FR" sz="3200" b="1" i="1" dirty="0" smtClean="0">
                <a:latin typeface="Calibri" pitchFamily="34" charset="0"/>
                <a:cs typeface="Calibri" pitchFamily="34" charset="0"/>
              </a:rPr>
              <a:t>annotations</a:t>
            </a:r>
            <a:r>
              <a:rPr lang="fr-FR" sz="32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14388" lvl="2">
              <a:spcBef>
                <a:spcPts val="360"/>
              </a:spcBef>
              <a:buSzPts val="1800"/>
            </a:pPr>
            <a:r>
              <a:rPr lang="fr-F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- Les </a:t>
            </a:r>
            <a:r>
              <a:rPr lang="fr-FR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annotations</a:t>
            </a:r>
            <a:r>
              <a:rPr lang="fr-FR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sont des blocs de commentaires qui permettent de rajouter un ensemble de métadonnées à du code.</a:t>
            </a: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977</Words>
  <Application>Microsoft Office PowerPoint</Application>
  <PresentationFormat>Affichage à l'écran (4:3)</PresentationFormat>
  <Paragraphs>217</Paragraphs>
  <Slides>29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Présentation PowerPoint</vt:lpstr>
      <vt:lpstr>Présentation PowerPoint</vt:lpstr>
      <vt:lpstr>Introduction</vt:lpstr>
      <vt:lpstr>Object-Relational Mapping (ORM)</vt:lpstr>
      <vt:lpstr>Object-Relational Mapping</vt:lpstr>
      <vt:lpstr>Object-Relational Mapping</vt:lpstr>
      <vt:lpstr>Doctrine</vt:lpstr>
      <vt:lpstr>Doctrine - Caractéristiques</vt:lpstr>
      <vt:lpstr>Doctrine - Caractéristiques</vt:lpstr>
      <vt:lpstr>Doctrine - Caractéristiques</vt:lpstr>
      <vt:lpstr>Doctrine - Caractéristiques</vt:lpstr>
      <vt:lpstr>Doctrine – Architecture Technique</vt:lpstr>
      <vt:lpstr>Configuration de la base de données</vt:lpstr>
      <vt:lpstr>Les entités</vt:lpstr>
      <vt:lpstr>Les entités</vt:lpstr>
      <vt:lpstr>Les entités</vt:lpstr>
      <vt:lpstr>Manager: Manipuler les entités avec Doctrine2</vt:lpstr>
      <vt:lpstr>Manager: Manipuler les entités avec Doctrine2</vt:lpstr>
      <vt:lpstr>Présentation PowerPoint</vt:lpstr>
      <vt:lpstr>Repository: Récupérer les entités avec Doctrine2</vt:lpstr>
      <vt:lpstr>Les relations entre entités avec Doctrine2</vt:lpstr>
      <vt:lpstr>Les relations entre entités avec Doctrine2</vt:lpstr>
      <vt:lpstr>Les relations entre entités avec Doctrine2</vt:lpstr>
      <vt:lpstr>Les relations entre entités avec Doctrine2</vt:lpstr>
      <vt:lpstr>Les relations entre entités avec Doctrine2</vt:lpstr>
      <vt:lpstr>Les relations entre entités avec Doctrine2</vt:lpstr>
      <vt:lpstr>Les relations entre entités avec Doctrine2</vt:lpstr>
      <vt:lpstr>Présentation PowerPoint</vt:lpstr>
      <vt:lpstr>Référence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faten</dc:creator>
  <cp:lastModifiedBy>user</cp:lastModifiedBy>
  <cp:revision>87</cp:revision>
  <dcterms:created xsi:type="dcterms:W3CDTF">2015-11-04T10:15:52Z</dcterms:created>
  <dcterms:modified xsi:type="dcterms:W3CDTF">2019-10-21T21:29:02Z</dcterms:modified>
</cp:coreProperties>
</file>