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88D9-C17A-4185-88E0-FC03076ACB2E}" type="datetimeFigureOut">
              <a:rPr lang="fr-BE" smtClean="0"/>
              <a:t>18-04-19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C9CBE-E3F5-4314-8245-981FFEEDDED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368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7D33-1FDF-466B-A6F9-C2E88961E731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914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2A39-D000-459E-BE6D-3B6FBBBB0DD4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385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8840-86D1-476A-BDE6-98B25B0FF852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65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F9D4-1924-4247-B4D9-CBE3462BC0AF}" type="datetime1">
              <a:rPr lang="fr-BE" smtClean="0"/>
              <a:t>18-04-19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948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BDAC-C342-4563-B5BF-76BE1A2EE041}" type="datetime1">
              <a:rPr lang="fr-BE" smtClean="0"/>
              <a:t>18-04-19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12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0E1D-EBDA-4471-98AC-3855B4350F79}" type="datetime1">
              <a:rPr lang="fr-BE" smtClean="0"/>
              <a:t>18-04-19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624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D87-5041-4901-AB33-9D74265CE984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808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CD3C-835C-4652-8129-C27833F376D6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47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752B-3007-4070-AAC2-62DAF9A11CA9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629-13C9-457C-AD69-F74264AB977B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42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1DE8-0C6E-40FD-9ABC-D6D5A95747FB}" type="datetime1">
              <a:rPr lang="fr-BE" smtClean="0"/>
              <a:t>18-04-19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53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9A19-7975-47C3-B083-0A1E04854F41}" type="datetime1">
              <a:rPr lang="fr-BE" smtClean="0"/>
              <a:t>18-04-19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6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3344-215B-4CCD-82B1-69EC51185CF6}" type="datetime1">
              <a:rPr lang="fr-BE" smtClean="0"/>
              <a:t>18-04-19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64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915-FD62-4B20-9291-D77AAF36B205}" type="datetime1">
              <a:rPr lang="fr-BE" smtClean="0"/>
              <a:t>18-04-19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29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DCC7-3BF3-4F04-9593-9986516934D4}" type="datetime1">
              <a:rPr lang="fr-BE" smtClean="0"/>
              <a:t>18-04-19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036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EF9E-2F15-42A5-AF2F-D8F40878C303}" type="datetime1">
              <a:rPr lang="fr-BE" smtClean="0"/>
              <a:t>18-04-19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860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3C4E-A185-42F1-9839-41D7129D4ABD}" type="datetime1">
              <a:rPr lang="fr-BE" smtClean="0"/>
              <a:t>18-04-19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Titah Mohamed Faouzi CRL-WOODS 1.9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243F2E-B3DE-4BA0-A692-D04EC7A41B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220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web-accessibility-for-beginners#toc-what-is-web-accessibility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Web_Accessibility_Initiativ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Web_Accessibility_Initiati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Web_Accessibility_Initia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lighthouse/blipmdconlkpinefehnmjammfjpmpbjk" TargetMode="External"/><Relationship Id="rId13" Type="http://schemas.openxmlformats.org/officeDocument/2006/relationships/hyperlink" Target="https://www.apple.com/accessibility/voiceover/" TargetMode="External"/><Relationship Id="rId3" Type="http://schemas.openxmlformats.org/officeDocument/2006/relationships/hyperlink" Target="https://ffoodd.github.io/a11y.css/" TargetMode="External"/><Relationship Id="rId7" Type="http://schemas.openxmlformats.org/officeDocument/2006/relationships/hyperlink" Target="https://contrastchecker.com/" TargetMode="External"/><Relationship Id="rId12" Type="http://schemas.openxmlformats.org/officeDocument/2006/relationships/hyperlink" Target="https://www.tenon.io/" TargetMode="External"/><Relationship Id="rId2" Type="http://schemas.openxmlformats.org/officeDocument/2006/relationships/hyperlink" Target="https://scotch.io/tutorials/web-accessibility-for-beginners#toc-tools-to-leverage-when-building-accessible-si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romevox.com/" TargetMode="External"/><Relationship Id="rId11" Type="http://schemas.openxmlformats.org/officeDocument/2006/relationships/hyperlink" Target="https://khan.github.io/tota11y/" TargetMode="External"/><Relationship Id="rId5" Type="http://schemas.openxmlformats.org/officeDocument/2006/relationships/hyperlink" Target="https://www.deque.com/axe/" TargetMode="External"/><Relationship Id="rId10" Type="http://schemas.openxmlformats.org/officeDocument/2006/relationships/hyperlink" Target="http://pa11y.org/" TargetMode="External"/><Relationship Id="rId4" Type="http://schemas.openxmlformats.org/officeDocument/2006/relationships/hyperlink" Target="https://accessibilityinsights.io/" TargetMode="External"/><Relationship Id="rId9" Type="http://schemas.openxmlformats.org/officeDocument/2006/relationships/hyperlink" Target="https://chrome.google.com/webstore/detail/nocoffee/jjeeggmbnhckmgdhmgdckeigabjfbddl" TargetMode="External"/><Relationship Id="rId14" Type="http://schemas.openxmlformats.org/officeDocument/2006/relationships/hyperlink" Target="http://wave.webaim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0/" TargetMode="External"/><Relationship Id="rId7" Type="http://schemas.openxmlformats.org/officeDocument/2006/relationships/hyperlink" Target="https://a11y.me/" TargetMode="External"/><Relationship Id="rId2" Type="http://schemas.openxmlformats.org/officeDocument/2006/relationships/hyperlink" Target="https://scotch.io/tutorials/web-accessibility-for-beginners#toc-further-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11yproject.com/checklist" TargetMode="External"/><Relationship Id="rId5" Type="http://schemas.openxmlformats.org/officeDocument/2006/relationships/hyperlink" Target="https://webaim.org/standards/wcag/checklist" TargetMode="External"/><Relationship Id="rId4" Type="http://schemas.openxmlformats.org/officeDocument/2006/relationships/hyperlink" Target="https://www.w3.org/WAI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web-accessibility-for-beginners#toc-conclu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ibilityinsights.io/docs/en/web/overview" TargetMode="External"/><Relationship Id="rId2" Type="http://schemas.openxmlformats.org/officeDocument/2006/relationships/hyperlink" Target="https://fr.wikipedia.org/wiki/Accessibilit%C3%A9_du_we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Web_Accessibility_Initiative" TargetMode="External"/><Relationship Id="rId4" Type="http://schemas.openxmlformats.org/officeDocument/2006/relationships/hyperlink" Target="https://www.lafermeduweb.net/veille/l-accessibilite-web-pour-les-debuta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55C54-91B4-415F-8BCB-D5130B6AE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solidFill>
                  <a:schemeClr val="bg2"/>
                </a:solidFill>
              </a:rPr>
              <a:t>Accessibilité du web </a:t>
            </a:r>
            <a:endParaRPr lang="fr-BE" sz="4000" dirty="0">
              <a:solidFill>
                <a:schemeClr val="bg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27496-C1B5-4235-8971-69C10DAE0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sz="2700" dirty="0"/>
              <a:t>Pour qui, pour quoi, comment ?</a:t>
            </a:r>
          </a:p>
          <a:p>
            <a:br>
              <a:rPr lang="fr-FR" sz="1300" dirty="0"/>
            </a:br>
            <a:endParaRPr lang="fr-BE" sz="13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B1EEAE-909E-4F5A-B69A-4C08E0F2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210798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7F744-7865-46DC-B8EF-FA575961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02" y="248574"/>
            <a:ext cx="3494362" cy="516615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1"/>
                </a:solidFill>
                <a:hlinkClick r:id="rId2"/>
              </a:rPr>
              <a:t>Qu'est-ce que l'accessibilité Web ?</a:t>
            </a:r>
            <a:br>
              <a:rPr lang="fr-FR" b="1" dirty="0">
                <a:solidFill>
                  <a:schemeClr val="accent1"/>
                </a:solidFill>
              </a:rPr>
            </a:br>
            <a:endParaRPr lang="fr-BE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E8D5E-A42C-4E83-BAF3-A0B839DED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L'accessibilité Web, est une pratique selon laquelle les sites Web, les outils et les technologies sont conçus et développés de manière à ce que ceux-ci  puissent être accessible a tous (handicap,…)</a:t>
            </a:r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894B6A-3D13-4825-AFD7-F31F8760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247483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E4EE6-9A65-42DE-A507-CE032B7B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638773"/>
          </a:xfrm>
        </p:spPr>
        <p:txBody>
          <a:bodyPr>
            <a:normAutofit fontScale="90000"/>
          </a:bodyPr>
          <a:lstStyle/>
          <a:p>
            <a:pPr algn="ctr"/>
            <a:r>
              <a:rPr lang="fr-FR" i="1" dirty="0">
                <a:hlinkClick r:id="rId2" tooltip="Web Accessibility Initiative"/>
              </a:rPr>
              <a:t>Web </a:t>
            </a:r>
            <a:r>
              <a:rPr lang="fr-FR" i="1" dirty="0" err="1">
                <a:hlinkClick r:id="rId2" tooltip="Web Accessibility Initiative"/>
              </a:rPr>
              <a:t>Accessibility</a:t>
            </a:r>
            <a:r>
              <a:rPr lang="fr-FR" i="1" dirty="0">
                <a:hlinkClick r:id="rId2" tooltip="Web Accessibility Initiative"/>
              </a:rPr>
              <a:t> Initiative</a:t>
            </a:r>
            <a:br>
              <a:rPr lang="fr-FR" i="1" dirty="0"/>
            </a:br>
            <a:r>
              <a:rPr lang="fr-BE" i="1" u="sng" dirty="0">
                <a:solidFill>
                  <a:schemeClr val="accent1"/>
                </a:solidFill>
              </a:rPr>
              <a:t>Web Content </a:t>
            </a:r>
            <a:r>
              <a:rPr lang="fr-BE" i="1" u="sng" dirty="0" err="1">
                <a:solidFill>
                  <a:schemeClr val="accent1"/>
                </a:solidFill>
              </a:rPr>
              <a:t>Accessibility</a:t>
            </a:r>
            <a:r>
              <a:rPr lang="fr-BE" i="1" u="sng" dirty="0">
                <a:solidFill>
                  <a:schemeClr val="accent1"/>
                </a:solidFill>
              </a:rPr>
              <a:t> Guidelines</a:t>
            </a:r>
            <a:br>
              <a:rPr lang="fr-FR" i="1" dirty="0"/>
            </a:br>
            <a:br>
              <a:rPr lang="fr-FR" i="1" dirty="0"/>
            </a:br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04E0F-0F53-4499-89B0-4499C15DF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sz="3200" i="1" dirty="0"/>
              <a:t>WAI</a:t>
            </a:r>
            <a:endParaRPr lang="fr-BE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58305-F429-4054-9BB2-3CAD7408E5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Lancé  par le world </a:t>
            </a:r>
            <a:r>
              <a:rPr lang="fr-FR" dirty="0" err="1"/>
              <a:t>wide</a:t>
            </a:r>
            <a:r>
              <a:rPr lang="fr-FR" dirty="0"/>
              <a:t> web consortium (W3C) en 1996</a:t>
            </a:r>
          </a:p>
          <a:p>
            <a:r>
              <a:rPr lang="fr-FR" dirty="0" err="1"/>
              <a:t>Prospose</a:t>
            </a:r>
            <a:r>
              <a:rPr lang="fr-FR" dirty="0"/>
              <a:t> des solutions techniques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134733-43A6-4E47-9D28-E362C33C4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BE" sz="2800" dirty="0"/>
              <a:t>WCAG 2.0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264A94-7F78-4729-90C7-DF1A0C8FBE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recommandation officielle depuis le 11 décembre 2008</a:t>
            </a:r>
          </a:p>
          <a:p>
            <a:r>
              <a:rPr lang="fr-FR" dirty="0"/>
              <a:t>Par le W3C</a:t>
            </a:r>
          </a:p>
          <a:p>
            <a:r>
              <a:rPr lang="fr-FR" dirty="0"/>
              <a:t>Définit les normes</a:t>
            </a:r>
          </a:p>
          <a:p>
            <a:r>
              <a:rPr lang="fr-FR" dirty="0"/>
              <a:t>S’articule autour de 4 piliers : la perception (percevable), l’utilisabilité (utilisable), la compréhension (clair) et la compatibilité (robuste).</a:t>
            </a:r>
          </a:p>
          <a:p>
            <a:endParaRPr lang="fr-BE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7ECB8BA-FFF8-4808-8717-BE75907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15718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ACDD4-F447-4663-9B08-5642395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hlinkClick r:id="rId2" tooltip="Web Accessibility Initiative"/>
              </a:rPr>
              <a:t>EXEMPLE DE NORMES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593F3-74FA-480B-9517-ED673676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L’attribut « alt » pour les images</a:t>
            </a:r>
          </a:p>
          <a:p>
            <a:r>
              <a:rPr lang="fr-BE" dirty="0"/>
              <a:t>Sous-titre vidéo ou contenu audio </a:t>
            </a:r>
          </a:p>
          <a:p>
            <a:r>
              <a:rPr lang="fr-BE" dirty="0"/>
              <a:t>Rendre son contenu adaptable</a:t>
            </a:r>
          </a:p>
          <a:p>
            <a:r>
              <a:rPr lang="fr-BE" dirty="0"/>
              <a:t>Utiliser le HTML sémantique</a:t>
            </a:r>
          </a:p>
          <a:p>
            <a:r>
              <a:rPr lang="fr-BE" dirty="0"/>
              <a:t>Une étiquette pour chaque élément du formulaire,…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FC2F88-9C84-4446-8A2C-3D22B582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323679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BBBFF-6273-4880-BA9F-FEFF1C5B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hlinkClick r:id="rId2" tooltip="Web Accessibility Initiative"/>
              </a:rPr>
              <a:t>LES AVANTAGES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B3A3B-00B6-4704-8461-2C2B3651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Gain en termes d’image de marque</a:t>
            </a:r>
          </a:p>
          <a:p>
            <a:r>
              <a:rPr lang="fr-FR" dirty="0"/>
              <a:t>D’élargir l’audience de votre site</a:t>
            </a:r>
          </a:p>
          <a:p>
            <a:r>
              <a:rPr lang="fr-FR" dirty="0"/>
              <a:t>SEO, …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990EBA-334C-49FA-802D-94175F5C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171173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2ED48-599E-489D-AB7C-AEBE116B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1"/>
            <a:ext cx="10515600" cy="1539768"/>
          </a:xfrm>
        </p:spPr>
        <p:txBody>
          <a:bodyPr>
            <a:normAutofit fontScale="90000"/>
          </a:bodyPr>
          <a:lstStyle/>
          <a:p>
            <a:br>
              <a:rPr lang="fr-FR" b="1" dirty="0">
                <a:hlinkClick r:id="rId2"/>
              </a:rPr>
            </a:br>
            <a:br>
              <a:rPr lang="fr-FR" b="1" dirty="0">
                <a:hlinkClick r:id="rId2"/>
              </a:rPr>
            </a:br>
            <a:r>
              <a:rPr lang="fr-FR" b="1" dirty="0">
                <a:hlinkClick r:id="rId2"/>
              </a:rPr>
              <a:t>Outils pour tirer parti de la création de sites accessibles</a:t>
            </a:r>
            <a:br>
              <a:rPr lang="fr-FR" b="1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A6BC9-1D9C-40DB-9D8F-93C0506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hlinkClick r:id="rId3"/>
              </a:rPr>
              <a:t>a11y.css</a:t>
            </a:r>
            <a:endParaRPr lang="fr-FR" dirty="0"/>
          </a:p>
          <a:p>
            <a:r>
              <a:rPr lang="fr-FR" dirty="0">
                <a:hlinkClick r:id="rId4"/>
              </a:rPr>
              <a:t>Insights sur l'accessibilité</a:t>
            </a:r>
            <a:endParaRPr lang="fr-FR" dirty="0"/>
          </a:p>
          <a:p>
            <a:r>
              <a:rPr lang="fr-FR" dirty="0">
                <a:hlinkClick r:id="rId5"/>
              </a:rPr>
              <a:t>hache</a:t>
            </a:r>
            <a:endParaRPr lang="fr-FR" dirty="0"/>
          </a:p>
          <a:p>
            <a:r>
              <a:rPr lang="fr-FR" dirty="0">
                <a:hlinkClick r:id="rId6"/>
              </a:rPr>
              <a:t>Chrome Vox</a:t>
            </a:r>
            <a:endParaRPr lang="fr-FR" dirty="0"/>
          </a:p>
          <a:p>
            <a:r>
              <a:rPr lang="fr-FR" dirty="0">
                <a:hlinkClick r:id="rId7"/>
              </a:rPr>
              <a:t>Contrôleur de contraste</a:t>
            </a:r>
            <a:endParaRPr lang="fr-FR" dirty="0"/>
          </a:p>
          <a:p>
            <a:r>
              <a:rPr lang="fr-FR" dirty="0">
                <a:hlinkClick r:id="rId8"/>
              </a:rPr>
              <a:t>Phare</a:t>
            </a:r>
            <a:endParaRPr lang="fr-FR" dirty="0"/>
          </a:p>
          <a:p>
            <a:r>
              <a:rPr lang="fr-FR" dirty="0">
                <a:hlinkClick r:id="rId9"/>
              </a:rPr>
              <a:t>Pas de café</a:t>
            </a:r>
            <a:endParaRPr lang="fr-FR" dirty="0"/>
          </a:p>
          <a:p>
            <a:r>
              <a:rPr lang="fr-FR" dirty="0">
                <a:hlinkClick r:id="rId10"/>
              </a:rPr>
              <a:t>Pa11y</a:t>
            </a:r>
            <a:endParaRPr lang="fr-FR" dirty="0"/>
          </a:p>
          <a:p>
            <a:r>
              <a:rPr lang="fr-FR" dirty="0">
                <a:hlinkClick r:id="rId11"/>
              </a:rPr>
              <a:t>Tota11y</a:t>
            </a:r>
            <a:endParaRPr lang="fr-FR" dirty="0"/>
          </a:p>
          <a:p>
            <a:r>
              <a:rPr lang="fr-FR" dirty="0">
                <a:hlinkClick r:id="rId12"/>
              </a:rPr>
              <a:t>Tenon</a:t>
            </a:r>
            <a:endParaRPr lang="fr-FR" dirty="0"/>
          </a:p>
          <a:p>
            <a:r>
              <a:rPr lang="fr-FR" dirty="0">
                <a:hlinkClick r:id="rId13"/>
              </a:rPr>
              <a:t>Voix off</a:t>
            </a:r>
            <a:endParaRPr lang="fr-FR" dirty="0"/>
          </a:p>
          <a:p>
            <a:r>
              <a:rPr lang="fr-FR" dirty="0">
                <a:hlinkClick r:id="rId14"/>
              </a:rPr>
              <a:t>Vague</a:t>
            </a:r>
            <a:endParaRPr lang="fr-FR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61DE51-5E98-4155-8DEE-212BBB14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111171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FC6B-24EA-45D2-8473-99476525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b="1" dirty="0">
                <a:hlinkClick r:id="rId2"/>
              </a:rPr>
              <a:t>Ressources supplémentaires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6B598-C0B0-4EFD-9D60-74747AD4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Directives pour l'accessibilité au contenu Web (WCAG 2.1)</a:t>
            </a:r>
            <a:endParaRPr lang="fr-FR" dirty="0"/>
          </a:p>
          <a:p>
            <a:r>
              <a:rPr lang="fr-FR" dirty="0">
                <a:hlinkClick r:id="rId4"/>
              </a:rPr>
              <a:t>Initiative d'accessibilité Web du W3C</a:t>
            </a:r>
            <a:endParaRPr lang="fr-FR" dirty="0"/>
          </a:p>
          <a:p>
            <a:r>
              <a:rPr lang="fr-FR" dirty="0">
                <a:hlinkClick r:id="rId5"/>
              </a:rPr>
              <a:t>Liste de contrôle </a:t>
            </a:r>
            <a:r>
              <a:rPr lang="fr-FR" dirty="0" err="1">
                <a:hlinkClick r:id="rId5"/>
              </a:rPr>
              <a:t>WebAIM</a:t>
            </a:r>
            <a:endParaRPr lang="fr-FR" dirty="0"/>
          </a:p>
          <a:p>
            <a:r>
              <a:rPr lang="fr-FR" dirty="0">
                <a:hlinkClick r:id="rId6"/>
              </a:rPr>
              <a:t>Liste de vérification du projet</a:t>
            </a:r>
            <a:endParaRPr lang="fr-FR" dirty="0"/>
          </a:p>
          <a:p>
            <a:r>
              <a:rPr lang="fr-FR" dirty="0">
                <a:hlinkClick r:id="rId7"/>
              </a:rPr>
              <a:t>a11y &amp; moi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C2F182-7A90-4DFA-B405-4B1BE618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3186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BFF9-80C4-4F02-AD0F-6B65A6A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b="1" dirty="0">
                <a:hlinkClick r:id="rId2"/>
              </a:rPr>
              <a:t>Conclusion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0A76A-37BF-4273-B9F4-9F73BF4D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 Nous devons toujours nous rappeler de construire pour l'utilisateur, ce qui inclut tous les utilisateurs ayant un handicap quelconque.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4430EB-2C77-4E58-950E-B10459CE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38605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2E085-0AF5-4623-BF4C-1FA8D93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B36FE-AC4A-407B-9E3C-9105E418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hlinkClick r:id="rId2"/>
              </a:rPr>
              <a:t>https://fr.wikipedia.org/wiki/Accessibilit%C3%A9_du_web</a:t>
            </a:r>
            <a:endParaRPr lang="fr-BE" dirty="0"/>
          </a:p>
          <a:p>
            <a:r>
              <a:rPr lang="fr-BE" dirty="0">
                <a:hlinkClick r:id="rId3"/>
              </a:rPr>
              <a:t>https://accessibilityinsights.io/docs/en/web/overview</a:t>
            </a:r>
            <a:endParaRPr lang="fr-BE" dirty="0"/>
          </a:p>
          <a:p>
            <a:r>
              <a:rPr lang="fr-BE" dirty="0">
                <a:hlinkClick r:id="rId4"/>
              </a:rPr>
              <a:t>https://www.lafermeduweb.net/veille/l-accessibilite-web-pour-les-debutants</a:t>
            </a:r>
            <a:endParaRPr lang="fr-BE" dirty="0"/>
          </a:p>
          <a:p>
            <a:r>
              <a:rPr lang="fr-BE" dirty="0">
                <a:hlinkClick r:id="rId5"/>
              </a:rPr>
              <a:t>https://fr.wikipedia.org/wiki/Web_Accessibility_Initiative</a:t>
            </a:r>
            <a:endParaRPr lang="fr-BE" dirty="0"/>
          </a:p>
          <a:p>
            <a:r>
              <a:rPr lang="fr-BE" dirty="0"/>
              <a:t>https://www.lafabriquedunet.fr/creation-site-vitrine/articles/guide-accessibilite-site-web/?fbclid=IwAR2yFYmIJd1KNvzy219gamtKVA1TGkZSfXM4jU8fVeYbuc1hTBPRT8IvwZQ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1A0806-6DC5-4EB1-9C2A-6E55E9CA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Titah Mohamed Faouzi CRL-WOODS 1.9</a:t>
            </a:r>
          </a:p>
        </p:txBody>
      </p:sp>
    </p:spTree>
    <p:extLst>
      <p:ext uri="{BB962C8B-B14F-4D97-AF65-F5344CB8AC3E}">
        <p14:creationId xmlns:p14="http://schemas.microsoft.com/office/powerpoint/2010/main" val="199043433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</TotalTime>
  <Words>305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Accessibilité du web </vt:lpstr>
      <vt:lpstr>Qu'est-ce que l'accessibilité Web ? </vt:lpstr>
      <vt:lpstr>Web Accessibility Initiative Web Content Accessibility Guidelines  </vt:lpstr>
      <vt:lpstr>EXEMPLE DE NORMES</vt:lpstr>
      <vt:lpstr>LES AVANTAGES</vt:lpstr>
      <vt:lpstr>  Outils pour tirer parti de la création de sites accessibles </vt:lpstr>
      <vt:lpstr>Ressources supplémentaires </vt:lpstr>
      <vt:lpstr>Conclusion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Accessibilité du web </dc:title>
  <dc:creator>Titah mohamed</dc:creator>
  <cp:lastModifiedBy>Titah mohamed</cp:lastModifiedBy>
  <cp:revision>6</cp:revision>
  <dcterms:created xsi:type="dcterms:W3CDTF">2019-04-17T12:27:01Z</dcterms:created>
  <dcterms:modified xsi:type="dcterms:W3CDTF">2019-04-18T11:58:23Z</dcterms:modified>
</cp:coreProperties>
</file>