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50AA32B-66D8-47AD-99C9-00C2420D45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935A-ECC8-4484-8FFD-A8C1633699D8}" type="datetimeFigureOut">
              <a:rPr lang="fr-BE" smtClean="0"/>
              <a:t>27-03-19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98FD0-1751-470A-AC55-D7624E7C07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424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Sources : https://www.ademe.fr/sites/default/files/assets/documents/guide-pratique-face-cachee-numerique.pdf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98FD0-1751-470A-AC55-D7624E7C07F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95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74DA0-74E7-49DD-BB7B-9D866B9D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277153-ED8B-4077-9A5C-554BB3EF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35C36-8F11-4040-A202-6393544B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4E78-FC2F-416C-8BFC-02D5F6D56F97}" type="datetime1">
              <a:rPr lang="fr-BE" smtClean="0"/>
              <a:t>27-03-19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CA5D4-E1FF-4BBE-9B4A-0F448FB3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52018-CB0C-47FE-AEC8-DB024E9F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46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D11B7-1CE8-4552-ACDB-F5B2DDE6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43C2FA-B8E3-4AC8-9F7C-114E5F450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12AC2-8552-4E91-B955-3615D4EC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C2B6-A05B-47BC-822B-4A0B7741E853}" type="datetime1">
              <a:rPr lang="fr-BE" smtClean="0"/>
              <a:t>27-03-19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45637-3A67-4A05-B155-F4FCB920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04332-309E-4E24-97DA-508F39A7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372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AD7B96-925B-4D68-A878-33830C8C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E90F87-7F2E-4522-BE41-D04ACE09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8B53C-F538-48BB-A418-020FEB35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72C4-858B-4297-84D3-C8D6A19195D9}" type="datetime1">
              <a:rPr lang="fr-BE" smtClean="0"/>
              <a:t>27-03-19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C9BAF-0012-40D5-B815-7B7E4C2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9E592-ABD3-47E0-8AED-BFFCE8C3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52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33523-0D85-45F8-9F6E-DD944056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F564D-8552-4ACB-B7CE-B8479D80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43298-1448-4CAB-ABE6-0C7C9485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E1A-F4E3-4C0F-B5B2-657F35C91F1C}" type="datetime1">
              <a:rPr lang="fr-BE" smtClean="0"/>
              <a:t>27-03-19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7A324-01A5-475D-AD3D-AD375AB9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F58A7-549B-42C3-B35F-AD1B95A4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43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D972E-9D53-4175-9E21-F412FD9E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E39DB-6878-4E82-9E56-EAB5BC04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46CA5-ED15-48AD-8CAF-94F2A8F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7114-0647-4ECB-A30A-4C8CB1A76B8B}" type="datetime1">
              <a:rPr lang="fr-BE" smtClean="0"/>
              <a:t>27-03-19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95E01-DCA5-4251-8C81-0F76D335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161FF-7811-4FB0-95F8-66180A73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591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51A80-E5F2-40B1-9699-FC08AA71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8EBFD-7F62-4CB7-A362-1A61D28DF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DE155-6DDD-47DB-998D-00B9BA65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1EE637-F726-4FCC-AA85-C6852ED6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1511-4539-463B-BCAA-E87E701B87F5}" type="datetime1">
              <a:rPr lang="fr-BE" smtClean="0"/>
              <a:t>27-03-19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458FB8-F3A8-4ED9-A970-A5D810A1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37148-C33B-4217-9870-8F975645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3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C5360-A9E5-4BD4-AD75-F571C3B5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B26ED-EAA7-48EE-B7F2-CBF173EB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3B3DB-EC9A-4493-A2F2-754CD4CC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328ED4-9C0F-4E9B-A004-CA4EC80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E6105C-5E6F-4F75-AE1B-18C23D37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17DC41-60B9-4EE2-A830-A9E1C2DD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B19D-1E31-4D9F-B0BD-69F420D78C21}" type="datetime1">
              <a:rPr lang="fr-BE" smtClean="0"/>
              <a:t>27-03-19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67CD1A-29C4-4AEE-88AA-5257DE90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AF75AB-1781-4540-B426-880EEE7B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33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883C1-FDDF-4F74-B3E1-B6ACF816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CF0174-CEFA-4E1E-8698-9C029EB3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D633-46C3-4222-9B56-94DF94E5EE85}" type="datetime1">
              <a:rPr lang="fr-BE" smtClean="0"/>
              <a:t>27-03-19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223AFA-B058-4D30-AED2-BD6C4F79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73C432-9795-4A60-B35F-EFD75B98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39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BD6D3-1839-47D9-AC3E-BFD52B78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E720-694C-485D-B96F-6064DED3E605}" type="datetime1">
              <a:rPr lang="fr-BE" smtClean="0"/>
              <a:t>27-03-19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834BD1-7A02-44C8-8FBF-0D922666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602ED1-70A2-4B48-8586-C86045A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7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2B58E-29D7-4E0B-802C-87392A88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8D3BE-AEA6-4001-80C8-3D666F59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C61FC-7C95-4055-86C2-E229AD4C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BE1377-D524-4B53-BC65-4AEEC9C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FC9-0D06-4904-A746-3F36D8BF3DF7}" type="datetime1">
              <a:rPr lang="fr-BE" smtClean="0"/>
              <a:t>27-03-19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410B54-9D98-469E-AD81-7985DB4C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F51E30-F476-4AFE-B738-7487638B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570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00ACD-F8E1-4078-A825-EBD3AAFE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11F02-FB35-4B83-B2D2-3083E5D06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D5FC6-8280-4D27-A149-D7D4722B5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58AD06-791A-4BC9-9B01-AC62B69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81EB-D575-4288-9017-0751C583424D}" type="datetime1">
              <a:rPr lang="fr-BE" smtClean="0"/>
              <a:t>27-03-19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DC623A-19D0-4A96-8B1C-96F8360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83325A-720D-4A55-BFD4-0D0C97AE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95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E302B-EFB8-4A00-B0C0-65139763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FD01D-90E7-4A5F-90A7-C1B68082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EB352-5E36-468B-A3A7-CA626000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BA99-A092-4B7D-B1D6-D3D55B50B79B}" type="datetime1">
              <a:rPr lang="fr-BE" smtClean="0"/>
              <a:t>27-03-19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43B0C-DEC8-4BEB-82D1-9A88E2B0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Titah Mohamed Faouzi Becode Woods 2019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98723-8761-4A92-806C-03D76D2BB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31DC-4195-464F-B255-02772352077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87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coindex.fr/" TargetMode="External"/><Relationship Id="rId13" Type="http://schemas.openxmlformats.org/officeDocument/2006/relationships/hyperlink" Target="http://www.frenchweb.fr/combien-coute-une-seconde-de-chargement-de-votre-site/284234" TargetMode="External"/><Relationship Id="rId3" Type="http://schemas.openxmlformats.org/officeDocument/2006/relationships/hyperlink" Target="http://www.ibo.fr/a-propos-dibo/ecocenter-un-datacenter-neutre/" TargetMode="External"/><Relationship Id="rId7" Type="http://schemas.openxmlformats.org/officeDocument/2006/relationships/hyperlink" Target="https://www.usine-digitale.fr/article/greenspector-la-start-up-nantaise-qui-veut-reduire-l-impact-energetique-des-logiciels.N384662" TargetMode="External"/><Relationship Id="rId12" Type="http://schemas.openxmlformats.org/officeDocument/2006/relationships/hyperlink" Target="https://comarketing-news.fr/e-commerce-limportance-de-lux-en-15-chiffres-cles/" TargetMode="External"/><Relationship Id="rId2" Type="http://schemas.openxmlformats.org/officeDocument/2006/relationships/hyperlink" Target="http://ecoconception.oree.org/eco-conception-en-question/qu-est-ce-que-l-eco-conception/exemple-du-jean.html" TargetMode="External"/><Relationship Id="rId16" Type="http://schemas.openxmlformats.org/officeDocument/2006/relationships/hyperlink" Target="https://www.francetvinfo.fr/monde/environnement/video-cette-pollution-invisible-que-genere-internet_201119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speed/docs/insights/about" TargetMode="External"/><Relationship Id="rId11" Type="http://schemas.openxmlformats.org/officeDocument/2006/relationships/hyperlink" Target="https://greenspector.com/en/" TargetMode="External"/><Relationship Id="rId5" Type="http://schemas.openxmlformats.org/officeDocument/2006/relationships/hyperlink" Target="http://www.ecoindex.fr/quest-ce-que-ecoindex/" TargetMode="External"/><Relationship Id="rId15" Type="http://schemas.openxmlformats.org/officeDocument/2006/relationships/hyperlink" Target="http://www.stephanemartinw.com/element/quest-ce-que-leco-conception/" TargetMode="External"/><Relationship Id="rId10" Type="http://schemas.openxmlformats.org/officeDocument/2006/relationships/hyperlink" Target="http://www.ecometer.org/" TargetMode="External"/><Relationship Id="rId4" Type="http://schemas.openxmlformats.org/officeDocument/2006/relationships/hyperlink" Target="https://www.ikoula.com/fr/hebergement-web-eco-responsable" TargetMode="External"/><Relationship Id="rId9" Type="http://schemas.openxmlformats.org/officeDocument/2006/relationships/hyperlink" Target="https://developers.google.com/speed/" TargetMode="External"/><Relationship Id="rId14" Type="http://schemas.openxmlformats.org/officeDocument/2006/relationships/hyperlink" Target="https://strategie-marketing-web.fr/creation-e-commerce/eco-conception-web-site-inter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#validate_by_ur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BBFDF-1571-4051-B645-87C0FC92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BE"/>
              <a:t>Eco – conception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7F550-BD48-4489-874B-75367D2F6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BE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lavier&#10;&#10;Description générée automatiquement">
            <a:extLst>
              <a:ext uri="{FF2B5EF4-FFF2-40B4-BE49-F238E27FC236}">
                <a16:creationId xmlns:a16="http://schemas.microsoft.com/office/drawing/2014/main" id="{3B514A4E-DD2E-4889-8BDA-871A631F2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3" r="14066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544591-9E7C-4564-9BCE-54E5233B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557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F5C4A-36B2-4207-8C88-EEE8F440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830D6-50A0-4575-BF7A-B3DDC90F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éco-concevoir un site web s’appuie sur trois principes fondamentaux :</a:t>
            </a:r>
          </a:p>
          <a:p>
            <a:r>
              <a:rPr lang="fr-FR" dirty="0"/>
              <a:t> Simplicité</a:t>
            </a:r>
          </a:p>
          <a:p>
            <a:r>
              <a:rPr lang="fr-FR" dirty="0"/>
              <a:t> Sobriété </a:t>
            </a:r>
          </a:p>
          <a:p>
            <a:r>
              <a:rPr lang="fr-FR" dirty="0"/>
              <a:t>Pertinence</a:t>
            </a:r>
          </a:p>
          <a:p>
            <a:pPr marL="0" indent="0">
              <a:buNone/>
            </a:pPr>
            <a:r>
              <a:rPr lang="fr-FR" dirty="0"/>
              <a:t>Pour tester votre site :</a:t>
            </a:r>
          </a:p>
          <a:p>
            <a:r>
              <a:rPr lang="fr-FR" dirty="0" err="1"/>
              <a:t>ecoIndex</a:t>
            </a:r>
            <a:r>
              <a:rPr lang="fr-FR" dirty="0"/>
              <a:t>, </a:t>
            </a:r>
            <a:r>
              <a:rPr lang="fr-FR" dirty="0" err="1"/>
              <a:t>PageSpeed</a:t>
            </a:r>
            <a:r>
              <a:rPr lang="fr-FR" dirty="0"/>
              <a:t>, </a:t>
            </a:r>
            <a:r>
              <a:rPr lang="fr-FR" dirty="0" err="1"/>
              <a:t>ecometer</a:t>
            </a:r>
            <a:r>
              <a:rPr lang="fr-FR" dirty="0"/>
              <a:t>, </a:t>
            </a:r>
            <a:r>
              <a:rPr lang="fr-FR" dirty="0" err="1"/>
              <a:t>Greenspector</a:t>
            </a:r>
            <a:r>
              <a:rPr lang="fr-FR" dirty="0"/>
              <a:t>….</a:t>
            </a:r>
          </a:p>
          <a:p>
            <a:r>
              <a:rPr lang="fr-FR" dirty="0"/>
              <a:t>Frédéric Bordage « Eco-conception web, les 115 bonnes pratiques »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C3AA4-07FB-4E2F-8E0A-361612A0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165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2CA75-6D9A-4C49-ABC0-3CA6B800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83846-8262-4F6A-B031-2E7BF24B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0208" cy="5032375"/>
          </a:xfrm>
        </p:spPr>
        <p:txBody>
          <a:bodyPr>
            <a:normAutofit fontScale="40000" lnSpcReduction="20000"/>
          </a:bodyPr>
          <a:lstStyle/>
          <a:p>
            <a:r>
              <a:rPr lang="fr-FR" dirty="0"/>
              <a:t>ADEME, Agence De l’Environnement et de la Maîtrise de l’Énergie, </a:t>
            </a:r>
            <a:r>
              <a:rPr lang="fr-FR" i="1" dirty="0"/>
              <a:t>Economie circulaire : bénéfices socioéconomiques de l’éco-conception et de l’écologie industrielle </a:t>
            </a:r>
            <a:r>
              <a:rPr lang="fr-FR" dirty="0"/>
              <a:t>(le 10 octobre 2012). www.ademe.fr</a:t>
            </a:r>
          </a:p>
          <a:p>
            <a:r>
              <a:rPr lang="fr-FR" dirty="0"/>
              <a:t>Orée </a:t>
            </a:r>
            <a:r>
              <a:rPr lang="fr-FR" dirty="0" err="1"/>
              <a:t>EcoConception</a:t>
            </a:r>
            <a:r>
              <a:rPr lang="fr-FR" dirty="0"/>
              <a:t>, </a:t>
            </a:r>
            <a:r>
              <a:rPr lang="fr-FR" i="1" dirty="0"/>
              <a:t>Qu’est-ce que l’éco-conception ? </a:t>
            </a:r>
            <a:r>
              <a:rPr lang="fr-FR" dirty="0"/>
              <a:t>Consulté sur le site </a:t>
            </a:r>
            <a:r>
              <a:rPr lang="fr-FR" dirty="0">
                <a:hlinkClick r:id="rId2"/>
              </a:rPr>
              <a:t>ecoconception.oree.org/</a:t>
            </a:r>
            <a:r>
              <a:rPr lang="fr-FR" dirty="0" err="1">
                <a:hlinkClick r:id="rId2"/>
              </a:rPr>
              <a:t>eco</a:t>
            </a:r>
            <a:r>
              <a:rPr lang="fr-FR" dirty="0">
                <a:hlinkClick r:id="rId2"/>
              </a:rPr>
              <a:t>-conception-en-question/</a:t>
            </a:r>
            <a:r>
              <a:rPr lang="fr-FR" dirty="0" err="1">
                <a:hlinkClick r:id="rId2"/>
              </a:rPr>
              <a:t>qu</a:t>
            </a:r>
            <a:r>
              <a:rPr lang="fr-FR" dirty="0">
                <a:hlinkClick r:id="rId2"/>
              </a:rPr>
              <a:t>-est-ce-que-l-</a:t>
            </a:r>
            <a:r>
              <a:rPr lang="fr-FR" dirty="0" err="1">
                <a:hlinkClick r:id="rId2"/>
              </a:rPr>
              <a:t>eco</a:t>
            </a:r>
            <a:r>
              <a:rPr lang="fr-FR" dirty="0">
                <a:hlinkClick r:id="rId2"/>
              </a:rPr>
              <a:t>-conception/exemple-du-jean.html</a:t>
            </a:r>
            <a:endParaRPr lang="fr-FR" dirty="0"/>
          </a:p>
          <a:p>
            <a:r>
              <a:rPr lang="fr-FR" dirty="0"/>
              <a:t>Frédéric Bordage « Eco-conception web, les 115 bonnes pratiques » Editions Eyrolles, 2</a:t>
            </a:r>
            <a:r>
              <a:rPr lang="fr-FR" baseline="30000" dirty="0"/>
              <a:t>ième</a:t>
            </a:r>
            <a:r>
              <a:rPr lang="fr-FR" dirty="0"/>
              <a:t> édition</a:t>
            </a:r>
          </a:p>
          <a:p>
            <a:r>
              <a:rPr lang="fr-FR" dirty="0"/>
              <a:t>IBO, </a:t>
            </a:r>
            <a:r>
              <a:rPr lang="fr-FR" i="1" dirty="0"/>
              <a:t>l’éco-center, un datacenter neutre</a:t>
            </a:r>
            <a:r>
              <a:rPr lang="fr-FR" dirty="0"/>
              <a:t>. </a:t>
            </a:r>
            <a:r>
              <a:rPr lang="fr-FR" dirty="0">
                <a:hlinkClick r:id="rId3"/>
              </a:rPr>
              <a:t>www.ibo.fr/a-propos-dibo/ecocenter-un-datacenter-neutre</a:t>
            </a:r>
            <a:endParaRPr lang="fr-FR" dirty="0"/>
          </a:p>
          <a:p>
            <a:r>
              <a:rPr lang="fr-FR" dirty="0" err="1"/>
              <a:t>iKoula</a:t>
            </a:r>
            <a:r>
              <a:rPr lang="fr-FR" dirty="0"/>
              <a:t>, </a:t>
            </a:r>
            <a:r>
              <a:rPr lang="fr-FR" i="1" dirty="0"/>
              <a:t>mon site est vert</a:t>
            </a:r>
            <a:r>
              <a:rPr lang="fr-FR" dirty="0"/>
              <a:t>. </a:t>
            </a:r>
            <a:r>
              <a:rPr lang="fr-FR" dirty="0">
                <a:hlinkClick r:id="rId4"/>
              </a:rPr>
              <a:t>www.ikoula.com/fr/hebergement-web-eco-responsable</a:t>
            </a:r>
            <a:endParaRPr lang="fr-FR" dirty="0"/>
          </a:p>
          <a:p>
            <a:r>
              <a:rPr lang="fr-FR" dirty="0" err="1"/>
              <a:t>EcoIndex</a:t>
            </a:r>
            <a:r>
              <a:rPr lang="fr-FR" dirty="0"/>
              <a:t>, </a:t>
            </a:r>
            <a:r>
              <a:rPr lang="fr-FR" i="1" dirty="0"/>
              <a:t>Qu’est-ce que </a:t>
            </a:r>
            <a:r>
              <a:rPr lang="fr-FR" i="1" dirty="0" err="1"/>
              <a:t>EcoIndex</a:t>
            </a:r>
            <a:r>
              <a:rPr lang="fr-FR" i="1" dirty="0"/>
              <a:t> ?</a:t>
            </a:r>
            <a:r>
              <a:rPr lang="fr-FR" dirty="0"/>
              <a:t> </a:t>
            </a:r>
            <a:r>
              <a:rPr lang="fr-FR" dirty="0">
                <a:hlinkClick r:id="rId5"/>
              </a:rPr>
              <a:t>www.ecoindex.fr/quest-ce-que-ecoindex</a:t>
            </a:r>
            <a:endParaRPr lang="fr-FR" dirty="0"/>
          </a:p>
          <a:p>
            <a:r>
              <a:rPr lang="fr-FR" dirty="0" err="1"/>
              <a:t>PageSpeed</a:t>
            </a:r>
            <a:r>
              <a:rPr lang="fr-FR" dirty="0"/>
              <a:t> Tools, About </a:t>
            </a:r>
            <a:r>
              <a:rPr lang="fr-FR" dirty="0" err="1"/>
              <a:t>PageSpeed</a:t>
            </a:r>
            <a:r>
              <a:rPr lang="fr-FR" dirty="0"/>
              <a:t> Insights </a:t>
            </a:r>
            <a:r>
              <a:rPr lang="fr-FR" dirty="0">
                <a:hlinkClick r:id="rId6"/>
              </a:rPr>
              <a:t>developers.google.com/speed/docs/insights/</a:t>
            </a:r>
            <a:endParaRPr lang="fr-FR" dirty="0"/>
          </a:p>
          <a:p>
            <a:r>
              <a:rPr lang="fr-FR" dirty="0" err="1"/>
              <a:t>EcoMeter</a:t>
            </a:r>
            <a:r>
              <a:rPr lang="fr-FR" dirty="0"/>
              <a:t>, </a:t>
            </a:r>
            <a:r>
              <a:rPr lang="fr-FR" i="1" dirty="0"/>
              <a:t>About </a:t>
            </a:r>
            <a:r>
              <a:rPr lang="fr-FR" i="1" dirty="0" err="1"/>
              <a:t>EcoMeter</a:t>
            </a:r>
            <a:r>
              <a:rPr lang="fr-FR" dirty="0"/>
              <a:t>  www.ecometer.org/about au 21/02/2018</a:t>
            </a:r>
          </a:p>
          <a:p>
            <a:r>
              <a:rPr lang="fr-FR" dirty="0"/>
              <a:t>Usine Digitale, </a:t>
            </a:r>
            <a:r>
              <a:rPr lang="fr-FR" i="1" dirty="0" err="1"/>
              <a:t>Greenspector</a:t>
            </a:r>
            <a:r>
              <a:rPr lang="fr-FR" i="1" dirty="0"/>
              <a:t> la start-up nantaise qui veut réduire l’impact énergétique des logiciels </a:t>
            </a:r>
            <a:r>
              <a:rPr lang="fr-FR" dirty="0"/>
              <a:t>par Maureen LE MAO </a:t>
            </a:r>
            <a:r>
              <a:rPr lang="fr-FR" dirty="0">
                <a:hlinkClick r:id="rId7"/>
              </a:rPr>
              <a:t>www.usine-digitale.fr/article/greenspector-la-start-up-nantaise-qui-veut-reduire-l-impact-energetique-des-logiciels.N384662 au 06/03/2018</a:t>
            </a:r>
            <a:endParaRPr lang="fr-FR" dirty="0"/>
          </a:p>
          <a:p>
            <a:r>
              <a:rPr lang="fr-FR" dirty="0"/>
              <a:t>Figure 5, prises sur les sites respectivement </a:t>
            </a:r>
            <a:r>
              <a:rPr lang="fr-FR" dirty="0">
                <a:hlinkClick r:id="rId8"/>
              </a:rPr>
              <a:t>www.ecoindex.fr </a:t>
            </a:r>
            <a:r>
              <a:rPr lang="fr-FR" dirty="0">
                <a:hlinkClick r:id="rId9"/>
              </a:rPr>
              <a:t>developers.google.com/speed/</a:t>
            </a:r>
            <a:r>
              <a:rPr lang="fr-FR" dirty="0"/>
              <a:t> </a:t>
            </a:r>
            <a:r>
              <a:rPr lang="fr-FR" dirty="0">
                <a:hlinkClick r:id="rId10"/>
              </a:rPr>
              <a:t>www.ecometer.org/</a:t>
            </a:r>
            <a:r>
              <a:rPr lang="fr-FR" dirty="0"/>
              <a:t> </a:t>
            </a:r>
            <a:r>
              <a:rPr lang="fr-FR" dirty="0">
                <a:hlinkClick r:id="rId11"/>
              </a:rPr>
              <a:t>greenspector.com/en/</a:t>
            </a:r>
            <a:endParaRPr lang="fr-FR" dirty="0"/>
          </a:p>
          <a:p>
            <a:r>
              <a:rPr lang="fr-FR" dirty="0" err="1"/>
              <a:t>Aristys</a:t>
            </a:r>
            <a:r>
              <a:rPr lang="fr-FR" dirty="0"/>
              <a:t> Web, </a:t>
            </a:r>
            <a:r>
              <a:rPr lang="fr-FR" i="1" dirty="0"/>
              <a:t>Ecoconception web</a:t>
            </a:r>
            <a:r>
              <a:rPr lang="fr-FR" dirty="0"/>
              <a:t>.  www.aristys-web.com/eco-conception-web.html</a:t>
            </a:r>
          </a:p>
          <a:p>
            <a:r>
              <a:rPr lang="fr-FR" dirty="0"/>
              <a:t>Co Marketing, </a:t>
            </a:r>
            <a:r>
              <a:rPr lang="fr-FR" i="1" dirty="0"/>
              <a:t>E-commerce : l’importance de l’UX en 15 chiffres-clés</a:t>
            </a:r>
            <a:r>
              <a:rPr lang="fr-FR" dirty="0"/>
              <a:t> </a:t>
            </a:r>
            <a:r>
              <a:rPr lang="fr-FR" dirty="0">
                <a:hlinkClick r:id="rId12"/>
              </a:rPr>
              <a:t>comarketing-news.fr/e-commerce-limportance-de-lux-en-15-chiffres-cles</a:t>
            </a:r>
            <a:endParaRPr lang="fr-FR" dirty="0"/>
          </a:p>
          <a:p>
            <a:r>
              <a:rPr lang="fr-FR" dirty="0" err="1"/>
              <a:t>Frenchweb</a:t>
            </a:r>
            <a:r>
              <a:rPr lang="fr-FR" i="1" dirty="0"/>
              <a:t>, Combien coûte une seconde de chargement de votre site ?</a:t>
            </a:r>
            <a:r>
              <a:rPr lang="fr-FR" dirty="0"/>
              <a:t> (le 05 Avril 2017). </a:t>
            </a:r>
            <a:r>
              <a:rPr lang="fr-FR" dirty="0">
                <a:hlinkClick r:id="rId13"/>
              </a:rPr>
              <a:t>www.frenchweb.fr/combien-coute-une-seconde-de-chargement-de-votre-site/284234</a:t>
            </a:r>
            <a:endParaRPr lang="fr-FR" dirty="0"/>
          </a:p>
          <a:p>
            <a:r>
              <a:rPr lang="fr-FR" dirty="0"/>
              <a:t>Web+ agence de communication, </a:t>
            </a:r>
            <a:r>
              <a:rPr lang="fr-FR" i="1" dirty="0"/>
              <a:t>l’éco-responsabilité</a:t>
            </a:r>
            <a:r>
              <a:rPr lang="fr-FR" dirty="0"/>
              <a:t>. Consulté sur le site web-plus.pro/</a:t>
            </a:r>
          </a:p>
          <a:p>
            <a:r>
              <a:rPr lang="fr-FR" dirty="0">
                <a:hlinkClick r:id="rId14"/>
              </a:rPr>
              <a:t>https://strategie-marketing-web.fr/creation-e-commerce/eco-conception-web-site-internet/</a:t>
            </a:r>
            <a:endParaRPr lang="fr-FR" dirty="0"/>
          </a:p>
          <a:p>
            <a:r>
              <a:rPr lang="fr-FR" dirty="0">
                <a:hlinkClick r:id="rId15"/>
              </a:rPr>
              <a:t>http://www.stephanemartinw.com/element/quest-ce-que-leco-conception/</a:t>
            </a:r>
            <a:endParaRPr lang="fr-FR" dirty="0"/>
          </a:p>
          <a:p>
            <a:r>
              <a:rPr lang="fr-FR" dirty="0">
                <a:hlinkClick r:id="rId16"/>
              </a:rPr>
              <a:t>https://www.francetvinfo.fr/monde/environnement/video-cette-pollution-invisible-que-genere-internet_2011199.html</a:t>
            </a:r>
            <a:endParaRPr lang="fr-FR" dirty="0"/>
          </a:p>
          <a:p>
            <a:r>
              <a:rPr lang="fr-FR" dirty="0"/>
              <a:t>https://www.greenit.fr/2019/01/10/greenit-fr-les-10-articles-les-plus-lus-en-2018/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F2E09-7685-4016-9304-C6AC8D5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465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4AF911-0BE4-4220-BCA6-AEF00924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Quelques chiffres 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6069188-8790-428A-B85E-F02CF9E6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63806"/>
            <a:ext cx="6255767" cy="4332119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5AB2C8-C7CB-4D0E-8695-7E1B2F0F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796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D9AD0AF4-F603-4BC9-9FE8-F799B17D5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643466"/>
            <a:ext cx="11753850" cy="596688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8B5FA8D-770E-4777-89AF-039856B1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27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27D88-12A7-4F74-8EC0-70AB9843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BE"/>
              <a:t>La galaxie du numérique</a:t>
            </a:r>
          </a:p>
        </p:txBody>
      </p:sp>
      <p:pic>
        <p:nvPicPr>
          <p:cNvPr id="16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BDD633E-396D-45B6-B9B3-910D4455F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r="827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E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94CC429-6D82-4E34-93E5-2799AD46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fr-BE" sz="2400" dirty="0">
                <a:solidFill>
                  <a:schemeClr val="accent6">
                    <a:lumMod val="75000"/>
                  </a:schemeClr>
                </a:solidFill>
              </a:rPr>
              <a:t>En 1 heure  8 à 10 milliards de mails échangés(hors spam) </a:t>
            </a:r>
          </a:p>
          <a:p>
            <a:r>
              <a:rPr lang="fr-BE" sz="2400" dirty="0">
                <a:solidFill>
                  <a:schemeClr val="accent6">
                    <a:lumMod val="75000"/>
                  </a:schemeClr>
                </a:solidFill>
              </a:rPr>
              <a:t>180 millions/j de recherche Google =1 requête = 7gCo2 *180million =autant qu'un pays en voit de développement</a:t>
            </a:r>
          </a:p>
          <a:p>
            <a:r>
              <a:rPr lang="fr-BE" sz="2400" dirty="0">
                <a:solidFill>
                  <a:schemeClr val="accent6">
                    <a:lumMod val="75000"/>
                  </a:schemeClr>
                </a:solidFill>
              </a:rPr>
              <a:t>15000 km distance moyenne parcourue par une donnée numérique</a:t>
            </a:r>
          </a:p>
          <a:p>
            <a:r>
              <a:rPr lang="fr-BE" sz="2400" dirty="0">
                <a:solidFill>
                  <a:schemeClr val="accent6">
                    <a:lumMod val="75000"/>
                  </a:schemeClr>
                </a:solidFill>
              </a:rPr>
              <a:t>1,2million km 448 câbles sous marins en service dans le monde</a:t>
            </a:r>
          </a:p>
          <a:p>
            <a:r>
              <a:rPr lang="fr-BE" sz="2400" dirty="0">
                <a:solidFill>
                  <a:schemeClr val="accent6">
                    <a:lumMod val="75000"/>
                  </a:schemeClr>
                </a:solidFill>
              </a:rPr>
              <a:t>342KWh par internaute, soit 203kg GES et 3000 litres d’eau(an)</a:t>
            </a:r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D19689-5C32-4DE8-B878-C6079F38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318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5C29A0-8337-4A75-A925-82573D08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  L’éco-conception c’est quoi?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2B247-13AE-40A1-8A55-5D64C0C6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r-FR" sz="2400" b="1">
                <a:solidFill>
                  <a:srgbClr val="000000"/>
                </a:solidFill>
              </a:rPr>
              <a:t>L’éco-conception web consiste à concevoir des sites internet ayant un impact environnemental moindre tout en ayant une performance accrue</a:t>
            </a:r>
            <a:r>
              <a:rPr lang="fr-FR" sz="2400">
                <a:solidFill>
                  <a:srgbClr val="000000"/>
                </a:solidFill>
              </a:rPr>
              <a:t>.</a:t>
            </a:r>
            <a:endParaRPr lang="fr-BE" sz="2400">
              <a:solidFill>
                <a:srgbClr val="000000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152E04-35E8-4A8D-9DD6-ECCA4DDB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75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C8E0EF8-6FCE-4181-8967-99A774830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8" b="2427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5CBC07-4068-4E2C-B823-8D4D1FAC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/>
              <a:t>Baisser le poids de mon site web : oui, mais pas ses performances !</a:t>
            </a:r>
            <a:endParaRPr lang="fr-BE" sz="3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6B159F-81F9-4135-A725-22C8982C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fr-FR" sz="2400" b="1" dirty="0"/>
              <a:t>Personne ne souhaite baisser les performances de son site web pour en baisser le poids. La démarche se situe ailleurs</a:t>
            </a:r>
            <a:endParaRPr lang="en-US" sz="2400" b="1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DC85C1-991E-433E-9385-C599D6FF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1018-98C8-4D83-ACFE-A7051A7E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BE"/>
              <a:t>Quelques Solutions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667AE536-B576-43F2-B056-DFB52940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871982"/>
            <a:ext cx="5192754" cy="3738368"/>
          </a:xfrm>
        </p:spPr>
        <p:txBody>
          <a:bodyPr anchor="t">
            <a:noAutofit/>
          </a:bodyPr>
          <a:lstStyle/>
          <a:p>
            <a:pPr marL="457200" indent="-457200">
              <a:buAutoNum type="arabicPeriod"/>
            </a:pPr>
            <a:r>
              <a:rPr lang="en-US" sz="1800" dirty="0" err="1"/>
              <a:t>Opter</a:t>
            </a:r>
            <a:r>
              <a:rPr lang="en-US" sz="1800" dirty="0"/>
              <a:t> pour un </a:t>
            </a:r>
            <a:r>
              <a:rPr lang="en-US" sz="1800" dirty="0" err="1"/>
              <a:t>hébergement</a:t>
            </a:r>
            <a:r>
              <a:rPr lang="en-US" sz="1800" dirty="0"/>
              <a:t> vert 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Choisir</a:t>
            </a:r>
            <a:r>
              <a:rPr lang="en-US" sz="1800" dirty="0"/>
              <a:t> la solution web la </a:t>
            </a:r>
            <a:r>
              <a:rPr lang="en-US" sz="1800" dirty="0" err="1"/>
              <a:t>mieux</a:t>
            </a:r>
            <a:r>
              <a:rPr lang="en-US" sz="1800" dirty="0"/>
              <a:t> </a:t>
            </a:r>
            <a:r>
              <a:rPr lang="en-US" sz="1800" dirty="0" err="1"/>
              <a:t>adaptée</a:t>
            </a:r>
            <a:r>
              <a:rPr lang="en-US" sz="1800" dirty="0"/>
              <a:t> à </a:t>
            </a:r>
            <a:r>
              <a:rPr lang="en-US" sz="1800" dirty="0" err="1"/>
              <a:t>vos</a:t>
            </a:r>
            <a:r>
              <a:rPr lang="en-US" sz="1800" dirty="0"/>
              <a:t> </a:t>
            </a:r>
            <a:r>
              <a:rPr lang="en-US" sz="1800" dirty="0" err="1"/>
              <a:t>besoins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 err="1"/>
              <a:t>Concevoir</a:t>
            </a:r>
            <a:r>
              <a:rPr lang="en-US" sz="1800" dirty="0"/>
              <a:t> un site internet </a:t>
            </a:r>
            <a:r>
              <a:rPr lang="en-US" sz="1800" dirty="0" err="1"/>
              <a:t>epuré</a:t>
            </a:r>
            <a:r>
              <a:rPr lang="en-US" sz="1800" dirty="0"/>
              <a:t> et responsive 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Eliminer</a:t>
            </a:r>
            <a:r>
              <a:rPr lang="en-US" sz="1800" dirty="0"/>
              <a:t> les </a:t>
            </a:r>
            <a:r>
              <a:rPr lang="en-US" sz="1800" dirty="0" err="1"/>
              <a:t>fonctionnalitées</a:t>
            </a:r>
            <a:r>
              <a:rPr lang="en-US" sz="1800" dirty="0"/>
              <a:t> non </a:t>
            </a:r>
            <a:r>
              <a:rPr lang="en-US" sz="1800" dirty="0" err="1"/>
              <a:t>essentiel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 err="1"/>
              <a:t>Choisir</a:t>
            </a:r>
            <a:r>
              <a:rPr lang="en-US" sz="1800" dirty="0"/>
              <a:t> le bon format et </a:t>
            </a:r>
            <a:r>
              <a:rPr lang="en-US" sz="1800" dirty="0" err="1"/>
              <a:t>taille</a:t>
            </a:r>
            <a:r>
              <a:rPr lang="en-US" sz="1800" dirty="0"/>
              <a:t> pour </a:t>
            </a:r>
            <a:r>
              <a:rPr lang="en-US" sz="1800" dirty="0" err="1"/>
              <a:t>votre</a:t>
            </a:r>
            <a:r>
              <a:rPr lang="en-US" sz="1800" dirty="0"/>
              <a:t> image 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Favorise</a:t>
            </a:r>
            <a:r>
              <a:rPr lang="en-US" sz="1800" dirty="0"/>
              <a:t> les polices standards </a:t>
            </a:r>
          </a:p>
          <a:p>
            <a:pPr marL="457200" indent="-457200">
              <a:buAutoNum type="arabicPeriod"/>
            </a:pPr>
            <a:r>
              <a:rPr lang="fr-BE" sz="1800" dirty="0"/>
              <a:t>mettre des liens vert des moteurs de recherche </a:t>
            </a:r>
            <a:r>
              <a:rPr lang="fr-BE" sz="1800" dirty="0" err="1"/>
              <a:t>ecolo</a:t>
            </a:r>
            <a:r>
              <a:rPr lang="fr-BE" sz="1800" dirty="0"/>
              <a:t> </a:t>
            </a:r>
            <a:endParaRPr lang="en-US" sz="1800" dirty="0"/>
          </a:p>
          <a:p>
            <a:pPr marL="457200" indent="-457200">
              <a:buAutoNum type="arabicPeriod"/>
            </a:pPr>
            <a:r>
              <a:rPr lang="en-US" sz="1800" dirty="0" err="1"/>
              <a:t>Etc</a:t>
            </a:r>
            <a:r>
              <a:rPr lang="en-US" sz="1800" dirty="0"/>
              <a:t>…..</a:t>
            </a:r>
          </a:p>
        </p:txBody>
      </p:sp>
      <p:sp>
        <p:nvSpPr>
          <p:cNvPr id="42" name="Freeform: Shape 3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601351D3-11F5-4D4E-884B-74BB17CD8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r="1804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F064D-5D7F-4B38-B181-94E62C7B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925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D5002-EE8B-4048-B234-2D02F5A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Quelques exemples de bonnes pratiques si vous avez l’âme d’un développeur web : </a:t>
            </a:r>
            <a:br>
              <a:rPr lang="fr-FR" b="1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7DE5C-8F4B-4842-BFD5-508325FE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0720" cy="4351338"/>
          </a:xfrm>
        </p:spPr>
        <p:txBody>
          <a:bodyPr>
            <a:normAutofit fontScale="62500" lnSpcReduction="20000"/>
          </a:bodyPr>
          <a:lstStyle/>
          <a:p>
            <a:r>
              <a:rPr lang="fr-BE" b="1" dirty="0"/>
              <a:t>Optimisation manuelle ou automatique des fichier SVG 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→ Réduction du poids du fichier de 25% à 2%</a:t>
            </a:r>
            <a:r>
              <a:rPr lang="fr-BE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fr-BE" dirty="0">
              <a:solidFill>
                <a:schemeClr val="accent1"/>
              </a:solidFill>
            </a:endParaRPr>
          </a:p>
          <a:p>
            <a:r>
              <a:rPr lang="fr-BE" b="1" dirty="0"/>
              <a:t>Architecture de l’information ergonomique et sobre 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→ Réduction du nombre de requêtes HTTP ou de tirer partie de certaines fonctionnalités natives d’un navigateur.</a:t>
            </a:r>
          </a:p>
          <a:p>
            <a:pPr marL="0" indent="0">
              <a:buNone/>
            </a:pPr>
            <a:endParaRPr lang="fr-BE" b="1" dirty="0">
              <a:solidFill>
                <a:schemeClr val="accent1"/>
              </a:solidFill>
            </a:endParaRPr>
          </a:p>
          <a:p>
            <a:r>
              <a:rPr lang="fr-BE" b="1" dirty="0"/>
              <a:t>Concevoir un site web </a:t>
            </a:r>
            <a:r>
              <a:rPr lang="fr-BE" b="1" dirty="0" err="1"/>
              <a:t>static</a:t>
            </a:r>
            <a:r>
              <a:rPr lang="fr-BE" b="1" dirty="0"/>
              <a:t> plutôt que CMS 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→Economie de ressources</a:t>
            </a:r>
          </a:p>
          <a:p>
            <a:pPr marL="0" indent="0">
              <a:buNone/>
            </a:pPr>
            <a:endParaRPr lang="fr-BE" b="1" dirty="0">
              <a:solidFill>
                <a:schemeClr val="accent1"/>
              </a:solidFill>
            </a:endParaRPr>
          </a:p>
          <a:p>
            <a:r>
              <a:rPr lang="fr-BE" b="1" dirty="0"/>
              <a:t>Minifier le code de chaque langage(compacter)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→Améliore le temps de chargement de page et l’expérience utilisateur </a:t>
            </a:r>
          </a:p>
          <a:p>
            <a:pPr marL="0" indent="0">
              <a:buNone/>
            </a:pPr>
            <a:endParaRPr lang="fr-BE" b="1" dirty="0">
              <a:solidFill>
                <a:schemeClr val="accent1"/>
              </a:solidFill>
            </a:endParaRPr>
          </a:p>
          <a:p>
            <a:r>
              <a:rPr lang="fr-FR" b="1" dirty="0"/>
              <a:t>Valider les pages web auprès du</a:t>
            </a:r>
            <a:r>
              <a:rPr lang="fr-FR" b="1" dirty="0">
                <a:hlinkClick r:id="rId2"/>
              </a:rPr>
              <a:t> W3C pour vérifier la forme de votre code HTML</a:t>
            </a:r>
            <a:r>
              <a:rPr lang="fr-FR" dirty="0"/>
              <a:t>.</a:t>
            </a:r>
            <a:endParaRPr lang="fr-BE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A12943-1659-4A3F-A347-6FD6BD5A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Titah Mohamed Faouzi Becode Woods 2019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71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51D8C3-2DAE-434F-BC5F-D39585BB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7A9774-53A8-4D58-98AD-F421113A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Trainline.fr pèse près de la moitié de voyage-sncf.com (6,97 Mo par rapport à 12,02 Mo)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6" name="Espace réservé du contenu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59D6BBC-29D8-4204-A302-392992B7B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21791"/>
            <a:ext cx="6250769" cy="345355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9F749-CEC1-4354-8129-9828D4D0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Titah Mohamed Faouzi Becode Woods 2019</a:t>
            </a:r>
            <a:endParaRPr lang="fr-BE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40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450</Words>
  <Application>Microsoft Office PowerPoint</Application>
  <PresentationFormat>Grand écran</PresentationFormat>
  <Paragraphs>77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Eco – conception Web</vt:lpstr>
      <vt:lpstr>Quelques chiffres :</vt:lpstr>
      <vt:lpstr>Présentation PowerPoint</vt:lpstr>
      <vt:lpstr>La galaxie du numérique</vt:lpstr>
      <vt:lpstr>  L’éco-conception c’est quoi?</vt:lpstr>
      <vt:lpstr>Baisser le poids de mon site web : oui, mais pas ses performances !</vt:lpstr>
      <vt:lpstr>Quelques Solutions</vt:lpstr>
      <vt:lpstr>Quelques exemples de bonnes pratiques si vous avez l’âme d’un développeur web :  </vt:lpstr>
      <vt:lpstr>Exemple</vt:lpstr>
      <vt:lpstr>Conclusion</vt:lpstr>
      <vt:lpstr>Ressource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– conception Web</dc:title>
  <dc:creator>Titah mohamed</dc:creator>
  <cp:lastModifiedBy>Titah mohamed</cp:lastModifiedBy>
  <cp:revision>1</cp:revision>
  <dcterms:created xsi:type="dcterms:W3CDTF">2019-03-27T12:11:22Z</dcterms:created>
  <dcterms:modified xsi:type="dcterms:W3CDTF">2019-03-27T12:17:34Z</dcterms:modified>
</cp:coreProperties>
</file>