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0748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90" autoAdjust="0"/>
  </p:normalViewPr>
  <p:slideViewPr>
    <p:cSldViewPr>
      <p:cViewPr>
        <p:scale>
          <a:sx n="66" d="100"/>
          <a:sy n="66" d="100"/>
        </p:scale>
        <p:origin x="-1758" y="90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0361-67DC-460A-9661-BDB4E28CAA0D}" type="datetimeFigureOut">
              <a:rPr lang="es-AR" smtClean="0"/>
              <a:pPr/>
              <a:t>09/01/2010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0A1B-161E-4271-8F6C-1D5E4FDC69B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album.php?profile=1&amp;id=1000000678204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album.php?profile=1&amp;id=1000000678204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0 Imagen" descr="100px-Escudo_Puerto_Cabel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" y="-32"/>
            <a:ext cx="110331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5003" y="-32"/>
            <a:ext cx="121444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WordArt 4"/>
          <p:cNvSpPr>
            <a:spLocks noChangeArrowheads="1" noChangeShapeType="1" noTextEdit="1"/>
          </p:cNvSpPr>
          <p:nvPr/>
        </p:nvSpPr>
        <p:spPr bwMode="auto">
          <a:xfrm>
            <a:off x="5643578" y="71406"/>
            <a:ext cx="1155696" cy="2143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s-AR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FF3300"/>
                </a:solidFill>
                <a:effectLst/>
                <a:latin typeface="Arial Black"/>
              </a:rPr>
              <a:t>SEMAT</a:t>
            </a:r>
            <a:endParaRPr lang="es-AR" sz="3600" kern="10" spc="0" dirty="0">
              <a:ln w="9525">
                <a:noFill/>
                <a:round/>
                <a:headEnd/>
                <a:tailEnd/>
              </a:ln>
              <a:solidFill>
                <a:srgbClr val="FF3300"/>
              </a:solidFill>
              <a:effectLst/>
              <a:latin typeface="Arial Black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20488" y="34980"/>
            <a:ext cx="3451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100" dirty="0" smtClean="0"/>
              <a:t>REPÚBLICA  BOLIVARIANA  DE  VENEZUELA</a:t>
            </a:r>
          </a:p>
          <a:p>
            <a:pPr algn="ctr"/>
            <a:r>
              <a:rPr lang="es-AR" sz="1100" dirty="0" smtClean="0"/>
              <a:t>ESTADO  CARABOBO</a:t>
            </a:r>
          </a:p>
          <a:p>
            <a:pPr algn="ctr"/>
            <a:r>
              <a:rPr lang="es-AR" sz="1100" dirty="0" smtClean="0"/>
              <a:t>ALCALDIA  DEL  MUNICIPIO  PUERTO  CABELLO</a:t>
            </a:r>
          </a:p>
          <a:p>
            <a:pPr algn="ctr"/>
            <a:r>
              <a:rPr lang="es-AR" sz="1100" dirty="0" smtClean="0"/>
              <a:t>SERVICIO MUNICIPAL DE  ADMINISTRACIÓN  TRIBUTARIA</a:t>
            </a:r>
          </a:p>
          <a:p>
            <a:pPr algn="ctr"/>
            <a:r>
              <a:rPr lang="es-AR" sz="1100" dirty="0" smtClean="0"/>
              <a:t>PUERTO  CABELLO</a:t>
            </a:r>
          </a:p>
          <a:p>
            <a:pPr algn="ctr"/>
            <a:r>
              <a:rPr lang="es-AR" sz="1100" dirty="0" smtClean="0"/>
              <a:t>SEMAT-PC</a:t>
            </a:r>
            <a:endParaRPr lang="es-AR" sz="1100" dirty="0"/>
          </a:p>
        </p:txBody>
      </p:sp>
      <p:sp>
        <p:nvSpPr>
          <p:cNvPr id="1029" name="WordArt 5"/>
          <p:cNvSpPr>
            <a:spLocks noChangeArrowheads="1" noChangeShapeType="1" noTextEdit="1"/>
          </p:cNvSpPr>
          <p:nvPr/>
        </p:nvSpPr>
        <p:spPr bwMode="auto">
          <a:xfrm>
            <a:off x="285728" y="1474447"/>
            <a:ext cx="6286544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s-AR" sz="20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Arial Black"/>
              </a:rPr>
              <a:t>AMIGO  CONTRIBUYENTE   DECLARA </a:t>
            </a:r>
          </a:p>
          <a:p>
            <a:pPr algn="ctr" rtl="0"/>
            <a:r>
              <a:rPr lang="es-AR" sz="20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Arial Black"/>
              </a:rPr>
              <a:t>Y   PAGA  TUS  IMPUESTOS   MUNICIPALES</a:t>
            </a:r>
            <a:endParaRPr lang="es-AR" sz="20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latin typeface="Arial Black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1414" y="2315911"/>
            <a:ext cx="665938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ACTIVIDADES ECONOMICAS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Entre el 1 al 31 de Enero tienes oportunidad de declarar y pagar este tributo.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BENEFICIO FISCAL</a:t>
            </a:r>
            <a:endParaRPr kumimoji="0" lang="es-AR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Beneficio Por Pronto Pago:</a:t>
            </a:r>
            <a:r>
              <a:rPr kumimoji="0" lang="es-AR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 contribuyente que pague el impuesto correspondiente a todo el año fiscal, dentro de los 31 días del mes de Enero, gozara de una rebaja del 15%.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sz="10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Beneficio por incentivo al empleo conforme a la siguiente escala: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a.- Todo Contribuyente que emplee de 25 a 29 trabajadores, 5% de rebaja; b.- de 40 a 50 trabajadores, 7% de rebaja; c.- de 51 trabajadores en adelante 10% ; Para optar al beneficio por incentivo al empleo el contribuyente deberá anexar a cada declaración el listado de trabajadores activos expedido por el Instituto Venezolano de los seguros sociales (I.V.S.S.)</a:t>
            </a: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IMPUESTO </a:t>
            </a: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SOBRE INMUEBLES URBANOS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 inscripción del inmueble deberá ser realizada en la oficina del SEMAT-PC.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Entre el 1 de Enero y al 28 de Febrero tienes oportunidad de declarar y pagar este tributo.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BENEFICIO FISCAL</a:t>
            </a:r>
            <a:endParaRPr kumimoji="0" lang="es-AR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 contribuyente que pague el impuesto correspondiente a todo el año fiscal, dentro de los 31 días del mes de Enero, gozara de una rebaja del 10%.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IMPUESTO </a:t>
            </a: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SOBRE VEHICULO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 inscripción del Vehículo deberá ser solicitada por escrito en la oficina del SEMAT-PC.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Entre el 1 de Enero y al 28 de Febrero tienes oportunidad de declarar y pagar este tributo.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BENEFICIO FISCAL</a:t>
            </a:r>
            <a:endParaRPr kumimoji="0" lang="es-AR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 contribuyente que pague el impuesto correspondiente a todo el año fiscal, dentro de los 31 días del mes de Enero, gozara de una rebaja del 10%.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IMPUESTO </a:t>
            </a: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SOBRE PROPAGANDA Y PUBLICIDAD COMERCIAL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Entre el 1de Enero y al 28 de Febrero tienes oportunidad de declarar y pagar este tributo.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PERMISO </a:t>
            </a: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FUNCIONAMINETO PARA APUESTAS LICITAS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 renovación anual es desde el 1 al 15 de Enero de cada ejercicio fiscal.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RENOVACION </a:t>
            </a:r>
            <a:r>
              <a:rPr kumimoji="0" lang="es-AR" sz="1200" b="1" i="1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LICENCIA</a:t>
            </a:r>
            <a:endParaRPr kumimoji="0" lang="es-AR" sz="12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 licencia objeto del impuesto sobre Actividades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Económicas, Agentes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Aduana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 Licores, una vez obtenida deberá ser renovada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anualmente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dentro 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los diez (10) días hábiles antes de </a:t>
            </a:r>
            <a:r>
              <a:rPr lang="es-AR" sz="1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la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fecha de 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su  vencimiento</a:t>
            </a:r>
            <a:r>
              <a:rPr kumimoji="0" lang="es-A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s-A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2" descr="Alcaldía De Puerto Cabello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5130" y="6786577"/>
            <a:ext cx="1632869" cy="200026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41786" y="8168407"/>
            <a:ext cx="43577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¡LA NUEVA  GESTION TRIBUTARIA!</a:t>
            </a:r>
            <a:endParaRPr kumimoji="0" lang="es-A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Ahora  Tus  Tributos  Están  Siendo  Invertidos</a:t>
            </a:r>
            <a:endParaRPr kumimoji="0" lang="es-A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EFICIENTEMENTE</a:t>
            </a:r>
            <a:endParaRPr kumimoji="0" lang="es-A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0" y="8786842"/>
            <a:ext cx="6858000" cy="357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1137" y="8753805"/>
            <a:ext cx="3806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4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ALCALDE SOCIALISTA</a:t>
            </a:r>
            <a:endParaRPr lang="es-ES" sz="24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071942" y="8692250"/>
            <a:ext cx="2685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8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Rafael  </a:t>
            </a:r>
            <a:r>
              <a:rPr lang="es-ES" sz="2800" b="1" i="1" spc="150" dirty="0" err="1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Lacava</a:t>
            </a:r>
            <a:endParaRPr lang="es-ES" sz="28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0" y="1357290"/>
            <a:ext cx="6858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"/>
          <p:cNvSpPr/>
          <p:nvPr/>
        </p:nvSpPr>
        <p:spPr>
          <a:xfrm>
            <a:off x="71462" y="2357422"/>
            <a:ext cx="6858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0 Imagen" descr="100px-Escudo_Puerto_Cabel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71406"/>
            <a:ext cx="11033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6417" y="71406"/>
            <a:ext cx="125585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WordArt 4"/>
          <p:cNvSpPr>
            <a:spLocks noChangeArrowheads="1" noChangeShapeType="1" noTextEdit="1"/>
          </p:cNvSpPr>
          <p:nvPr/>
        </p:nvSpPr>
        <p:spPr bwMode="auto">
          <a:xfrm>
            <a:off x="5345138" y="142844"/>
            <a:ext cx="1155696" cy="2143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s-AR" sz="3600" kern="10" spc="0" dirty="0" smtClean="0">
                <a:ln w="9525">
                  <a:noFill/>
                  <a:round/>
                  <a:headEnd/>
                  <a:tailEnd/>
                </a:ln>
                <a:solidFill>
                  <a:srgbClr val="FF3300"/>
                </a:solidFill>
                <a:effectLst/>
                <a:latin typeface="Arial Black"/>
              </a:rPr>
              <a:t>SEMAT</a:t>
            </a:r>
            <a:endParaRPr lang="es-AR" sz="3600" kern="10" spc="0" dirty="0">
              <a:ln w="9525">
                <a:noFill/>
                <a:round/>
                <a:headEnd/>
                <a:tailEnd/>
              </a:ln>
              <a:solidFill>
                <a:srgbClr val="FF3300"/>
              </a:solidFill>
              <a:effectLst/>
              <a:latin typeface="Arial Black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86493" y="214282"/>
            <a:ext cx="3728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 smtClean="0"/>
              <a:t>REPÚBLICA  BOLIVARIANA  DE  VENEZUELA</a:t>
            </a:r>
          </a:p>
          <a:p>
            <a:pPr algn="ctr"/>
            <a:r>
              <a:rPr lang="es-AR" sz="1200" dirty="0" smtClean="0"/>
              <a:t>ESTADO  CARABOBO</a:t>
            </a:r>
          </a:p>
          <a:p>
            <a:pPr algn="ctr"/>
            <a:r>
              <a:rPr lang="es-AR" sz="1200" dirty="0" smtClean="0"/>
              <a:t>ALCALDIA  DEL  MUNICIPIO  PUERTO  CABELLO</a:t>
            </a:r>
          </a:p>
          <a:p>
            <a:pPr algn="ctr"/>
            <a:r>
              <a:rPr lang="es-AR" sz="1200" dirty="0" smtClean="0"/>
              <a:t>SERVICIO MUNICIPAL DE  ADMINISTRACIÓN  TRIBUTARIA</a:t>
            </a:r>
          </a:p>
          <a:p>
            <a:pPr algn="ctr"/>
            <a:r>
              <a:rPr lang="es-AR" sz="1200" dirty="0" smtClean="0"/>
              <a:t>PUERTO  CABELLO</a:t>
            </a:r>
          </a:p>
          <a:p>
            <a:pPr algn="ctr"/>
            <a:r>
              <a:rPr lang="es-AR" sz="1200" dirty="0" smtClean="0"/>
              <a:t>SEMAT-PC</a:t>
            </a:r>
            <a:endParaRPr lang="es-AR" sz="1200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2" descr="Alcaldía De Puerto Cabello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50" y="7072329"/>
            <a:ext cx="1409781" cy="1726982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0" y="8786842"/>
            <a:ext cx="6858000" cy="357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51137" y="8753805"/>
            <a:ext cx="3806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4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ALCALDE SOCIALISTA</a:t>
            </a:r>
            <a:endParaRPr lang="es-ES" sz="24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071942" y="8692250"/>
            <a:ext cx="2685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2800" b="1" i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Rafael  </a:t>
            </a:r>
            <a:r>
              <a:rPr lang="es-ES" sz="2800" b="1" i="1" spc="150" dirty="0" err="1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Lacava</a:t>
            </a:r>
            <a:endParaRPr lang="es-ES" sz="2800" b="1" i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WordArt 2"/>
          <p:cNvSpPr>
            <a:spLocks noChangeArrowheads="1" noChangeShapeType="1" noTextEdit="1"/>
          </p:cNvSpPr>
          <p:nvPr/>
        </p:nvSpPr>
        <p:spPr bwMode="auto">
          <a:xfrm>
            <a:off x="142876" y="1643042"/>
            <a:ext cx="6572272" cy="92869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s-AR" sz="2000" kern="10" spc="0" dirty="0" smtClean="0"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Arial Black"/>
              </a:rPr>
              <a:t>DECLARACION ANUAL DE IMPUESTOS </a:t>
            </a:r>
          </a:p>
          <a:p>
            <a:pPr algn="ctr" rtl="0"/>
            <a:r>
              <a:rPr lang="es-AR" sz="2000" kern="10" spc="0" dirty="0" smtClean="0"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Arial Black"/>
              </a:rPr>
              <a:t>A LAS ACTIVIDADES ECONOMICAS </a:t>
            </a:r>
          </a:p>
          <a:p>
            <a:pPr algn="ctr" rtl="0"/>
            <a:r>
              <a:rPr lang="es-AR" sz="2000" kern="10" spc="0" dirty="0" smtClean="0"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latin typeface="Arial Black"/>
              </a:rPr>
              <a:t>DEFINITIVA 2009 Y ESTIMADA 2010</a:t>
            </a:r>
            <a:endParaRPr lang="es-AR" sz="2000" kern="10" spc="0" dirty="0">
              <a:ln w="9525" algn="ctr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latin typeface="Arial Black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852" y="2556768"/>
            <a:ext cx="642942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PASOS A SEGUIR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1ro. 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Dirigirse a las oficinas del </a:t>
            </a: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SEMAT-PC 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(Servicio Municipal de Administración Tributaria Puerto Cabello). Ubicada en: Calle Municipio, c/c Urdaneta, Edificio Diproca, Planta Baja, Local 04, al lado de Radio Puerto Cabello.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2do.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El contribuyente deberá dirigirse a los puntos de asesoría ubicados en las oficinas del </a:t>
            </a: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SEMAT-PC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 consignar las doce (12) planillas de declaración del Impuesto Al Valor Agregado (I.V.A.) correspondiente al Ejercicio Fiscal 2009; para que el funcionamiento proceda a liquidar la planilla autorizada por la entidad bancaria y el </a:t>
            </a: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SEMAT-PC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con el tributo causado.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3ero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El contribuyente deberá indicar el nombre de la institución bancaria donde desea pagar el impuesto </a:t>
            </a: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(Banco Activo, Banco Fondo Común y Banco Provincial), 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una vez seleccionada la entidad bancaria el asesor tributario entregara la planilla al contribuyente, quien deberá dirigirse al banco para pagar los impuestos causados y obtener la planilla troquelada (ráfaga), validada y sellada.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4to. 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Una vez validadas, troqueladas y selladas las planillas por el banco, el contribuyente deberá volver a las oficinas del SEMAT-PC para consignarlas ante  un  liquidador quien una vez verificada la información procederá  a  emitir  el  certificado  de  declaración.</a:t>
            </a:r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5to</a:t>
            </a:r>
            <a:r>
              <a:rPr kumimoji="0" lang="es-A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El contribuyente deberá conservar  en el establecimiento las declaraciones y  el certificado de declaración.</a:t>
            </a:r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0" y="1571604"/>
            <a:ext cx="6858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"/>
          <p:cNvSpPr/>
          <p:nvPr/>
        </p:nvSpPr>
        <p:spPr>
          <a:xfrm>
            <a:off x="-24" y="2643174"/>
            <a:ext cx="6858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42918" y="7643834"/>
            <a:ext cx="4357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¡LA</a:t>
            </a:r>
            <a:r>
              <a:rPr kumimoji="0" lang="es-AR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NUEVA  GESTION TRIBUTARIA!</a:t>
            </a:r>
            <a:endParaRPr kumimoji="0" lang="es-AR" sz="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Ahora  Tus  Tributos  Están  Siendo  Invertidos</a:t>
            </a:r>
            <a:endParaRPr kumimoji="0" lang="es-AR" sz="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EFICIENTEMENTE</a:t>
            </a:r>
            <a:endParaRPr kumimoji="0" lang="es-A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697</Words>
  <Application>Microsoft Office PowerPoint</Application>
  <PresentationFormat>Presentación en pantalla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Windows XP Colossus Edition 2 Reloaded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</dc:creator>
  <cp:lastModifiedBy>ADMINISTRA</cp:lastModifiedBy>
  <cp:revision>15</cp:revision>
  <dcterms:created xsi:type="dcterms:W3CDTF">2010-01-09T03:33:25Z</dcterms:created>
  <dcterms:modified xsi:type="dcterms:W3CDTF">2010-01-09T05:33:31Z</dcterms:modified>
</cp:coreProperties>
</file>