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147309396" r:id="rId2"/>
    <p:sldId id="2147309397" r:id="rId3"/>
    <p:sldId id="2147309398" r:id="rId4"/>
    <p:sldId id="1357" r:id="rId5"/>
    <p:sldId id="290" r:id="rId6"/>
    <p:sldId id="2147309395" r:id="rId7"/>
    <p:sldId id="285" r:id="rId8"/>
  </p:sldIdLst>
  <p:sldSz cx="12192000" cy="6858000"/>
  <p:notesSz cx="9939338" cy="6807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7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9275" y="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9BA12-7684-4D7C-B7B0-02E4522BEFAC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7350" y="850900"/>
            <a:ext cx="4084638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775" y="3276600"/>
            <a:ext cx="7951788" cy="26797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9275" y="6465888"/>
            <a:ext cx="430847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24AC6-5A45-49F9-B3F4-35F3ED7C2B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2777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8143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rtl="0">
              <a:buSzPct val="25000"/>
              <a:buNone/>
            </a:pPr>
            <a:endParaRPr lang="en-US" sz="1200" b="0" i="0" u="none" strike="noStrike" kern="1200" baseline="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99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8143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12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814388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5000"/>
              <a:buFont typeface="Wingdings 3" panose="05040102010807070707" pitchFamily="18" charset="2"/>
              <a:buNone/>
              <a:tabLst/>
              <a:defRPr/>
            </a:pPr>
            <a:r>
              <a:rPr lang="en-US" dirty="0"/>
              <a:t>This slide shows proof of this product’s strengths.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0B8651-D313-4300-801F-83656702695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390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C3BA-A65E-1BF0-56AB-44D3B197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28718-F0A9-6EE2-9DE0-76BEA4A9B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8BA7C-83B5-C7F2-08B8-34BF0ECD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7290-4749-487D-8F4F-3E8E0AC83BA9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BEDA2-0297-8877-A59F-55C4DC59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BF484-FD18-9764-5C4C-30F70434F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E131-2926-4822-9072-7D4306AB66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02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8A508-8917-B2DA-1865-B36BEBCE5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A8AF5-26C5-B1F6-2082-C11497114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12811-710D-B152-31BC-EADD608F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7290-4749-487D-8F4F-3E8E0AC83BA9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1225B-6C6F-41CF-644B-6926D393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79D03-B8CD-A845-EF94-00CF7A53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E131-2926-4822-9072-7D4306AB66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2245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1D9E6-F278-593D-0520-CC9F92FC4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CC753-A9F7-8E96-ED4B-0352157F8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23ECF-ADBA-4F26-05DC-2AA06D5B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7290-4749-487D-8F4F-3E8E0AC83BA9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47ACD-3154-64D3-C8A0-1CF77CAC3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768C0-5E84-5CC0-1CB2-732B0A2A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E131-2926-4822-9072-7D4306AB66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83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alue Proposition, Four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6289675" y="5037221"/>
            <a:ext cx="1728367" cy="117307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anchor="ctr" anchorCtr="1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insert pictures of target application if necessary</a:t>
            </a:r>
          </a:p>
        </p:txBody>
      </p:sp>
      <p:sp>
        <p:nvSpPr>
          <p:cNvPr id="2" name="Legal Statement">
            <a:extLst>
              <a:ext uri="{FF2B5EF4-FFF2-40B4-BE49-F238E27FC236}">
                <a16:creationId xmlns:a16="http://schemas.microsoft.com/office/drawing/2014/main" id="{92329499-ABC1-36CB-D389-B790DF858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479" y="6582557"/>
            <a:ext cx="5236846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©2024 Analog Devices, Inc. All Rights Reserved.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88698E8B-EC1F-3730-69D5-31D02FCC2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601" y="6582557"/>
            <a:ext cx="247878" cy="144000"/>
          </a:xfrm>
          <a:prstGeom prst="rect">
            <a:avLst/>
          </a:prstGeom>
        </p:spPr>
        <p:txBody>
          <a:bodyPr vert="horz" lIns="0" tIns="91440" rIns="91440" bIns="91440" rtlCol="0" anchor="ctr" anchorCtr="0"/>
          <a:lstStyle>
            <a:lvl1pPr algn="l">
              <a:lnSpc>
                <a:spcPct val="80000"/>
              </a:lnSpc>
              <a:defRPr lang="en-US" sz="600" b="0" i="0" kern="1200" smtClean="0">
                <a:solidFill>
                  <a:schemeClr val="tx1"/>
                </a:solidFill>
                <a:latin typeface="Barlow" pitchFamily="2" charset="77"/>
                <a:ea typeface="+mn-ea"/>
                <a:cs typeface="Arial" panose="020B0604020202020204" pitchFamily="34" charset="0"/>
              </a:defRPr>
            </a:lvl1pPr>
          </a:lstStyle>
          <a:p>
            <a:pPr algn="l">
              <a:defRPr/>
            </a:pPr>
            <a:fld id="{A9CE67A1-BA7F-A74E-B5D7-615746DEEC2B}" type="slidenum">
              <a:rPr lang="en-US" smtClean="0"/>
              <a:pPr algn="l">
                <a:defRPr/>
              </a:pPr>
              <a:t>‹#›</a:t>
            </a:fld>
            <a:endParaRPr lang="en-US" baseline="-11000" dirty="0"/>
          </a:p>
        </p:txBody>
      </p:sp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399DAB7A-E975-79D0-6468-A088B1D057B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89674" y="1579389"/>
            <a:ext cx="5490391" cy="3273348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Barlow"/>
              <a:buNone/>
              <a:tabLst/>
              <a:defRPr sz="200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Click icon to insert attention grabbing </a:t>
            </a:r>
            <a:br>
              <a:rPr lang="en-US" dirty="0"/>
            </a:br>
            <a:r>
              <a:rPr lang="en-US" dirty="0"/>
              <a:t>visual/content—may be a block </a:t>
            </a:r>
            <a:br>
              <a:rPr lang="en-US" dirty="0"/>
            </a:br>
            <a:r>
              <a:rPr lang="en-US" dirty="0"/>
              <a:t>diagram, signal chain, or photo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FB6B484-E027-430B-3049-BED3A2D23D1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66602" y="5037221"/>
            <a:ext cx="1728367" cy="117307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anchor="ctr" anchorCtr="1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insert pictures of target application if necessary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16A9E19D-DDF0-9168-3800-4EE49A9E352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035507" y="5037221"/>
            <a:ext cx="1728367" cy="1173079"/>
          </a:xfrm>
          <a:prstGeom prst="rect">
            <a:avLst/>
          </a:prstGeom>
          <a:ln>
            <a:solidFill>
              <a:schemeClr val="bg2"/>
            </a:solidFill>
          </a:ln>
        </p:spPr>
        <p:txBody>
          <a:bodyPr vert="horz" anchor="ctr" anchorCtr="1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insert pictures of target application if necessary</a:t>
            </a:r>
          </a:p>
        </p:txBody>
      </p:sp>
      <p:sp>
        <p:nvSpPr>
          <p:cNvPr id="17" name="Title 5">
            <a:extLst>
              <a:ext uri="{FF2B5EF4-FFF2-40B4-BE49-F238E27FC236}">
                <a16:creationId xmlns:a16="http://schemas.microsoft.com/office/drawing/2014/main" id="{31477DEB-D976-10E5-B192-ECD73C0C8B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0080000" cy="450000"/>
          </a:xfrm>
        </p:spPr>
        <p:txBody>
          <a:bodyPr tIns="36576" anchor="t" anchorCtr="0"/>
          <a:lstStyle>
            <a:lvl1pPr algn="l">
              <a:defRPr sz="3000" b="0" i="0" spc="0" baseline="0">
                <a:latin typeface="Barlow Medium" pitchFamily="2" charset="77"/>
              </a:defRPr>
            </a:lvl1pPr>
          </a:lstStyle>
          <a:p>
            <a:r>
              <a:rPr lang="en-GB" dirty="0"/>
              <a:t>Click to Add Title in Barlow Medium, 30 pt., Title Case,</a:t>
            </a:r>
            <a:br>
              <a:rPr lang="en-GB" dirty="0"/>
            </a:br>
            <a:r>
              <a:rPr lang="en-GB" dirty="0"/>
              <a:t>Max Two Lines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E7C7C-2131-271B-586D-BE4E9286123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7799" y="1579389"/>
            <a:ext cx="5474526" cy="27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9525" indent="0" algn="l">
              <a:buNone/>
              <a:defRPr sz="1800" b="0" i="0" cap="none" baseline="0">
                <a:solidFill>
                  <a:schemeClr val="bg2">
                    <a:lumMod val="75000"/>
                  </a:schemeClr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 dirty="0"/>
              <a:t>Value Proposition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F90319-0312-8E74-5F12-1A38FD50010F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428126" y="1917054"/>
            <a:ext cx="5474525" cy="17689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 dirty="0"/>
              <a:t>Focus on top 3 value points; explain value points in speaker notes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8F9FAE7-6111-B468-23DE-3275757E976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7799" y="4103725"/>
            <a:ext cx="5474526" cy="27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9525" indent="0" algn="l">
              <a:buNone/>
              <a:defRPr sz="1800" b="0" i="0" cap="none" baseline="0">
                <a:solidFill>
                  <a:schemeClr val="bg2">
                    <a:lumMod val="75000"/>
                  </a:schemeClr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 dirty="0"/>
              <a:t>Key Benefits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C29C80-854D-B563-1008-94A48BD1FA84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28126" y="4441390"/>
            <a:ext cx="5474525" cy="176891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 dirty="0"/>
              <a:t>Focus on top 3 value points; explain value points in speaker notes</a:t>
            </a:r>
          </a:p>
        </p:txBody>
      </p:sp>
    </p:spTree>
    <p:extLst>
      <p:ext uri="{BB962C8B-B14F-4D97-AF65-F5344CB8AC3E}">
        <p14:creationId xmlns:p14="http://schemas.microsoft.com/office/powerpoint/2010/main" val="316391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304800" y="1484784"/>
            <a:ext cx="8940800" cy="482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701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12460566-B631-7042-BFC4-3FC31F4DA5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4777360"/>
            <a:ext cx="11353800" cy="295466"/>
          </a:xfrm>
          <a:prstGeom prst="rect">
            <a:avLst/>
          </a:prstGeom>
        </p:spPr>
        <p:txBody>
          <a:bodyPr wrap="square" tIns="0" anchor="b" anchorCtr="0">
            <a:spAutoFit/>
          </a:bodyPr>
          <a:lstStyle>
            <a:lvl1pPr marL="0" indent="0">
              <a:lnSpc>
                <a:spcPct val="80000"/>
              </a:lnSpc>
              <a:buNone/>
              <a:defRPr lang="en-US" sz="2400" b="0" i="0" kern="1200" cap="none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&lt;Add product category as it appears in </a:t>
            </a:r>
            <a:r>
              <a:rPr lang="en-US" dirty="0" err="1"/>
              <a:t>analog.com</a:t>
            </a:r>
            <a:r>
              <a:rPr lang="en-US" dirty="0"/>
              <a:t> taxonomy&gt;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85D2FC48-091D-E040-A399-3FE57B8522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5754498"/>
            <a:ext cx="11353800" cy="295466"/>
          </a:xfrm>
          <a:prstGeom prst="rect">
            <a:avLst/>
          </a:prstGeom>
        </p:spPr>
        <p:txBody>
          <a:bodyPr wrap="square" tIns="0" anchor="b" anchorCtr="0">
            <a:sp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75000"/>
              <a:buFont typeface="Barlow"/>
              <a:buNone/>
              <a:tabLst/>
              <a:defRPr lang="en-US" sz="2400" b="0" i="0" kern="1200" cap="none" baseline="0" dirty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&lt;Released: Month, Year&gt; or &lt;Unreleased: Target Month, Year&gt; </a:t>
            </a:r>
          </a:p>
        </p:txBody>
      </p:sp>
      <p:sp>
        <p:nvSpPr>
          <p:cNvPr id="3" name="Legal Statement">
            <a:extLst>
              <a:ext uri="{FF2B5EF4-FFF2-40B4-BE49-F238E27FC236}">
                <a16:creationId xmlns:a16="http://schemas.microsoft.com/office/drawing/2014/main" id="{844BF60B-03D6-1088-1341-F7C86A9745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479" y="6582557"/>
            <a:ext cx="5236846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©2024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3BC7A-F9C5-6419-8F16-62DFABBD9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601" y="6582557"/>
            <a:ext cx="247878" cy="144000"/>
          </a:xfrm>
          <a:prstGeom prst="rect">
            <a:avLst/>
          </a:prstGeom>
        </p:spPr>
        <p:txBody>
          <a:bodyPr vert="horz" lIns="0" tIns="91440" rIns="91440" bIns="91440" rtlCol="0" anchor="ctr" anchorCtr="0"/>
          <a:lstStyle>
            <a:lvl1pPr algn="l">
              <a:lnSpc>
                <a:spcPct val="80000"/>
              </a:lnSpc>
              <a:defRPr lang="en-US" sz="600" b="0" i="0" kern="1200" smtClean="0">
                <a:solidFill>
                  <a:schemeClr val="tx1"/>
                </a:solidFill>
                <a:latin typeface="Barlow" pitchFamily="2" charset="77"/>
                <a:ea typeface="+mn-ea"/>
                <a:cs typeface="Arial" panose="020B0604020202020204" pitchFamily="34" charset="0"/>
              </a:defRPr>
            </a:lvl1pPr>
          </a:lstStyle>
          <a:p>
            <a:pPr algn="l">
              <a:defRPr/>
            </a:pPr>
            <a:fld id="{A9CE67A1-BA7F-A74E-B5D7-615746DEEC2B}" type="slidenum">
              <a:rPr lang="en-US" smtClean="0"/>
              <a:pPr algn="l">
                <a:defRPr/>
              </a:pPr>
              <a:t>‹#›</a:t>
            </a:fld>
            <a:endParaRPr lang="en-US" baseline="-11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0C10CF3-1986-777E-C3F9-C619374E5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0080000" cy="450000"/>
          </a:xfrm>
        </p:spPr>
        <p:txBody>
          <a:bodyPr tIns="36576" anchor="t" anchorCtr="0"/>
          <a:lstStyle>
            <a:lvl1pPr algn="l">
              <a:defRPr sz="4400" b="0" i="0" spc="0" baseline="0">
                <a:latin typeface="Barlow Medium" pitchFamily="2" charset="77"/>
              </a:defRPr>
            </a:lvl1pPr>
          </a:lstStyle>
          <a:p>
            <a:r>
              <a:rPr lang="en-GB" dirty="0"/>
              <a:t>Click to Add Title in Barlow Medium </a:t>
            </a:r>
            <a:br>
              <a:rPr lang="en-GB" dirty="0"/>
            </a:br>
            <a:r>
              <a:rPr lang="en-GB" dirty="0"/>
              <a:t>44 pt. Title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734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eatures and Position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egal Statement">
            <a:extLst>
              <a:ext uri="{FF2B5EF4-FFF2-40B4-BE49-F238E27FC236}">
                <a16:creationId xmlns:a16="http://schemas.microsoft.com/office/drawing/2014/main" id="{8D60021C-0C6C-E123-8D83-376CD71EB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479" y="6582557"/>
            <a:ext cx="5236846" cy="144000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algn="l">
              <a:lnSpc>
                <a:spcPct val="90000"/>
              </a:lnSpc>
              <a:defRPr lang="en-US" sz="600" b="0" i="0" smtClean="0">
                <a:solidFill>
                  <a:schemeClr val="tx1"/>
                </a:solidFill>
                <a:latin typeface="Barlow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©2024 Analog Devices, Inc. All Rights Reserved.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D3A51DA-A409-91D2-6BDA-5BA270A78A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7601" y="6582557"/>
            <a:ext cx="247878" cy="144000"/>
          </a:xfrm>
          <a:prstGeom prst="rect">
            <a:avLst/>
          </a:prstGeom>
        </p:spPr>
        <p:txBody>
          <a:bodyPr vert="horz" lIns="0" tIns="91440" rIns="91440" bIns="91440" rtlCol="0" anchor="ctr" anchorCtr="0"/>
          <a:lstStyle>
            <a:lvl1pPr algn="l">
              <a:lnSpc>
                <a:spcPct val="80000"/>
              </a:lnSpc>
              <a:defRPr lang="en-US" sz="600" b="0" i="0" kern="1200" smtClean="0">
                <a:solidFill>
                  <a:schemeClr val="tx1"/>
                </a:solidFill>
                <a:latin typeface="Barlow" pitchFamily="2" charset="77"/>
                <a:ea typeface="+mn-ea"/>
                <a:cs typeface="Arial" panose="020B0604020202020204" pitchFamily="34" charset="0"/>
              </a:defRPr>
            </a:lvl1pPr>
          </a:lstStyle>
          <a:p>
            <a:pPr algn="l">
              <a:defRPr/>
            </a:pPr>
            <a:fld id="{A9CE67A1-BA7F-A74E-B5D7-615746DEEC2B}" type="slidenum">
              <a:rPr lang="en-US" smtClean="0"/>
              <a:pPr algn="l">
                <a:defRPr/>
              </a:pPr>
              <a:t>‹#›</a:t>
            </a:fld>
            <a:endParaRPr lang="en-US" baseline="-11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0F3067C-806B-7A02-1BF3-CF52B04441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7600" y="640080"/>
            <a:ext cx="10080000" cy="450000"/>
          </a:xfrm>
        </p:spPr>
        <p:txBody>
          <a:bodyPr tIns="36576" anchor="t" anchorCtr="0"/>
          <a:lstStyle>
            <a:lvl1pPr algn="l">
              <a:defRPr sz="3000" b="0" i="0" spc="0" baseline="0">
                <a:latin typeface="Barlow Medium" pitchFamily="2" charset="77"/>
              </a:defRPr>
            </a:lvl1pPr>
          </a:lstStyle>
          <a:p>
            <a:r>
              <a:rPr lang="en-GB" dirty="0"/>
              <a:t>Click to Add Title in Barlow Medium, 30 pt., Title Case, </a:t>
            </a:r>
            <a:br>
              <a:rPr lang="en-GB" dirty="0"/>
            </a:br>
            <a:r>
              <a:rPr lang="en-GB" dirty="0"/>
              <a:t>Max Two Lines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E0FEACE-7335-876E-968A-39127AEAE3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17600" y="1583283"/>
            <a:ext cx="5484724" cy="27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9525" indent="0" algn="l">
              <a:buNone/>
              <a:defRPr sz="1800" b="0" i="0" cap="none" baseline="0">
                <a:solidFill>
                  <a:schemeClr val="bg2">
                    <a:lumMod val="75000"/>
                  </a:schemeClr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 dirty="0"/>
              <a:t>Features and Specifications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2890E6A-1CA5-688E-1270-B6ECF67A05EE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17600" y="1920947"/>
            <a:ext cx="5484723" cy="429697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 dirty="0"/>
              <a:t>Highlight features that would support the benefits listed on previous page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67AC7C2E-714F-27EC-5784-4001C319FB8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88176" y="1583282"/>
            <a:ext cx="5484724" cy="27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9525" indent="0" algn="l">
              <a:buNone/>
              <a:defRPr sz="1800" b="0" i="0" cap="none" baseline="0">
                <a:solidFill>
                  <a:schemeClr val="bg2">
                    <a:lumMod val="75000"/>
                  </a:schemeClr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 dirty="0"/>
              <a:t>ADI Portfolio Positioning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27180CC-B5A1-69A2-4439-91E88C42DC3B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288503" y="1920947"/>
            <a:ext cx="5484723" cy="1803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 dirty="0"/>
              <a:t>This section discusses the product position within the ADI portfolio. Click to add bullets or click the icons to add images, tables, or charts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0745B99-1F2F-8B43-2078-FC0CC22976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88176" y="4076718"/>
            <a:ext cx="5484724" cy="27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9525" indent="0" algn="l">
              <a:buNone/>
              <a:defRPr sz="1800" b="0" i="0" cap="none" baseline="0">
                <a:solidFill>
                  <a:schemeClr val="bg2">
                    <a:lumMod val="75000"/>
                  </a:schemeClr>
                </a:solidFill>
                <a:latin typeface="Barlow SemiBold" pitchFamily="2" charset="77"/>
              </a:defRPr>
            </a:lvl1pPr>
          </a:lstStyle>
          <a:p>
            <a:pPr lvl="0"/>
            <a:r>
              <a:rPr lang="en-GB" dirty="0"/>
              <a:t>Competitive Positioning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E3C689C-AFBA-D8B9-F34A-D385B7BBEB4E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288503" y="4414383"/>
            <a:ext cx="5484723" cy="18035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Aft>
                <a:spcPts val="600"/>
              </a:spcAft>
              <a:buFontTx/>
              <a:buNone/>
              <a:defRPr>
                <a:solidFill>
                  <a:schemeClr val="tx1"/>
                </a:solidFill>
              </a:defRPr>
            </a:lvl1pPr>
            <a:lvl2pPr marL="457200" indent="-22860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2pPr>
            <a:lvl3pPr marL="866775" indent="-222250">
              <a:spcAft>
                <a:spcPts val="600"/>
              </a:spcAft>
              <a:tabLst/>
              <a:defRPr>
                <a:solidFill>
                  <a:schemeClr val="tx1"/>
                </a:solidFill>
              </a:defRPr>
            </a:lvl3pPr>
            <a:lvl4pPr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 marL="1371600" indent="-228600">
              <a:buSzPct val="90000"/>
              <a:buFont typeface="Arial" panose="020B0604020202020204" pitchFamily="34" charset="0"/>
              <a:buChar char="•"/>
              <a:defRPr sz="1200"/>
            </a:lvl5pPr>
            <a:lvl6pPr marL="1371600" indent="-228600">
              <a:buSzPct val="90000"/>
              <a:buFont typeface="Arial" panose="020B0604020202020204" pitchFamily="34" charset="0"/>
              <a:buChar char="•"/>
              <a:defRPr sz="1200"/>
            </a:lvl6pPr>
            <a:lvl7pPr marL="1371600" indent="-228600">
              <a:buSzPct val="90000"/>
              <a:buFont typeface="Arial" panose="020B0604020202020204" pitchFamily="34" charset="0"/>
              <a:buChar char="•"/>
              <a:defRPr sz="1200"/>
            </a:lvl7pPr>
            <a:lvl8pPr marL="1371600" indent="-228600">
              <a:buSzPct val="90000"/>
              <a:buFont typeface="Arial" panose="020B0604020202020204" pitchFamily="34" charset="0"/>
              <a:buChar char="•"/>
              <a:defRPr sz="1200"/>
            </a:lvl8pPr>
            <a:lvl9pPr marL="1371600" indent="-230400">
              <a:spcAft>
                <a:spcPts val="600"/>
              </a:spcAft>
              <a:buSzPct val="90000"/>
              <a:buFont typeface="Arial" panose="020B0604020202020204" pitchFamily="34" charset="0"/>
              <a:buChar char="•"/>
              <a:defRPr sz="1200"/>
            </a:lvl9pPr>
          </a:lstStyle>
          <a:p>
            <a:pPr lvl="0"/>
            <a:r>
              <a:rPr lang="en-US" dirty="0"/>
              <a:t>Click to add bullets discussing positioning against top competitors or click the icons to add images, tables, or charts. When possible, quantify ADI’s strengths (“x times” or %).</a:t>
            </a:r>
          </a:p>
        </p:txBody>
      </p:sp>
    </p:spTree>
    <p:extLst>
      <p:ext uri="{BB962C8B-B14F-4D97-AF65-F5344CB8AC3E}">
        <p14:creationId xmlns:p14="http://schemas.microsoft.com/office/powerpoint/2010/main" val="1926814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B0D33-4C36-4E6C-F011-3F85F34A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288BC-7624-0067-D114-E02DE549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3F2D3-292F-D6E8-654A-C16A649E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7290-4749-487D-8F4F-3E8E0AC83BA9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9A1AA-6C25-9D74-E3C8-8ABC4D24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61D03-4CC7-AD08-E0CC-07167201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E131-2926-4822-9072-7D4306AB66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54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1B684-DFB4-192E-07CD-B2861AC9B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CE6BF-1273-7C44-07D3-41CC83040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07080-5DD0-4840-F4E9-E5DCA39C3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7290-4749-487D-8F4F-3E8E0AC83BA9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8D8B7-1BA1-1141-F617-B73C3347F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012FE-8229-7B70-5B83-BA204FDC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E131-2926-4822-9072-7D4306AB66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43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586E-7814-775B-525E-FD240B24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ADC95-DFEE-6CAB-CD0D-6131EBB50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47507-8695-1ABB-1AA6-3E00D78F6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188EE-56AA-38D5-6BB8-3F071BB3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7290-4749-487D-8F4F-3E8E0AC83BA9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2D9C42-CA6C-2049-F54E-B88FAF20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1822F-580E-E54F-AFF3-CD389CED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E131-2926-4822-9072-7D4306AB66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687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20D6F-A317-A552-7CB6-E74194E6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C5B22-609E-358D-5BAB-4FB87E179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FDAE5-5538-486D-2532-498158D6D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35C3F-8733-DDA0-6102-B6CD07ADF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8A5F4-4980-BFE1-0903-AFA21B07A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89B8B-2C63-25DB-D5A3-5FE874405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7290-4749-487D-8F4F-3E8E0AC83BA9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F67FF9-FCCD-7417-3F7E-BCE07660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1D8B6-6759-A0B4-D62A-211ED407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E131-2926-4822-9072-7D4306AB66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00854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D7BE-FF7C-AF87-4977-A2D4EF71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0275A-D12A-3CFB-02B2-5BEC5DD8F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7290-4749-487D-8F4F-3E8E0AC83BA9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79077-C990-DB9F-432D-5EFA1A69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7F038-017F-EF21-DCC9-AC1F7203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E131-2926-4822-9072-7D4306AB66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04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A1A7D-ABA7-11E1-CB60-2B5284E4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7290-4749-487D-8F4F-3E8E0AC83BA9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AF389-F979-5F0A-781A-CE8283A4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E53DB-D508-D887-A969-B0A505A57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E131-2926-4822-9072-7D4306AB66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000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9865-4DE5-CF8F-625E-CE6C13E8D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D0E2-AF36-84F8-FBF1-1E267049B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FC7C1-7315-19A7-D27C-6717DD108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2EBC1-DFF7-D8C7-2E11-217B557B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7290-4749-487D-8F4F-3E8E0AC83BA9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34357-0999-8AFD-805B-25C9D4F8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D46C1-FE33-FF76-2DE5-10A3330C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E131-2926-4822-9072-7D4306AB66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851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79A7-5F16-238F-E9D9-D2894E17D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7B928-E964-02C2-D758-602890178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C735C-30F2-DDCF-159C-46C623B37F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23B11-773F-2E8E-D822-A4B34A6C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97290-4749-487D-8F4F-3E8E0AC83BA9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6C744-D068-B8C9-E001-32EC0FA6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009CA-CC44-41FF-8B35-096355177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4E131-2926-4822-9072-7D4306AB66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803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69F9C-5D21-57DF-6D76-B08752DE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45D62-77A0-C21D-5DBF-72337EF50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6ED0-7C73-57C0-28EB-8F1F18FD2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97290-4749-487D-8F4F-3E8E0AC83BA9}" type="datetimeFigureOut">
              <a:rPr lang="en-SG" smtClean="0"/>
              <a:t>3/3/2025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4F56-6F8A-CB6F-C2C6-2C6F14F0E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00378-9D5D-18C4-5D44-B763B4D04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4E131-2926-4822-9072-7D4306AB665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0627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5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slide" Target="slide5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.xml"/><Relationship Id="rId6" Type="http://schemas.openxmlformats.org/officeDocument/2006/relationships/hyperlink" Target="https://www.analog.com/media/en/technical-documentation/data-sheets/max42408-max42410.pdf" TargetMode="External"/><Relationship Id="rId5" Type="http://schemas.openxmlformats.org/officeDocument/2006/relationships/hyperlink" Target="https://www.analog.com/media/en/technical-documentation/data-sheets/max42405-max42406.pdf" TargetMode="External"/><Relationship Id="rId4" Type="http://schemas.openxmlformats.org/officeDocument/2006/relationships/hyperlink" Target="https://www.analog.com/media/en/technical-documentation/data-sheets/max42402-max42403.pdf" TargetMode="External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slide" Target="slide5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3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7C190-ECE6-FD14-9D40-E36EDBE8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MAX17320 schematic concern #1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0C47D0-EB7D-5546-8359-DEF7835F7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99" y="2299675"/>
            <a:ext cx="5455211" cy="2764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EBEAB3-9C1A-7C1A-F52F-4BCDB96E5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247" y="2215663"/>
            <a:ext cx="4043379" cy="29559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0E98AD-63F2-7A7C-0CF7-D538ABCF0B5C}"/>
              </a:ext>
            </a:extLst>
          </p:cNvPr>
          <p:cNvSpPr txBox="1"/>
          <p:nvPr/>
        </p:nvSpPr>
        <p:spPr>
          <a:xfrm>
            <a:off x="534132" y="1292333"/>
            <a:ext cx="9963467" cy="6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Back-to-back </a:t>
            </a:r>
            <a:r>
              <a:rPr lang="en-SG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mosfet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is required in MAX17320. It should be in opposite orientation like following. The MOSFET circuit is a load switch application, and block the current is bidirectional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751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F1620-CF4E-2B9E-11AD-0B762BA59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8B24-8507-3816-C119-7E9E8647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MAX17320 schematic concern #2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0EB0B-C3A6-1EFC-2574-FAA14232AD26}"/>
              </a:ext>
            </a:extLst>
          </p:cNvPr>
          <p:cNvSpPr txBox="1"/>
          <p:nvPr/>
        </p:nvSpPr>
        <p:spPr>
          <a:xfrm>
            <a:off x="534132" y="1292333"/>
            <a:ext cx="9963467" cy="6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 notice that your battery input is directly flowing to the battery pack. </a:t>
            </a:r>
            <a:r>
              <a:rPr lang="en-US" sz="1800" u="sng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It does not go through MOSFET circuit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Therefore, it will not have the load switches feature between charger and battery.</a:t>
            </a:r>
            <a:endParaRPr lang="en-S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E544EC-2C40-AB5D-5540-A2AAA2F9D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013" y="2349989"/>
            <a:ext cx="5914265" cy="3938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4783D50B-5C02-85F3-079B-7E0A96966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79" y="2607409"/>
            <a:ext cx="4754456" cy="40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7A364858-6A32-2293-AD86-888EB8E94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BF6475-5367-5A6C-74E4-BC2E4E7E6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9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70D49B-7185-6126-7C73-CF2976F99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6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746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4F3C4-3286-9D94-94C7-C0983402A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1F6A-9CB8-CDB2-0B62-7FFFEE5E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MAX17320 schematic concern #3</a:t>
            </a: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3F625-9A83-0D2E-8A31-A81D9655C9A0}"/>
              </a:ext>
            </a:extLst>
          </p:cNvPr>
          <p:cNvSpPr txBox="1"/>
          <p:nvPr/>
        </p:nvSpPr>
        <p:spPr>
          <a:xfrm>
            <a:off x="534132" y="1292333"/>
            <a:ext cx="9963467" cy="659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your </a:t>
            </a:r>
            <a:r>
              <a:rPr lang="en-SG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CSP and CSN is not in use</a:t>
            </a:r>
            <a:r>
              <a:rPr lang="en-SG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. Does not have the current sense resistor. </a:t>
            </a:r>
            <a:r>
              <a:rPr lang="en-SG" sz="18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ptos" panose="020B0004020202020204" pitchFamily="34" charset="0"/>
              </a:rPr>
              <a:t>It will affect and not able to perform the fuel gauge feature.</a:t>
            </a:r>
            <a:endParaRPr lang="en-SG" sz="1800" dirty="0">
              <a:effectLst/>
              <a:latin typeface="Aptos" panose="020B0004020202020204" pitchFamily="34" charset="0"/>
              <a:ea typeface="Calibri" panose="020F0502020204030204" pitchFamily="34" charset="0"/>
              <a:cs typeface="Aptos" panose="020B00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8857BCD-724F-9C1D-CDA2-232D8ACFF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0DE069-148F-3AAE-9FDF-43CD33F27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79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C6EA20-7D59-9765-FCDF-E0943DA3F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6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979F9-C91E-F237-85D8-5874B75F5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49" y="2590912"/>
            <a:ext cx="3467589" cy="2974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F071B0-22D3-EA82-ACEE-80C691D05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600" y="2279650"/>
            <a:ext cx="5579576" cy="382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382D9-E9CA-5AD6-411A-028DED86B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9A10F19-3216-34E5-9705-CFD01D3A71EA}"/>
              </a:ext>
            </a:extLst>
          </p:cNvPr>
          <p:cNvSpPr/>
          <p:nvPr/>
        </p:nvSpPr>
        <p:spPr>
          <a:xfrm>
            <a:off x="5698156" y="4013735"/>
            <a:ext cx="1540042" cy="24736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MAX17320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917043-37CD-461F-0AE1-45C7026D3131}"/>
              </a:ext>
            </a:extLst>
          </p:cNvPr>
          <p:cNvSpPr/>
          <p:nvPr/>
        </p:nvSpPr>
        <p:spPr>
          <a:xfrm>
            <a:off x="4358638" y="2139215"/>
            <a:ext cx="1540041" cy="11766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LTC4162-L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31B58-EE79-4BFA-204E-6409EEDEB7DB}"/>
              </a:ext>
            </a:extLst>
          </p:cNvPr>
          <p:cNvSpPr/>
          <p:nvPr/>
        </p:nvSpPr>
        <p:spPr>
          <a:xfrm>
            <a:off x="7895923" y="4013734"/>
            <a:ext cx="1363580" cy="490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Li-ion cell x2</a:t>
            </a:r>
            <a:endParaRPr lang="en-SG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9C60E11-381F-C9E8-C410-1C08A92B61E0}"/>
              </a:ext>
            </a:extLst>
          </p:cNvPr>
          <p:cNvSpPr/>
          <p:nvPr/>
        </p:nvSpPr>
        <p:spPr>
          <a:xfrm>
            <a:off x="4598466" y="510139"/>
            <a:ext cx="907186" cy="151958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D1AB0-FD7E-F13C-D0F8-339D9B421A4A}"/>
              </a:ext>
            </a:extLst>
          </p:cNvPr>
          <p:cNvSpPr txBox="1"/>
          <p:nvPr/>
        </p:nvSpPr>
        <p:spPr>
          <a:xfrm>
            <a:off x="5621154" y="885524"/>
            <a:ext cx="122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24V</a:t>
            </a:r>
            <a:endParaRPr lang="en-SG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2D225B0-D589-FAE7-4ADF-486B53DABD84}"/>
              </a:ext>
            </a:extLst>
          </p:cNvPr>
          <p:cNvCxnSpPr>
            <a:cxnSpLocks/>
            <a:stCxn id="5" idx="2"/>
            <a:endCxn id="4" idx="1"/>
          </p:cNvCxnSpPr>
          <p:nvPr/>
        </p:nvCxnSpPr>
        <p:spPr>
          <a:xfrm rot="16200000" flipH="1">
            <a:off x="4446068" y="3998493"/>
            <a:ext cx="1934678" cy="5694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0F4265A-6954-3144-B634-0F0BB15C2CCF}"/>
              </a:ext>
            </a:extLst>
          </p:cNvPr>
          <p:cNvCxnSpPr/>
          <p:nvPr/>
        </p:nvCxnSpPr>
        <p:spPr>
          <a:xfrm>
            <a:off x="7238198" y="4129237"/>
            <a:ext cx="657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7FB59D-8ECA-7898-2C2F-FF4F5BD715F4}"/>
              </a:ext>
            </a:extLst>
          </p:cNvPr>
          <p:cNvCxnSpPr/>
          <p:nvPr/>
        </p:nvCxnSpPr>
        <p:spPr>
          <a:xfrm>
            <a:off x="7238198" y="4437243"/>
            <a:ext cx="657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466D637-2AAF-11E1-9EF2-19999BC34867}"/>
              </a:ext>
            </a:extLst>
          </p:cNvPr>
          <p:cNvSpPr txBox="1"/>
          <p:nvPr/>
        </p:nvSpPr>
        <p:spPr>
          <a:xfrm>
            <a:off x="5128658" y="3644402"/>
            <a:ext cx="84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16V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79FD8A-384A-64BB-F986-0342E005F151}"/>
              </a:ext>
            </a:extLst>
          </p:cNvPr>
          <p:cNvSpPr/>
          <p:nvPr/>
        </p:nvSpPr>
        <p:spPr>
          <a:xfrm>
            <a:off x="7895923" y="4620122"/>
            <a:ext cx="1363580" cy="490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Li-ion cell x2</a:t>
            </a:r>
            <a:endParaRPr lang="en-SG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F3B181-E566-12B2-3BC1-A7AC938DBEFA}"/>
              </a:ext>
            </a:extLst>
          </p:cNvPr>
          <p:cNvCxnSpPr/>
          <p:nvPr/>
        </p:nvCxnSpPr>
        <p:spPr>
          <a:xfrm>
            <a:off x="7238198" y="4735625"/>
            <a:ext cx="657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96EC36-4120-9171-FD32-A2AF4F4B6294}"/>
              </a:ext>
            </a:extLst>
          </p:cNvPr>
          <p:cNvCxnSpPr/>
          <p:nvPr/>
        </p:nvCxnSpPr>
        <p:spPr>
          <a:xfrm>
            <a:off x="7238198" y="5043631"/>
            <a:ext cx="657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75EA27-15B7-6DE3-5510-1D8577086787}"/>
              </a:ext>
            </a:extLst>
          </p:cNvPr>
          <p:cNvSpPr/>
          <p:nvPr/>
        </p:nvSpPr>
        <p:spPr>
          <a:xfrm>
            <a:off x="7895923" y="5178376"/>
            <a:ext cx="1363580" cy="490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Li-ion cell x2</a:t>
            </a:r>
            <a:endParaRPr lang="en-SG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C1457F-9CF3-5400-D992-EDE754F3BA02}"/>
              </a:ext>
            </a:extLst>
          </p:cNvPr>
          <p:cNvCxnSpPr/>
          <p:nvPr/>
        </p:nvCxnSpPr>
        <p:spPr>
          <a:xfrm>
            <a:off x="7238198" y="5293879"/>
            <a:ext cx="657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50BE22-E845-FC34-781A-7ECE37A0309D}"/>
              </a:ext>
            </a:extLst>
          </p:cNvPr>
          <p:cNvCxnSpPr/>
          <p:nvPr/>
        </p:nvCxnSpPr>
        <p:spPr>
          <a:xfrm>
            <a:off x="7238198" y="5601885"/>
            <a:ext cx="657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FE68FB5-3405-2065-2FAC-3C281C57A721}"/>
              </a:ext>
            </a:extLst>
          </p:cNvPr>
          <p:cNvSpPr/>
          <p:nvPr/>
        </p:nvSpPr>
        <p:spPr>
          <a:xfrm>
            <a:off x="7895923" y="5909891"/>
            <a:ext cx="1363580" cy="490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Li-ion cell x2</a:t>
            </a:r>
            <a:endParaRPr lang="en-SG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D8AF8B-F3C9-F9BC-A6B0-8D0EEF2EB731}"/>
              </a:ext>
            </a:extLst>
          </p:cNvPr>
          <p:cNvCxnSpPr/>
          <p:nvPr/>
        </p:nvCxnSpPr>
        <p:spPr>
          <a:xfrm>
            <a:off x="7238198" y="6025394"/>
            <a:ext cx="657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DBEEF9-F2A0-029F-0538-87DAFBAAA13F}"/>
              </a:ext>
            </a:extLst>
          </p:cNvPr>
          <p:cNvCxnSpPr/>
          <p:nvPr/>
        </p:nvCxnSpPr>
        <p:spPr>
          <a:xfrm>
            <a:off x="7238198" y="6333400"/>
            <a:ext cx="6577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CD11B0-A3AB-77AA-9F58-7C192CD98FF8}"/>
              </a:ext>
            </a:extLst>
          </p:cNvPr>
          <p:cNvSpPr txBox="1"/>
          <p:nvPr/>
        </p:nvSpPr>
        <p:spPr>
          <a:xfrm>
            <a:off x="370713" y="86063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New Proposal to power tree</a:t>
            </a:r>
            <a:endParaRPr lang="en-SG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4250C4-A893-43DA-9DFB-FE3BC24619EF}"/>
              </a:ext>
            </a:extLst>
          </p:cNvPr>
          <p:cNvSpPr/>
          <p:nvPr/>
        </p:nvSpPr>
        <p:spPr>
          <a:xfrm>
            <a:off x="5785923" y="2143620"/>
            <a:ext cx="1540041" cy="117668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MP2759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3515EF-9AA8-ECD1-B2D7-F2E95D1C3CF6}"/>
              </a:ext>
            </a:extLst>
          </p:cNvPr>
          <p:cNvSpPr/>
          <p:nvPr/>
        </p:nvSpPr>
        <p:spPr>
          <a:xfrm>
            <a:off x="917916" y="3916276"/>
            <a:ext cx="1464800" cy="5883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MPM3620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A968DD-FEF0-B426-73E6-6DA690086EFB}"/>
              </a:ext>
            </a:extLst>
          </p:cNvPr>
          <p:cNvSpPr/>
          <p:nvPr/>
        </p:nvSpPr>
        <p:spPr>
          <a:xfrm>
            <a:off x="2818597" y="3934320"/>
            <a:ext cx="1515979" cy="5703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MPM3620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13A007C-0BBF-12F2-3502-BE12C9C204AE}"/>
              </a:ext>
            </a:extLst>
          </p:cNvPr>
          <p:cNvCxnSpPr>
            <a:cxnSpLocks/>
            <a:endCxn id="19" idx="0"/>
          </p:cNvCxnSpPr>
          <p:nvPr/>
        </p:nvCxnSpPr>
        <p:spPr>
          <a:xfrm rot="10800000" flipV="1">
            <a:off x="3576588" y="3644402"/>
            <a:ext cx="1552073" cy="2899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C36CAF3-1FAD-A1E8-DA68-0CD1FE59618C}"/>
              </a:ext>
            </a:extLst>
          </p:cNvPr>
          <p:cNvCxnSpPr>
            <a:cxnSpLocks/>
            <a:endCxn id="18" idx="0"/>
          </p:cNvCxnSpPr>
          <p:nvPr/>
        </p:nvCxnSpPr>
        <p:spPr>
          <a:xfrm rot="10800000" flipV="1">
            <a:off x="1650317" y="3644402"/>
            <a:ext cx="1938305" cy="2718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FB308C6-4909-6E68-E52E-A8AF5C66F90B}"/>
              </a:ext>
            </a:extLst>
          </p:cNvPr>
          <p:cNvSpPr/>
          <p:nvPr/>
        </p:nvSpPr>
        <p:spPr>
          <a:xfrm>
            <a:off x="917916" y="4449453"/>
            <a:ext cx="1464800" cy="5883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MAX42402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0F4D91-E588-8C75-7100-7A8F461255A6}"/>
              </a:ext>
            </a:extLst>
          </p:cNvPr>
          <p:cNvSpPr/>
          <p:nvPr/>
        </p:nvSpPr>
        <p:spPr>
          <a:xfrm>
            <a:off x="2819166" y="4449453"/>
            <a:ext cx="1515410" cy="58834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MAX42402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98726A-6669-A158-6DD4-A52E846FA8EF}"/>
              </a:ext>
            </a:extLst>
          </p:cNvPr>
          <p:cNvCxnSpPr>
            <a:stCxn id="34" idx="2"/>
          </p:cNvCxnSpPr>
          <p:nvPr/>
        </p:nvCxnSpPr>
        <p:spPr>
          <a:xfrm>
            <a:off x="1650316" y="5037797"/>
            <a:ext cx="0" cy="73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12CB01-F924-CD7C-86EA-747EFA54E41F}"/>
              </a:ext>
            </a:extLst>
          </p:cNvPr>
          <p:cNvCxnSpPr>
            <a:stCxn id="35" idx="2"/>
          </p:cNvCxnSpPr>
          <p:nvPr/>
        </p:nvCxnSpPr>
        <p:spPr>
          <a:xfrm>
            <a:off x="3576871" y="5037797"/>
            <a:ext cx="11751" cy="738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3AAE40B-C327-B135-D5DF-E0217D2BDC08}"/>
              </a:ext>
            </a:extLst>
          </p:cNvPr>
          <p:cNvSpPr txBox="1"/>
          <p:nvPr/>
        </p:nvSpPr>
        <p:spPr>
          <a:xfrm>
            <a:off x="1855177" y="5601885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3.3V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C66E49-D249-D07E-6F23-DCA876CCA1DD}"/>
              </a:ext>
            </a:extLst>
          </p:cNvPr>
          <p:cNvSpPr txBox="1"/>
          <p:nvPr/>
        </p:nvSpPr>
        <p:spPr>
          <a:xfrm>
            <a:off x="3683945" y="563231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7708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19100" y="4777359"/>
            <a:ext cx="11353800" cy="295466"/>
          </a:xfrm>
        </p:spPr>
        <p:txBody>
          <a:bodyPr wrap="square">
            <a:spAutoFit/>
          </a:bodyPr>
          <a:lstStyle/>
          <a:p>
            <a:r>
              <a:rPr lang="en-US" dirty="0"/>
              <a:t>36 V Monolithic Buck Regulators, 2.5 A to 10 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419100" y="2010117"/>
            <a:ext cx="11353800" cy="2712730"/>
          </a:xfrm>
        </p:spPr>
        <p:txBody>
          <a:bodyPr>
            <a:spAutoFit/>
          </a:bodyPr>
          <a:lstStyle/>
          <a:p>
            <a:r>
              <a:rPr lang="en-US" dirty="0">
                <a:hlinkClick r:id="rId4"/>
              </a:rPr>
              <a:t>https://www.analog.com/media/en/technical-documentation/data-sheets/max42402-max42403.pdf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https://www.analog.com/media/en/technical-documentation/data-sheets/max42405-max42406.pdf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https://www.analog.com/media/en/technical-documentation/data-sheets/max42408-max42410.pdf</a:t>
            </a:r>
            <a:endParaRPr lang="en-US" dirty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17600" y="640080"/>
            <a:ext cx="10080000" cy="450000"/>
          </a:xfrm>
        </p:spPr>
        <p:txBody>
          <a:bodyPr>
            <a:normAutofit fontScale="90000"/>
          </a:bodyPr>
          <a:lstStyle/>
          <a:p>
            <a:r>
              <a:rPr lang="en-US" dirty="0"/>
              <a:t>MAX42402/MAX42403/MAX42405/</a:t>
            </a:r>
            <a:br>
              <a:rPr lang="en-US" dirty="0"/>
            </a:br>
            <a:r>
              <a:rPr lang="en-US" dirty="0"/>
              <a:t>MAX42406/MAX42408/MAX42410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BB525C-D7E5-7538-15CD-5CE651046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©2024 Analog Devices,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F34E6-B5F9-43EA-1AAE-915CDB03C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A9CE67A1-BA7F-A74E-B5D7-615746DEEC2B}" type="slidenum">
              <a:rPr lang="en-US" smtClean="0"/>
              <a:pPr algn="l">
                <a:defRPr/>
              </a:pPr>
              <a:t>5</a:t>
            </a:fld>
            <a:endParaRPr lang="en-US" baseline="-11000" dirty="0"/>
          </a:p>
        </p:txBody>
      </p:sp>
      <p:pic>
        <p:nvPicPr>
          <p:cNvPr id="4" name="Picture 3">
            <a:hlinkClick r:id="rId7" action="ppaction://hlinksldjump"/>
            <a:extLst>
              <a:ext uri="{FF2B5EF4-FFF2-40B4-BE49-F238E27FC236}">
                <a16:creationId xmlns:a16="http://schemas.microsoft.com/office/drawing/2014/main" id="{49A0ACD0-7BD3-9B00-9FE4-65BD2DC14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1526521" y="6534520"/>
            <a:ext cx="249676" cy="240073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924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17600" y="640080"/>
            <a:ext cx="10080000" cy="450000"/>
          </a:xfrm>
        </p:spPr>
        <p:txBody>
          <a:bodyPr>
            <a:normAutofit fontScale="90000"/>
          </a:bodyPr>
          <a:lstStyle/>
          <a:p>
            <a:r>
              <a:rPr lang="en-US" dirty="0"/>
              <a:t>MAX4240x to MAX42410: </a:t>
            </a:r>
            <a:r>
              <a:rPr lang="en-US" sz="2800" dirty="0"/>
              <a:t>Value Proposition and Key Benefits</a:t>
            </a:r>
            <a:r>
              <a:rPr lang="en-US" dirty="0"/>
              <a:t> 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36315C18-85EE-8C46-8690-859F529CB89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27799" y="1579389"/>
            <a:ext cx="5474526" cy="270000"/>
          </a:xfrm>
        </p:spPr>
        <p:txBody>
          <a:bodyPr tIns="0">
            <a:noAutofit/>
          </a:bodyPr>
          <a:lstStyle/>
          <a:p>
            <a:r>
              <a:rPr lang="en-US" dirty="0"/>
              <a:t>Value Proposition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C5C436E6-95EE-A146-8E09-F4C3133CFDD8}"/>
              </a:ext>
            </a:extLst>
          </p:cNvPr>
          <p:cNvSpPr>
            <a:spLocks noGrp="1"/>
          </p:cNvSpPr>
          <p:nvPr>
            <p:ph idx="29"/>
          </p:nvPr>
        </p:nvSpPr>
        <p:spPr>
          <a:xfrm>
            <a:off x="428126" y="1917054"/>
            <a:ext cx="5474525" cy="1135150"/>
          </a:xfrm>
        </p:spPr>
        <p:txBody>
          <a:bodyPr anchor="t"/>
          <a:lstStyle/>
          <a:p>
            <a:r>
              <a:rPr lang="en-US" sz="2000" dirty="0"/>
              <a:t>Low noise, symmetrical V</a:t>
            </a:r>
            <a:r>
              <a:rPr lang="en-US" sz="2000" baseline="-25000" dirty="0"/>
              <a:t>IN</a:t>
            </a:r>
            <a:r>
              <a:rPr lang="en-US" sz="2000" dirty="0"/>
              <a:t> pinouts</a:t>
            </a:r>
          </a:p>
          <a:p>
            <a:r>
              <a:rPr lang="en-US" sz="2000" dirty="0"/>
              <a:t>High efficiency</a:t>
            </a:r>
          </a:p>
          <a:p>
            <a:r>
              <a:rPr lang="en-US" sz="2000" dirty="0"/>
              <a:t>Low quiescent current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F531C0F1-3C3D-A100-33B3-AB18503F070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17600" y="3665968"/>
            <a:ext cx="5474526" cy="270000"/>
          </a:xfrm>
        </p:spPr>
        <p:txBody>
          <a:bodyPr/>
          <a:lstStyle/>
          <a:p>
            <a:r>
              <a:rPr lang="en-US" dirty="0"/>
              <a:t>Key Benefits</a:t>
            </a:r>
          </a:p>
        </p:txBody>
      </p:sp>
      <p:sp>
        <p:nvSpPr>
          <p:cNvPr id="24" name="Content Placeholder 22">
            <a:extLst>
              <a:ext uri="{FF2B5EF4-FFF2-40B4-BE49-F238E27FC236}">
                <a16:creationId xmlns:a16="http://schemas.microsoft.com/office/drawing/2014/main" id="{78C3CE11-A4DC-054B-B3BB-8B1FF6551904}"/>
              </a:ext>
            </a:extLst>
          </p:cNvPr>
          <p:cNvSpPr>
            <a:spLocks noGrp="1"/>
          </p:cNvSpPr>
          <p:nvPr>
            <p:ph idx="31"/>
          </p:nvPr>
        </p:nvSpPr>
        <p:spPr>
          <a:xfrm>
            <a:off x="365585" y="3958406"/>
            <a:ext cx="5234848" cy="1768910"/>
          </a:xfrm>
        </p:spPr>
        <p:txBody>
          <a:bodyPr anchor="t"/>
          <a:lstStyle/>
          <a:p>
            <a:r>
              <a:rPr lang="en-US" sz="2000" dirty="0"/>
              <a:t>Low EMI solution for applications that require superior EMI performance</a:t>
            </a:r>
          </a:p>
          <a:p>
            <a:r>
              <a:rPr lang="en-US" sz="2000" dirty="0"/>
              <a:t>Lower loss and better thermal performance at all load ranges with skip mode operation </a:t>
            </a:r>
          </a:p>
          <a:p>
            <a:r>
              <a:rPr lang="en-US" sz="2000" dirty="0"/>
              <a:t>Portable devices require low power consumption even at standby for extended battery life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1F42BE-2965-00F9-6B32-2F44103AF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©2024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3AB68-E83B-A678-7224-4AE07C166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A9CE67A1-BA7F-A74E-B5D7-615746DEEC2B}" type="slidenum">
              <a:rPr lang="en-US" smtClean="0"/>
              <a:pPr algn="l">
                <a:defRPr/>
              </a:pPr>
              <a:t>6</a:t>
            </a:fld>
            <a:endParaRPr lang="en-US" baseline="-11000" dirty="0"/>
          </a:p>
        </p:txBody>
      </p:sp>
      <p:pic>
        <p:nvPicPr>
          <p:cNvPr id="3" name="Picture 3">
            <a:hlinkClick r:id="rId4" action="ppaction://hlinksldjump"/>
            <a:extLst>
              <a:ext uri="{FF2B5EF4-FFF2-40B4-BE49-F238E27FC236}">
                <a16:creationId xmlns:a16="http://schemas.microsoft.com/office/drawing/2014/main" id="{5E47599D-7B26-BA98-1B8F-64DA96A20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11526521" y="6534520"/>
            <a:ext cx="249676" cy="240073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77C662-AA10-CA61-31F5-7E7BDE368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411" y="1269137"/>
            <a:ext cx="3968561" cy="1764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xtV">
            <a:extLst>
              <a:ext uri="{FF2B5EF4-FFF2-40B4-BE49-F238E27FC236}">
                <a16:creationId xmlns:a16="http://schemas.microsoft.com/office/drawing/2014/main" id="{F49F9A9A-C638-FCAB-76B3-0C0AE550CB59}"/>
              </a:ext>
            </a:extLst>
          </p:cNvPr>
          <p:cNvSpPr txBox="1">
            <a:spLocks/>
          </p:cNvSpPr>
          <p:nvPr/>
        </p:nvSpPr>
        <p:spPr>
          <a:xfrm>
            <a:off x="8803276" y="1094072"/>
            <a:ext cx="1727229" cy="1750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457200" rtl="0" eaLnBrk="1" latinLnBrk="0" hangingPunct="1">
              <a:spcBef>
                <a:spcPts val="1000"/>
              </a:spcBef>
              <a:buClr>
                <a:schemeClr val="bg2"/>
              </a:buClr>
              <a:buSzPct val="65000"/>
              <a:buFont typeface="Lucida Grande"/>
              <a:buChar char="►"/>
              <a:defRPr lang="en-US" sz="20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 lang="en-US"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 lang="en-US" sz="16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 lang="en-US"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 lang="en-US" sz="12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</a:pPr>
            <a:r>
              <a:rPr lang="en-US" sz="1000" b="1">
                <a:solidFill>
                  <a:schemeClr val="tx1"/>
                </a:solidFill>
              </a:rPr>
              <a:t>Typical Application Circuit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A8AAE6-20C4-FDF1-0ACF-C3CE9073F99C}"/>
              </a:ext>
            </a:extLst>
          </p:cNvPr>
          <p:cNvGrpSpPr/>
          <p:nvPr/>
        </p:nvGrpSpPr>
        <p:grpSpPr>
          <a:xfrm>
            <a:off x="6246914" y="3075230"/>
            <a:ext cx="1466988" cy="1766353"/>
            <a:chOff x="6490054" y="715801"/>
            <a:chExt cx="1729396" cy="208231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C167973-7696-013A-E450-180A9C7074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6505"/>
            <a:stretch/>
          </p:blipFill>
          <p:spPr>
            <a:xfrm>
              <a:off x="6490054" y="715801"/>
              <a:ext cx="1729396" cy="208231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8F71C8-7F58-0EAD-06D3-4DB389C1758F}"/>
                </a:ext>
              </a:extLst>
            </p:cNvPr>
            <p:cNvSpPr txBox="1"/>
            <p:nvPr/>
          </p:nvSpPr>
          <p:spPr>
            <a:xfrm>
              <a:off x="6973310" y="1507661"/>
              <a:ext cx="762883" cy="36157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500" b="1">
                  <a:solidFill>
                    <a:schemeClr val="tx2"/>
                  </a:solidFill>
                </a:rPr>
                <a:t>MAX42402</a:t>
              </a:r>
            </a:p>
            <a:p>
              <a:pPr algn="ctr">
                <a:lnSpc>
                  <a:spcPct val="90000"/>
                </a:lnSpc>
              </a:pPr>
              <a:r>
                <a:rPr lang="en-US" sz="500" b="1">
                  <a:solidFill>
                    <a:schemeClr val="tx2"/>
                  </a:solidFill>
                </a:rPr>
                <a:t>MAX42403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DB800F-CE4C-9AAC-FF55-6EA278E6335C}"/>
              </a:ext>
            </a:extLst>
          </p:cNvPr>
          <p:cNvGrpSpPr/>
          <p:nvPr/>
        </p:nvGrpSpPr>
        <p:grpSpPr>
          <a:xfrm>
            <a:off x="5334679" y="4996815"/>
            <a:ext cx="1458428" cy="1781178"/>
            <a:chOff x="5279086" y="4744861"/>
            <a:chExt cx="1598558" cy="195231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CCD493E-A708-4A12-FC2C-DDB3C07E7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8746"/>
            <a:stretch/>
          </p:blipFill>
          <p:spPr>
            <a:xfrm>
              <a:off x="5279086" y="4744861"/>
              <a:ext cx="1598558" cy="19523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820442-2A32-F0DF-ECFE-B9B192E5E729}"/>
                </a:ext>
              </a:extLst>
            </p:cNvPr>
            <p:cNvSpPr txBox="1"/>
            <p:nvPr/>
          </p:nvSpPr>
          <p:spPr>
            <a:xfrm>
              <a:off x="5669647" y="5300679"/>
              <a:ext cx="762883" cy="36157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500" b="1">
                  <a:solidFill>
                    <a:schemeClr val="tx2"/>
                  </a:solidFill>
                </a:rPr>
                <a:t>MAX42405</a:t>
              </a:r>
            </a:p>
            <a:p>
              <a:pPr algn="ctr">
                <a:lnSpc>
                  <a:spcPct val="90000"/>
                </a:lnSpc>
              </a:pPr>
              <a:r>
                <a:rPr lang="en-US" sz="500" b="1">
                  <a:solidFill>
                    <a:schemeClr val="tx2"/>
                  </a:solidFill>
                </a:rPr>
                <a:t>MAX42406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CD0C1E-BE67-9BA8-310D-3A6527313C86}"/>
              </a:ext>
            </a:extLst>
          </p:cNvPr>
          <p:cNvGrpSpPr/>
          <p:nvPr/>
        </p:nvGrpSpPr>
        <p:grpSpPr>
          <a:xfrm>
            <a:off x="6950727" y="4993159"/>
            <a:ext cx="1471291" cy="1766354"/>
            <a:chOff x="6894415" y="4766371"/>
            <a:chExt cx="1646628" cy="197685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D5F3F91-85CA-C03A-0469-BDC8AE305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894415" y="4766371"/>
              <a:ext cx="1646628" cy="197685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73B564-2944-88F0-16F3-65D20C3B859E}"/>
                </a:ext>
              </a:extLst>
            </p:cNvPr>
            <p:cNvSpPr txBox="1"/>
            <p:nvPr/>
          </p:nvSpPr>
          <p:spPr>
            <a:xfrm>
              <a:off x="7345024" y="5314231"/>
              <a:ext cx="762883" cy="36157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500" b="1">
                  <a:solidFill>
                    <a:schemeClr val="tx2"/>
                  </a:solidFill>
                </a:rPr>
                <a:t>MAX42408</a:t>
              </a:r>
            </a:p>
            <a:p>
              <a:pPr algn="ctr">
                <a:lnSpc>
                  <a:spcPct val="90000"/>
                </a:lnSpc>
              </a:pPr>
              <a:r>
                <a:rPr lang="en-US" sz="500" b="1">
                  <a:solidFill>
                    <a:schemeClr val="tx2"/>
                  </a:solidFill>
                </a:rPr>
                <a:t>MAX42410</a:t>
              </a: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27B122E-8628-ECA8-5A2A-CC87EDFF33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12588" y="3198500"/>
            <a:ext cx="3614879" cy="2491168"/>
          </a:xfrm>
          <a:prstGeom prst="rect">
            <a:avLst/>
          </a:prstGeom>
        </p:spPr>
      </p:pic>
      <p:sp>
        <p:nvSpPr>
          <p:cNvPr id="19" name="txtV">
            <a:extLst>
              <a:ext uri="{FF2B5EF4-FFF2-40B4-BE49-F238E27FC236}">
                <a16:creationId xmlns:a16="http://schemas.microsoft.com/office/drawing/2014/main" id="{7CF5D2C7-40B1-5B2B-9246-BE93450D7ACE}"/>
              </a:ext>
            </a:extLst>
          </p:cNvPr>
          <p:cNvSpPr txBox="1">
            <a:spLocks/>
          </p:cNvSpPr>
          <p:nvPr/>
        </p:nvSpPr>
        <p:spPr>
          <a:xfrm>
            <a:off x="9577679" y="3037204"/>
            <a:ext cx="1574332" cy="1814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457200" rtl="0" eaLnBrk="1" latinLnBrk="0" hangingPunct="1">
              <a:spcBef>
                <a:spcPts val="1000"/>
              </a:spcBef>
              <a:buClr>
                <a:schemeClr val="bg2"/>
              </a:buClr>
              <a:buSzPct val="65000"/>
              <a:buFont typeface="Lucida Grande"/>
              <a:buChar char="►"/>
              <a:defRPr lang="en-US" sz="2000" b="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Font typeface="Wingdings" charset="2"/>
              <a:buChar char="§"/>
              <a:defRPr lang="en-US" sz="18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 lang="en-US" sz="16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 lang="en-US" sz="1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457200" rtl="0" eaLnBrk="1" latinLnBrk="0" hangingPunct="1">
              <a:spcBef>
                <a:spcPct val="20000"/>
              </a:spcBef>
              <a:buClr>
                <a:srgbClr val="1E4056"/>
              </a:buClr>
              <a:buSzPct val="100000"/>
              <a:buFont typeface="Wingdings" panose="05000000000000000000" pitchFamily="2" charset="2"/>
              <a:buChar char="§"/>
              <a:defRPr lang="en-US" sz="1200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Clr>
                <a:schemeClr val="accent2"/>
              </a:buClr>
              <a:buSzPct val="80000"/>
              <a:buFont typeface="Lucida Grande"/>
              <a:buNone/>
            </a:pPr>
            <a:r>
              <a:rPr lang="en-US" sz="1000" b="1">
                <a:solidFill>
                  <a:schemeClr val="tx1"/>
                </a:solidFill>
              </a:rPr>
              <a:t>Block Diagram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2005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417600" y="640080"/>
            <a:ext cx="10080000" cy="450000"/>
          </a:xfrm>
        </p:spPr>
        <p:txBody>
          <a:bodyPr>
            <a:normAutofit fontScale="90000"/>
          </a:bodyPr>
          <a:lstStyle/>
          <a:p>
            <a:r>
              <a:rPr lang="en-US" dirty="0"/>
              <a:t>MAX4240x to MAX42410: Product Positioning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8"/>
          </p:nvPr>
        </p:nvSpPr>
        <p:spPr>
          <a:xfrm>
            <a:off x="417600" y="1583283"/>
            <a:ext cx="5484724" cy="270000"/>
          </a:xfrm>
        </p:spPr>
        <p:txBody>
          <a:bodyPr>
            <a:normAutofit/>
          </a:bodyPr>
          <a:lstStyle/>
          <a:p>
            <a:r>
              <a:rPr lang="en-US" dirty="0"/>
              <a:t>Features and Specifications</a:t>
            </a:r>
          </a:p>
        </p:txBody>
      </p:sp>
      <p:sp>
        <p:nvSpPr>
          <p:cNvPr id="37" name="Content Placeholder 36"/>
          <p:cNvSpPr>
            <a:spLocks noGrp="1"/>
          </p:cNvSpPr>
          <p:nvPr>
            <p:ph idx="21"/>
          </p:nvPr>
        </p:nvSpPr>
        <p:spPr>
          <a:xfrm>
            <a:off x="417600" y="1920947"/>
            <a:ext cx="5484723" cy="4296973"/>
          </a:xfrm>
        </p:spPr>
        <p:txBody>
          <a:bodyPr/>
          <a:lstStyle/>
          <a:p>
            <a:r>
              <a:rPr lang="en-US" dirty="0"/>
              <a:t>High efficiency and low I</a:t>
            </a:r>
            <a:r>
              <a:rPr lang="en-US" baseline="-25000" dirty="0"/>
              <a:t>Q</a:t>
            </a:r>
          </a:p>
          <a:p>
            <a:r>
              <a:rPr lang="en-US" dirty="0"/>
              <a:t>Low noise, spread spectrum for low EMI</a:t>
            </a:r>
          </a:p>
          <a:p>
            <a:r>
              <a:rPr lang="en-US" dirty="0"/>
              <a:t>MIN on time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22"/>
          </p:nvPr>
        </p:nvSpPr>
        <p:spPr>
          <a:xfrm>
            <a:off x="6384891" y="1583283"/>
            <a:ext cx="5484724" cy="270000"/>
          </a:xfrm>
        </p:spPr>
        <p:txBody>
          <a:bodyPr>
            <a:normAutofit/>
          </a:bodyPr>
          <a:lstStyle/>
          <a:p>
            <a:r>
              <a:rPr lang="en-US" dirty="0"/>
              <a:t>ADI Portfolio Positioning</a:t>
            </a:r>
          </a:p>
        </p:txBody>
      </p:sp>
      <p:sp>
        <p:nvSpPr>
          <p:cNvPr id="38" name="Content Placeholder 37"/>
          <p:cNvSpPr>
            <a:spLocks noGrp="1"/>
          </p:cNvSpPr>
          <p:nvPr>
            <p:ph idx="23"/>
          </p:nvPr>
        </p:nvSpPr>
        <p:spPr>
          <a:xfrm>
            <a:off x="6288176" y="1853283"/>
            <a:ext cx="4387905" cy="1803537"/>
          </a:xfrm>
          <a:ln>
            <a:noFill/>
          </a:ln>
        </p:spPr>
        <p:txBody>
          <a:bodyPr/>
          <a:lstStyle/>
          <a:p>
            <a:r>
              <a:rPr lang="en-US" dirty="0"/>
              <a:t>Very cost-competitive with high efficiency and low I</a:t>
            </a:r>
            <a:r>
              <a:rPr lang="en-US" baseline="-25000" dirty="0"/>
              <a:t>Q</a:t>
            </a:r>
            <a:r>
              <a:rPr lang="en-US" dirty="0"/>
              <a:t> in ADI buck offerings</a:t>
            </a:r>
          </a:p>
          <a:p>
            <a:r>
              <a:rPr lang="en-US" dirty="0"/>
              <a:t>Very cost-competitive in the silent switcher family of LT parts </a:t>
            </a:r>
          </a:p>
          <a:p>
            <a:r>
              <a:rPr lang="en-US" dirty="0"/>
              <a:t>Lowest MIN on time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1EDCBD-07FC-B94E-1EAA-922BB1CB3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©2024 Analog Devices,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1E7A8-74F0-ADF7-24AC-C9B6827D4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>
              <a:defRPr/>
            </a:pPr>
            <a:fld id="{A9CE67A1-BA7F-A74E-B5D7-615746DEEC2B}" type="slidenum">
              <a:rPr lang="en-US" smtClean="0"/>
              <a:pPr algn="l">
                <a:defRPr/>
              </a:pPr>
              <a:t>7</a:t>
            </a:fld>
            <a:endParaRPr lang="en-US" baseline="-11000" dirty="0"/>
          </a:p>
        </p:txBody>
      </p:sp>
      <p:pic>
        <p:nvPicPr>
          <p:cNvPr id="5" name="Picture 3">
            <a:hlinkClick r:id="rId4" action="ppaction://hlinksldjump"/>
            <a:extLst>
              <a:ext uri="{FF2B5EF4-FFF2-40B4-BE49-F238E27FC236}">
                <a16:creationId xmlns:a16="http://schemas.microsoft.com/office/drawing/2014/main" id="{77ABE69A-7FBA-24FF-1F0F-E3B749B2A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11526521" y="6534520"/>
            <a:ext cx="249676" cy="240073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10188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_TAG" val="&lt;presentationLibrarian&gt;&lt;library environment='CN-N11' shortName='adi'/&gt;&lt;file id='130493' lastModDate='2024-06-17T13:11:58'/&gt;&lt;slide id='2697430' lastModDate='2024-06-17T13:11:58'/&gt;&lt;/presentationLibrarian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_TAG" val="&lt;presentationLibrarian&gt;&lt;library environment='CN-N11' shortName='adi'/&gt;&lt;file id='130493' lastModDate='2024-06-17T13:11:58'/&gt;&lt;slide id='2788112' lastModDate='2024-06-17T13:11:58'/&gt;&lt;/presentationLibrarian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_TAG" val="&lt;presentationLibrarian&gt;&lt;library environment='CN-N11' shortName='adi'/&gt;&lt;file id='130493' lastModDate='2024-06-17T13:11:58'/&gt;&lt;slide id='2697432' lastModDate='2024-06-17T13:11:58'/&gt;&lt;/presentationLibrarian&g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21026</TotalTime>
  <Words>397</Words>
  <Application>Microsoft Office PowerPoint</Application>
  <PresentationFormat>Widescreen</PresentationFormat>
  <Paragraphs>67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Aptos</vt:lpstr>
      <vt:lpstr>Arial</vt:lpstr>
      <vt:lpstr>Barlow</vt:lpstr>
      <vt:lpstr>Barlow Medium</vt:lpstr>
      <vt:lpstr>Barlow SemiBold</vt:lpstr>
      <vt:lpstr>Calibri</vt:lpstr>
      <vt:lpstr>Calibri Light</vt:lpstr>
      <vt:lpstr>Lucida Grande</vt:lpstr>
      <vt:lpstr>Wingdings 3</vt:lpstr>
      <vt:lpstr>Office Theme</vt:lpstr>
      <vt:lpstr>MAX17320 schematic concern #1</vt:lpstr>
      <vt:lpstr>MAX17320 schematic concern #2</vt:lpstr>
      <vt:lpstr>MAX17320 schematic concern #3</vt:lpstr>
      <vt:lpstr>PowerPoint Presentation</vt:lpstr>
      <vt:lpstr>MAX42402/MAX42403/MAX42405/ MAX42406/MAX42408/MAX42410</vt:lpstr>
      <vt:lpstr>MAX4240x to MAX42410: Value Proposition and Key Benefits </vt:lpstr>
      <vt:lpstr>MAX4240x to MAX42410: Product Positioning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Tse</dc:creator>
  <cp:lastModifiedBy>Mark Tse</cp:lastModifiedBy>
  <cp:revision>30</cp:revision>
  <cp:lastPrinted>2023-09-15T04:59:31Z</cp:lastPrinted>
  <dcterms:created xsi:type="dcterms:W3CDTF">2023-09-06T07:44:04Z</dcterms:created>
  <dcterms:modified xsi:type="dcterms:W3CDTF">2025-03-03T06:33:34Z</dcterms:modified>
</cp:coreProperties>
</file>