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handoutMasterIdLst>
    <p:handoutMasterId r:id="rId30"/>
  </p:handoutMasterIdLst>
  <p:sldIdLst>
    <p:sldId id="256" r:id="rId2"/>
    <p:sldId id="264" r:id="rId3"/>
    <p:sldId id="257" r:id="rId4"/>
    <p:sldId id="258" r:id="rId5"/>
    <p:sldId id="259" r:id="rId6"/>
    <p:sldId id="260" r:id="rId7"/>
    <p:sldId id="265" r:id="rId8"/>
    <p:sldId id="271" r:id="rId9"/>
    <p:sldId id="266" r:id="rId10"/>
    <p:sldId id="270" r:id="rId11"/>
    <p:sldId id="272" r:id="rId12"/>
    <p:sldId id="273" r:id="rId13"/>
    <p:sldId id="274" r:id="rId14"/>
    <p:sldId id="275" r:id="rId15"/>
    <p:sldId id="276" r:id="rId16"/>
    <p:sldId id="277" r:id="rId17"/>
    <p:sldId id="278" r:id="rId18"/>
    <p:sldId id="280" r:id="rId19"/>
    <p:sldId id="268" r:id="rId20"/>
    <p:sldId id="282" r:id="rId21"/>
    <p:sldId id="261" r:id="rId22"/>
    <p:sldId id="281" r:id="rId23"/>
    <p:sldId id="267" r:id="rId24"/>
    <p:sldId id="283" r:id="rId25"/>
    <p:sldId id="262" r:id="rId26"/>
    <p:sldId id="269" r:id="rId27"/>
    <p:sldId id="263" r:id="rId2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D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50"/>
  </p:normalViewPr>
  <p:slideViewPr>
    <p:cSldViewPr snapToGrid="0" snapToObjects="1">
      <p:cViewPr varScale="1">
        <p:scale>
          <a:sx n="72" d="100"/>
          <a:sy n="72" d="100"/>
        </p:scale>
        <p:origin x="558" y="7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85" d="100"/>
          <a:sy n="85"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9B488F-1ACB-494A-8D41-1586C9E94352}" type="datetimeFigureOut">
              <a:rPr lang="es-MX" smtClean="0"/>
              <a:t>20/07/2020</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39BB77-9EEC-4CFF-94B6-09F76DC7225F}" type="slidenum">
              <a:rPr lang="es-MX" smtClean="0"/>
              <a:t>‹#›</a:t>
            </a:fld>
            <a:endParaRPr lang="es-MX"/>
          </a:p>
        </p:txBody>
      </p:sp>
    </p:spTree>
    <p:extLst>
      <p:ext uri="{BB962C8B-B14F-4D97-AF65-F5344CB8AC3E}">
        <p14:creationId xmlns:p14="http://schemas.microsoft.com/office/powerpoint/2010/main" val="1072042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FB8D2-251A-4823-99F8-F70347C31A3A}" type="datetimeFigureOut">
              <a:rPr lang="es-MX" smtClean="0"/>
              <a:t>20/07/2020</a:t>
            </a:fld>
            <a:endParaRPr lang="es-MX"/>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D5585-B060-4F5C-9F69-85C720CD65A7}" type="slidenum">
              <a:rPr lang="es-MX" smtClean="0"/>
              <a:t>‹#›</a:t>
            </a:fld>
            <a:endParaRPr lang="es-MX"/>
          </a:p>
        </p:txBody>
      </p:sp>
    </p:spTree>
    <p:extLst>
      <p:ext uri="{BB962C8B-B14F-4D97-AF65-F5344CB8AC3E}">
        <p14:creationId xmlns:p14="http://schemas.microsoft.com/office/powerpoint/2010/main" val="341008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F6ED5585-B060-4F5C-9F69-85C720CD65A7}" type="slidenum">
              <a:rPr lang="es-MX" smtClean="0"/>
              <a:t>6</a:t>
            </a:fld>
            <a:endParaRPr lang="es-MX"/>
          </a:p>
        </p:txBody>
      </p:sp>
    </p:spTree>
    <p:extLst>
      <p:ext uri="{BB962C8B-B14F-4D97-AF65-F5344CB8AC3E}">
        <p14:creationId xmlns:p14="http://schemas.microsoft.com/office/powerpoint/2010/main" val="310004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F6ED5585-B060-4F5C-9F69-85C720CD65A7}" type="slidenum">
              <a:rPr lang="es-MX" smtClean="0"/>
              <a:t>25</a:t>
            </a:fld>
            <a:endParaRPr lang="es-MX"/>
          </a:p>
        </p:txBody>
      </p:sp>
    </p:spTree>
    <p:extLst>
      <p:ext uri="{BB962C8B-B14F-4D97-AF65-F5344CB8AC3E}">
        <p14:creationId xmlns:p14="http://schemas.microsoft.com/office/powerpoint/2010/main" val="1395623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04615" y="2722757"/>
            <a:ext cx="7002065" cy="1765877"/>
          </a:xfrm>
          <a:noFill/>
        </p:spPr>
        <p:txBody>
          <a:bodyPr anchor="b">
            <a:noAutofit/>
          </a:bodyPr>
          <a:lstStyle>
            <a:lvl1pPr algn="ctr">
              <a:defRPr sz="3600">
                <a:solidFill>
                  <a:schemeClr val="bg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74023" y="5045365"/>
            <a:ext cx="8373597" cy="959055"/>
          </a:xfrm>
        </p:spPr>
        <p:txBody>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9EFC066-2A43-C246-9377-DFC938942735}" type="datetimeFigureOut">
              <a:rPr lang="es-MX" smtClean="0"/>
              <a:t>20/07/2020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FCDAA9-D5FC-9947-8D6C-8CAC721D3B9F}" type="slidenum">
              <a:rPr lang="es-MX" smtClean="0"/>
              <a:t>‹#›</a:t>
            </a:fld>
            <a:endParaRPr lang="es-MX"/>
          </a:p>
        </p:txBody>
      </p:sp>
    </p:spTree>
    <p:extLst>
      <p:ext uri="{BB962C8B-B14F-4D97-AF65-F5344CB8AC3E}">
        <p14:creationId xmlns:p14="http://schemas.microsoft.com/office/powerpoint/2010/main" val="17389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4367" y="643720"/>
            <a:ext cx="7080833" cy="574127"/>
          </a:xfrm>
        </p:spPr>
        <p:txBody>
          <a:bodyPr>
            <a:noAutofit/>
          </a:bodyPr>
          <a:lstStyle>
            <a:lvl1pPr>
              <a:defRPr sz="3600">
                <a:solidFill>
                  <a:schemeClr val="bg1"/>
                </a:solidFill>
                <a:effectLst>
                  <a:outerShdw blurRad="38100" dist="38100" dir="2700000" algn="tl">
                    <a:srgbClr val="000000">
                      <a:alpha val="43137"/>
                    </a:srgbClr>
                  </a:outerShdw>
                </a:effectLst>
                <a:latin typeface="Arial Narrow" panose="020B0606020202030204" pitchFamily="34" charset="0"/>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234367" y="1881282"/>
            <a:ext cx="8599240" cy="4269997"/>
          </a:xfrm>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lvl1pPr>
              <a:defRPr>
                <a:latin typeface="Arial Narrow" panose="020B0606020202030204" pitchFamily="34" charset="0"/>
              </a:defRPr>
            </a:lvl1pPr>
          </a:lstStyle>
          <a:p>
            <a:r>
              <a:rPr lang="es-MX" dirty="0"/>
              <a:t>Nombre del Alumno</a:t>
            </a:r>
          </a:p>
          <a:p>
            <a:r>
              <a:rPr lang="es-US" dirty="0"/>
              <a:t>Erica Ruiz Ibarra</a:t>
            </a:r>
            <a:endParaRPr lang="es-MX" dirty="0"/>
          </a:p>
        </p:txBody>
      </p:sp>
      <p:sp>
        <p:nvSpPr>
          <p:cNvPr id="5" name="Footer Placeholder 4"/>
          <p:cNvSpPr>
            <a:spLocks noGrp="1"/>
          </p:cNvSpPr>
          <p:nvPr>
            <p:ph type="ftr" sz="quarter" idx="11"/>
          </p:nvPr>
        </p:nvSpPr>
        <p:spPr/>
        <p:txBody>
          <a:bodyPr/>
          <a:lstStyle>
            <a:lvl1pPr>
              <a:defRPr>
                <a:latin typeface="Arial Narrow" panose="020B0606020202030204" pitchFamily="34" charset="0"/>
              </a:defRPr>
            </a:lvl1pPr>
          </a:lstStyle>
          <a:p>
            <a:r>
              <a:rPr lang="es-US" dirty="0"/>
              <a:t>Foro de Prácticas Profesionales </a:t>
            </a:r>
          </a:p>
          <a:p>
            <a:r>
              <a:rPr lang="es-US" dirty="0"/>
              <a:t>Mayo2020</a:t>
            </a:r>
            <a:endParaRPr lang="es-MX" dirty="0"/>
          </a:p>
        </p:txBody>
      </p:sp>
      <p:sp>
        <p:nvSpPr>
          <p:cNvPr id="6" name="Slide Number Placeholder 5"/>
          <p:cNvSpPr>
            <a:spLocks noGrp="1"/>
          </p:cNvSpPr>
          <p:nvPr>
            <p:ph type="sldNum" sz="quarter" idx="12"/>
          </p:nvPr>
        </p:nvSpPr>
        <p:spPr/>
        <p:txBody>
          <a:bodyPr/>
          <a:lstStyle>
            <a:lvl1pPr>
              <a:defRPr>
                <a:latin typeface="Arial Narrow" panose="020B0606020202030204" pitchFamily="34" charset="0"/>
              </a:defRPr>
            </a:lvl1pPr>
          </a:lstStyle>
          <a:p>
            <a:fld id="{B8FCDAA9-D5FC-9947-8D6C-8CAC721D3B9F}" type="slidenum">
              <a:rPr lang="es-MX" smtClean="0"/>
              <a:pPr/>
              <a:t>‹#›</a:t>
            </a:fld>
            <a:r>
              <a:rPr lang="es-MX" dirty="0"/>
              <a:t>/13</a:t>
            </a:r>
          </a:p>
        </p:txBody>
      </p:sp>
    </p:spTree>
    <p:extLst>
      <p:ext uri="{BB962C8B-B14F-4D97-AF65-F5344CB8AC3E}">
        <p14:creationId xmlns:p14="http://schemas.microsoft.com/office/powerpoint/2010/main" val="85307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effectLst>
                  <a:outerShdw blurRad="38100" dist="38100" dir="2700000" algn="tl">
                    <a:srgbClr val="000000">
                      <a:alpha val="43137"/>
                    </a:srgbClr>
                  </a:outerShdw>
                </a:effectLst>
                <a:latin typeface="Arial Narrow" panose="020B0606020202030204" pitchFamily="34" charset="0"/>
              </a:defRPr>
            </a:lvl1p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234366" y="1530038"/>
            <a:ext cx="4153075" cy="4351338"/>
          </a:xfrm>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714613" y="1526863"/>
            <a:ext cx="4118994" cy="4351338"/>
          </a:xfrm>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lvl1pPr>
              <a:defRPr>
                <a:latin typeface="Arial Narrow" panose="020B0606020202030204" pitchFamily="34" charset="0"/>
              </a:defRPr>
            </a:lvl1pPr>
          </a:lstStyle>
          <a:p>
            <a:r>
              <a:rPr lang="es-MX" dirty="0"/>
              <a:t>Nombre del alumno</a:t>
            </a:r>
          </a:p>
        </p:txBody>
      </p:sp>
      <p:sp>
        <p:nvSpPr>
          <p:cNvPr id="6" name="Footer Placeholder 5"/>
          <p:cNvSpPr>
            <a:spLocks noGrp="1"/>
          </p:cNvSpPr>
          <p:nvPr>
            <p:ph type="ftr" sz="quarter" idx="11"/>
          </p:nvPr>
        </p:nvSpPr>
        <p:spPr/>
        <p:txBody>
          <a:bodyPr/>
          <a:lstStyle>
            <a:lvl1pPr>
              <a:defRPr>
                <a:latin typeface="Arial Narrow" panose="020B0606020202030204" pitchFamily="34" charset="0"/>
              </a:defRPr>
            </a:lvl1pPr>
          </a:lstStyle>
          <a:p>
            <a:r>
              <a:rPr lang="es-US" dirty="0"/>
              <a:t>Foro de Prácticas Profesionales</a:t>
            </a:r>
          </a:p>
          <a:p>
            <a:r>
              <a:rPr lang="es-US" dirty="0"/>
              <a:t>Mayo 2020</a:t>
            </a:r>
            <a:endParaRPr lang="es-MX" dirty="0"/>
          </a:p>
        </p:txBody>
      </p:sp>
      <p:sp>
        <p:nvSpPr>
          <p:cNvPr id="7" name="Slide Number Placeholder 6"/>
          <p:cNvSpPr>
            <a:spLocks noGrp="1"/>
          </p:cNvSpPr>
          <p:nvPr>
            <p:ph type="sldNum" sz="quarter" idx="12"/>
          </p:nvPr>
        </p:nvSpPr>
        <p:spPr/>
        <p:txBody>
          <a:bodyPr/>
          <a:lstStyle>
            <a:lvl1pPr>
              <a:defRPr>
                <a:latin typeface="Arial Narrow" panose="020B0606020202030204" pitchFamily="34" charset="0"/>
              </a:defRPr>
            </a:lvl1pPr>
          </a:lstStyle>
          <a:p>
            <a:fld id="{78BBC70D-0262-4760-836D-654182A32440}" type="slidenum">
              <a:rPr lang="es-MX" smtClean="0"/>
              <a:pPr/>
              <a:t>‹#›</a:t>
            </a:fld>
            <a:r>
              <a:rPr lang="es-MX" dirty="0"/>
              <a:t>/13</a:t>
            </a:r>
          </a:p>
        </p:txBody>
      </p:sp>
    </p:spTree>
    <p:extLst>
      <p:ext uri="{BB962C8B-B14F-4D97-AF65-F5344CB8AC3E}">
        <p14:creationId xmlns:p14="http://schemas.microsoft.com/office/powerpoint/2010/main" val="301690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68445" y="626322"/>
            <a:ext cx="7207643" cy="608924"/>
          </a:xfrm>
        </p:spPr>
        <p:txBody>
          <a:bodyPr/>
          <a:lstStyle>
            <a:lvl1pPr>
              <a:defRPr sz="3600">
                <a:effectLst>
                  <a:outerShdw blurRad="38100" dist="38100" dir="2700000" algn="tl">
                    <a:srgbClr val="000000">
                      <a:alpha val="43137"/>
                    </a:srgbClr>
                  </a:outerShdw>
                </a:effectLst>
                <a:latin typeface="Arial Narrow" panose="020B0606020202030204" pitchFamily="34" charset="0"/>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68444" y="1575893"/>
            <a:ext cx="4252553" cy="823912"/>
          </a:xfrm>
        </p:spPr>
        <p:txBody>
          <a:bodyPr anchor="b"/>
          <a:lstStyle>
            <a:lvl1pPr marL="0" indent="0">
              <a:buNone/>
              <a:defRPr sz="24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el estilo de texto del patrón</a:t>
            </a:r>
          </a:p>
        </p:txBody>
      </p:sp>
      <p:sp>
        <p:nvSpPr>
          <p:cNvPr id="4" name="Content Placeholder 3"/>
          <p:cNvSpPr>
            <a:spLocks noGrp="1"/>
          </p:cNvSpPr>
          <p:nvPr>
            <p:ph sz="half" idx="2"/>
          </p:nvPr>
        </p:nvSpPr>
        <p:spPr>
          <a:xfrm>
            <a:off x="168443" y="2476674"/>
            <a:ext cx="4252553" cy="3345286"/>
          </a:xfrm>
        </p:spPr>
        <p:txBody>
          <a:bodyPr>
            <a:normAutofit/>
          </a:bodyPr>
          <a:lstStyle>
            <a:lvl1pPr>
              <a:defRPr sz="2000">
                <a:latin typeface="Arial Narrow" panose="020B0606020202030204" pitchFamily="34" charset="0"/>
              </a:defRPr>
            </a:lvl1pPr>
            <a:lvl2pPr>
              <a:defRPr sz="1800">
                <a:latin typeface="Arial Narrow" panose="020B0606020202030204" pitchFamily="34" charset="0"/>
              </a:defRPr>
            </a:lvl2pPr>
            <a:lvl3pPr>
              <a:defRPr sz="1600">
                <a:latin typeface="Arial Narrow" panose="020B0606020202030204" pitchFamily="34" charset="0"/>
              </a:defRPr>
            </a:lvl3pPr>
            <a:lvl4pPr>
              <a:defRPr sz="1400">
                <a:latin typeface="Arial Narrow" panose="020B0606020202030204" pitchFamily="34" charset="0"/>
              </a:defRPr>
            </a:lvl4pPr>
            <a:lvl5pPr>
              <a:defRPr sz="1400">
                <a:latin typeface="Arial Narrow" panose="020B060602020203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1" y="1555750"/>
            <a:ext cx="4187678" cy="823912"/>
          </a:xfrm>
        </p:spPr>
        <p:txBody>
          <a:bodyPr anchor="b"/>
          <a:lstStyle>
            <a:lvl1pPr marL="0" indent="0">
              <a:buNone/>
              <a:defRPr sz="24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el estilo de texto del patrón</a:t>
            </a:r>
          </a:p>
        </p:txBody>
      </p:sp>
      <p:sp>
        <p:nvSpPr>
          <p:cNvPr id="6" name="Content Placeholder 5"/>
          <p:cNvSpPr>
            <a:spLocks noGrp="1"/>
          </p:cNvSpPr>
          <p:nvPr>
            <p:ph sz="quarter" idx="4"/>
          </p:nvPr>
        </p:nvSpPr>
        <p:spPr>
          <a:xfrm>
            <a:off x="4629151" y="2476674"/>
            <a:ext cx="4187677" cy="3345286"/>
          </a:xfrm>
        </p:spPr>
        <p:txBody>
          <a:bodyPr>
            <a:normAutofit/>
          </a:bodyPr>
          <a:lstStyle>
            <a:lvl1pPr>
              <a:defRPr sz="2000">
                <a:latin typeface="Arial Narrow" panose="020B0606020202030204" pitchFamily="34" charset="0"/>
              </a:defRPr>
            </a:lvl1pPr>
            <a:lvl2pPr>
              <a:defRPr sz="1800">
                <a:latin typeface="Arial Narrow" panose="020B0606020202030204" pitchFamily="34" charset="0"/>
              </a:defRPr>
            </a:lvl2pPr>
            <a:lvl3pPr>
              <a:defRPr sz="1600">
                <a:latin typeface="Arial Narrow" panose="020B0606020202030204" pitchFamily="34" charset="0"/>
              </a:defRPr>
            </a:lvl3pPr>
            <a:lvl4pPr>
              <a:defRPr sz="1400">
                <a:latin typeface="Arial Narrow" panose="020B0606020202030204" pitchFamily="34" charset="0"/>
              </a:defRPr>
            </a:lvl4pPr>
            <a:lvl5pPr>
              <a:defRPr sz="1400">
                <a:latin typeface="Arial Narrow" panose="020B060602020203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lvl1pPr>
              <a:defRPr>
                <a:latin typeface="Arial Narrow" panose="020B0606020202030204" pitchFamily="34" charset="0"/>
              </a:defRPr>
            </a:lvl1pPr>
          </a:lstStyle>
          <a:p>
            <a:r>
              <a:rPr lang="es-MX" dirty="0"/>
              <a:t>Nombre del alumno</a:t>
            </a:r>
          </a:p>
        </p:txBody>
      </p:sp>
      <p:sp>
        <p:nvSpPr>
          <p:cNvPr id="8" name="Footer Placeholder 7"/>
          <p:cNvSpPr>
            <a:spLocks noGrp="1"/>
          </p:cNvSpPr>
          <p:nvPr>
            <p:ph type="ftr" sz="quarter" idx="11"/>
          </p:nvPr>
        </p:nvSpPr>
        <p:spPr/>
        <p:txBody>
          <a:bodyPr/>
          <a:lstStyle>
            <a:lvl1pPr>
              <a:defRPr>
                <a:latin typeface="Arial Narrow" panose="020B0606020202030204" pitchFamily="34" charset="0"/>
              </a:defRPr>
            </a:lvl1pPr>
          </a:lstStyle>
          <a:p>
            <a:r>
              <a:rPr lang="es-US" dirty="0"/>
              <a:t>Foro de Prácticas Profesionales</a:t>
            </a:r>
          </a:p>
          <a:p>
            <a:r>
              <a:rPr lang="es-US" dirty="0"/>
              <a:t>Mayo 2020</a:t>
            </a:r>
            <a:endParaRPr lang="es-MX" dirty="0"/>
          </a:p>
        </p:txBody>
      </p:sp>
      <p:sp>
        <p:nvSpPr>
          <p:cNvPr id="9" name="Slide Number Placeholder 8"/>
          <p:cNvSpPr>
            <a:spLocks noGrp="1"/>
          </p:cNvSpPr>
          <p:nvPr>
            <p:ph type="sldNum" sz="quarter" idx="12"/>
          </p:nvPr>
        </p:nvSpPr>
        <p:spPr/>
        <p:txBody>
          <a:bodyPr/>
          <a:lstStyle>
            <a:lvl1pPr>
              <a:defRPr>
                <a:latin typeface="Arial Narrow" panose="020B0606020202030204" pitchFamily="34" charset="0"/>
              </a:defRPr>
            </a:lvl1pPr>
          </a:lstStyle>
          <a:p>
            <a:fld id="{B8FCDAA9-D5FC-9947-8D6C-8CAC721D3B9F}" type="slidenum">
              <a:rPr lang="es-MX" smtClean="0"/>
              <a:pPr/>
              <a:t>‹#›</a:t>
            </a:fld>
            <a:r>
              <a:rPr lang="es-MX" dirty="0"/>
              <a:t>/13</a:t>
            </a:r>
          </a:p>
        </p:txBody>
      </p:sp>
    </p:spTree>
    <p:extLst>
      <p:ext uri="{BB962C8B-B14F-4D97-AF65-F5344CB8AC3E}">
        <p14:creationId xmlns:p14="http://schemas.microsoft.com/office/powerpoint/2010/main" val="393198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effectLst>
                  <a:outerShdw blurRad="38100" dist="38100" dir="2700000" algn="tl">
                    <a:srgbClr val="000000">
                      <a:alpha val="43137"/>
                    </a:srgbClr>
                  </a:outerShdw>
                </a:effectLst>
                <a:latin typeface="Arial Narrow" panose="020B0606020202030204" pitchFamily="34" charset="0"/>
              </a:defRPr>
            </a:lvl1p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lvl1pPr>
              <a:defRPr>
                <a:latin typeface="Arial Narrow" panose="020B0606020202030204" pitchFamily="34" charset="0"/>
              </a:defRPr>
            </a:lvl1pPr>
          </a:lstStyle>
          <a:p>
            <a:r>
              <a:rPr lang="es-MX" dirty="0"/>
              <a:t>Nombre del alumno</a:t>
            </a:r>
          </a:p>
        </p:txBody>
      </p:sp>
      <p:sp>
        <p:nvSpPr>
          <p:cNvPr id="4" name="Footer Placeholder 3"/>
          <p:cNvSpPr>
            <a:spLocks noGrp="1"/>
          </p:cNvSpPr>
          <p:nvPr>
            <p:ph type="ftr" sz="quarter" idx="11"/>
          </p:nvPr>
        </p:nvSpPr>
        <p:spPr/>
        <p:txBody>
          <a:bodyPr/>
          <a:lstStyle>
            <a:lvl1pPr>
              <a:defRPr>
                <a:latin typeface="Arial Narrow" panose="020B0606020202030204" pitchFamily="34" charset="0"/>
              </a:defRPr>
            </a:lvl1pPr>
          </a:lstStyle>
          <a:p>
            <a:r>
              <a:rPr lang="es-US" dirty="0"/>
              <a:t>Foro de Prácticas Profesionales</a:t>
            </a:r>
          </a:p>
          <a:p>
            <a:r>
              <a:rPr lang="es-US" dirty="0"/>
              <a:t>Mayo 2020</a:t>
            </a:r>
            <a:endParaRPr lang="es-MX" dirty="0"/>
          </a:p>
        </p:txBody>
      </p:sp>
      <p:sp>
        <p:nvSpPr>
          <p:cNvPr id="5" name="Slide Number Placeholder 4"/>
          <p:cNvSpPr>
            <a:spLocks noGrp="1"/>
          </p:cNvSpPr>
          <p:nvPr>
            <p:ph type="sldNum" sz="quarter" idx="12"/>
          </p:nvPr>
        </p:nvSpPr>
        <p:spPr/>
        <p:txBody>
          <a:bodyPr/>
          <a:lstStyle>
            <a:lvl1pPr>
              <a:defRPr>
                <a:latin typeface="Arial Narrow" panose="020B0606020202030204" pitchFamily="34" charset="0"/>
              </a:defRPr>
            </a:lvl1pPr>
          </a:lstStyle>
          <a:p>
            <a:fld id="{B8FCDAA9-D5FC-9947-8D6C-8CAC721D3B9F}" type="slidenum">
              <a:rPr lang="es-MX" smtClean="0"/>
              <a:pPr/>
              <a:t>‹#›</a:t>
            </a:fld>
            <a:r>
              <a:rPr lang="es-MX" dirty="0"/>
              <a:t>/13</a:t>
            </a:r>
          </a:p>
        </p:txBody>
      </p:sp>
    </p:spTree>
    <p:extLst>
      <p:ext uri="{BB962C8B-B14F-4D97-AF65-F5344CB8AC3E}">
        <p14:creationId xmlns:p14="http://schemas.microsoft.com/office/powerpoint/2010/main" val="13539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42861" y="548031"/>
            <a:ext cx="6702753" cy="591525"/>
          </a:xfrm>
        </p:spPr>
        <p:txBody>
          <a:bodyPr anchor="b">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1487513"/>
            <a:ext cx="4629150" cy="437353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487513"/>
            <a:ext cx="2949178" cy="43814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9EFC066-2A43-C246-9377-DFC938942735}" type="datetimeFigureOut">
              <a:rPr lang="es-MX" smtClean="0"/>
              <a:t>20/07/2020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8FCDAA9-D5FC-9947-8D6C-8CAC721D3B9F}" type="slidenum">
              <a:rPr lang="es-MX" smtClean="0"/>
              <a:t>‹#›</a:t>
            </a:fld>
            <a:endParaRPr lang="es-MX"/>
          </a:p>
        </p:txBody>
      </p:sp>
    </p:spTree>
    <p:extLst>
      <p:ext uri="{BB962C8B-B14F-4D97-AF65-F5344CB8AC3E}">
        <p14:creationId xmlns:p14="http://schemas.microsoft.com/office/powerpoint/2010/main" val="337444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EFC066-2A43-C246-9377-DFC938942735}" type="datetimeFigureOut">
              <a:rPr lang="es-MX" smtClean="0"/>
              <a:t>20/07/2020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FCDAA9-D5FC-9947-8D6C-8CAC721D3B9F}" type="slidenum">
              <a:rPr lang="es-MX" smtClean="0"/>
              <a:t>‹#›</a:t>
            </a:fld>
            <a:endParaRPr lang="es-MX"/>
          </a:p>
        </p:txBody>
      </p:sp>
    </p:spTree>
    <p:extLst>
      <p:ext uri="{BB962C8B-B14F-4D97-AF65-F5344CB8AC3E}">
        <p14:creationId xmlns:p14="http://schemas.microsoft.com/office/powerpoint/2010/main" val="419815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444017"/>
            <a:ext cx="1971675" cy="4732946"/>
          </a:xfrm>
        </p:spPr>
        <p:txBody>
          <a:bodyPr vert="eaVert">
            <a:normAutofit/>
          </a:bodyPr>
          <a:lstStyle>
            <a:lvl1pPr>
              <a:defRPr sz="3200">
                <a:solidFill>
                  <a:schemeClr val="accent5">
                    <a:lumMod val="75000"/>
                  </a:schemeClr>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1444017"/>
            <a:ext cx="5800725" cy="473294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EFC066-2A43-C246-9377-DFC938942735}" type="datetimeFigureOut">
              <a:rPr lang="es-MX" smtClean="0"/>
              <a:t>20/07/2020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FCDAA9-D5FC-9947-8D6C-8CAC721D3B9F}" type="slidenum">
              <a:rPr lang="es-MX" smtClean="0"/>
              <a:t>‹#›</a:t>
            </a:fld>
            <a:endParaRPr lang="es-MX"/>
          </a:p>
        </p:txBody>
      </p:sp>
    </p:spTree>
    <p:extLst>
      <p:ext uri="{BB962C8B-B14F-4D97-AF65-F5344CB8AC3E}">
        <p14:creationId xmlns:p14="http://schemas.microsoft.com/office/powerpoint/2010/main" val="102174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4367" y="617622"/>
            <a:ext cx="7019945" cy="608924"/>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34367" y="1585519"/>
            <a:ext cx="8599240" cy="4269997"/>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Narrow" panose="020B0606020202030204" pitchFamily="34" charset="0"/>
              </a:defRPr>
            </a:lvl1pPr>
          </a:lstStyle>
          <a:p>
            <a:r>
              <a:rPr lang="es-MX" dirty="0"/>
              <a:t>Nombre del alumno</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US" dirty="0"/>
              <a:t>Foro de Prácticas Profesionales</a:t>
            </a:r>
          </a:p>
          <a:p>
            <a:r>
              <a:rPr lang="es-US" dirty="0"/>
              <a:t>Mayo 2020</a:t>
            </a:r>
            <a:endParaRPr lang="es-MX"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Narrow" panose="020B0606020202030204" pitchFamily="34" charset="0"/>
              </a:defRPr>
            </a:lvl1pPr>
          </a:lstStyle>
          <a:p>
            <a:fld id="{B8FCDAA9-D5FC-9947-8D6C-8CAC721D3B9F}" type="slidenum">
              <a:rPr lang="es-MX" smtClean="0"/>
              <a:pPr/>
              <a:t>‹#›</a:t>
            </a:fld>
            <a:r>
              <a:rPr lang="es-MX" dirty="0"/>
              <a:t>/13</a:t>
            </a:r>
          </a:p>
        </p:txBody>
      </p:sp>
    </p:spTree>
    <p:extLst>
      <p:ext uri="{BB962C8B-B14F-4D97-AF65-F5344CB8AC3E}">
        <p14:creationId xmlns:p14="http://schemas.microsoft.com/office/powerpoint/2010/main" val="2294073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9" r:id="rId6"/>
    <p:sldLayoutId id="2147483670" r:id="rId7"/>
    <p:sldLayoutId id="2147483671" r:id="rId8"/>
  </p:sldLayoutIdLst>
  <p:txStyles>
    <p:titleStyle>
      <a:lvl1pPr algn="l" defTabSz="914400" rtl="0" eaLnBrk="1" latinLnBrk="0" hangingPunct="1">
        <a:lnSpc>
          <a:spcPct val="90000"/>
        </a:lnSpc>
        <a:spcBef>
          <a:spcPct val="0"/>
        </a:spcBef>
        <a:buNone/>
        <a:defRPr sz="3600" b="1" i="0" kern="1200">
          <a:solidFill>
            <a:srgbClr val="FFFFFF"/>
          </a:solidFill>
          <a:effectLst>
            <a:outerShdw blurRad="38100" dist="38100" dir="2700000" algn="tl">
              <a:srgbClr val="000000">
                <a:alpha val="43137"/>
              </a:srgbClr>
            </a:outerShdw>
          </a:effectLst>
          <a:latin typeface="Arial Narrow" panose="020B0606020202030204" pitchFamily="34" charset="0"/>
          <a:ea typeface="+mj-ea"/>
          <a:cs typeface="+mj-cs"/>
        </a:defRPr>
      </a:lvl1pPr>
    </p:titleStyle>
    <p:bodyStyle>
      <a:lvl1pPr marL="228600" indent="-228600" algn="l" defTabSz="914400" rtl="0" eaLnBrk="1" latinLnBrk="0" hangingPunct="1">
        <a:lnSpc>
          <a:spcPct val="120000"/>
        </a:lnSpc>
        <a:spcBef>
          <a:spcPts val="0"/>
        </a:spcBef>
        <a:spcAft>
          <a:spcPts val="600"/>
        </a:spcAft>
        <a:buFont typeface="Arial" panose="020B0604020202020204" pitchFamily="34" charset="0"/>
        <a:buChar char="•"/>
        <a:defRPr sz="2400" b="0" i="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120000"/>
        </a:lnSpc>
        <a:spcBef>
          <a:spcPts val="0"/>
        </a:spcBef>
        <a:spcAft>
          <a:spcPts val="600"/>
        </a:spcAft>
        <a:buFont typeface="Arial" panose="020B0604020202020204" pitchFamily="34" charset="0"/>
        <a:buChar char="•"/>
        <a:defRPr sz="2000" b="0" i="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120000"/>
        </a:lnSpc>
        <a:spcBef>
          <a:spcPts val="0"/>
        </a:spcBef>
        <a:spcAft>
          <a:spcPts val="600"/>
        </a:spcAft>
        <a:buFont typeface="Arial" panose="020B0604020202020204" pitchFamily="34" charset="0"/>
        <a:buChar char="•"/>
        <a:defRPr sz="1800" b="0" i="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120000"/>
        </a:lnSpc>
        <a:spcBef>
          <a:spcPts val="0"/>
        </a:spcBef>
        <a:spcAft>
          <a:spcPts val="600"/>
        </a:spcAft>
        <a:buFont typeface="Arial" panose="020B0604020202020204" pitchFamily="34" charset="0"/>
        <a:buChar char="•"/>
        <a:defRPr sz="1600" b="0" i="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120000"/>
        </a:lnSpc>
        <a:spcBef>
          <a:spcPts val="0"/>
        </a:spcBef>
        <a:spcAft>
          <a:spcPts val="600"/>
        </a:spcAft>
        <a:buFont typeface="Arial" panose="020B0604020202020204" pitchFamily="34" charset="0"/>
        <a:buChar char="•"/>
        <a:defRPr sz="1600" b="0" i="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29716" y="2342511"/>
            <a:ext cx="7002065" cy="1765877"/>
          </a:xfrm>
        </p:spPr>
        <p:txBody>
          <a:bodyPr/>
          <a:lstStyle/>
          <a:p>
            <a:r>
              <a:rPr lang="es-ES" dirty="0"/>
              <a:t>Análisis de una Arquitectura IoT en Aplicaciones Médicas para 5G</a:t>
            </a:r>
          </a:p>
        </p:txBody>
      </p:sp>
      <p:sp>
        <p:nvSpPr>
          <p:cNvPr id="3" name="Subtítulo 2"/>
          <p:cNvSpPr>
            <a:spLocks noGrp="1"/>
          </p:cNvSpPr>
          <p:nvPr>
            <p:ph type="subTitle" idx="1"/>
          </p:nvPr>
        </p:nvSpPr>
        <p:spPr>
          <a:xfrm>
            <a:off x="374023" y="4879819"/>
            <a:ext cx="8373597" cy="1241582"/>
          </a:xfrm>
        </p:spPr>
        <p:txBody>
          <a:bodyPr>
            <a:normAutofit fontScale="85000" lnSpcReduction="10000"/>
          </a:bodyPr>
          <a:lstStyle/>
          <a:p>
            <a:r>
              <a:rPr lang="es-ES" dirty="0">
                <a:latin typeface="Arial Narrow" panose="020B0606020202030204" pitchFamily="34" charset="0"/>
              </a:rPr>
              <a:t>Nombre: Francisco Antonio Palos Angulo</a:t>
            </a:r>
          </a:p>
          <a:p>
            <a:r>
              <a:rPr lang="es-ES" dirty="0">
                <a:latin typeface="Arial Narrow" panose="020B0606020202030204" pitchFamily="34" charset="0"/>
              </a:rPr>
              <a:t>Carrera: Ing. en </a:t>
            </a:r>
            <a:r>
              <a:rPr lang="es-ES" dirty="0"/>
              <a:t>Electrónica</a:t>
            </a:r>
          </a:p>
          <a:p>
            <a:r>
              <a:rPr lang="es-ES" dirty="0">
                <a:latin typeface="Arial Narrow" panose="020B0606020202030204" pitchFamily="34" charset="0"/>
              </a:rPr>
              <a:t>Asesor ITSON: Armando García Berumen</a:t>
            </a:r>
          </a:p>
        </p:txBody>
      </p:sp>
      <p:sp>
        <p:nvSpPr>
          <p:cNvPr id="4" name="CuadroTexto 3"/>
          <p:cNvSpPr txBox="1"/>
          <p:nvPr/>
        </p:nvSpPr>
        <p:spPr>
          <a:xfrm>
            <a:off x="3158067" y="6451600"/>
            <a:ext cx="2823081" cy="307777"/>
          </a:xfrm>
          <a:prstGeom prst="rect">
            <a:avLst/>
          </a:prstGeom>
          <a:noFill/>
        </p:spPr>
        <p:txBody>
          <a:bodyPr wrap="none" rtlCol="0">
            <a:spAutoFit/>
          </a:bodyPr>
          <a:lstStyle/>
          <a:p>
            <a:r>
              <a:rPr lang="es-US" sz="1400" dirty="0">
                <a:solidFill>
                  <a:srgbClr val="006DB6"/>
                </a:solidFill>
                <a:latin typeface="Arial Narrow" panose="020B0606020202030204" pitchFamily="34" charset="0"/>
              </a:rPr>
              <a:t>Cd. Obregón Son. A 18 de Julio de 2020</a:t>
            </a:r>
            <a:endParaRPr lang="es-MX" sz="1400" dirty="0">
              <a:solidFill>
                <a:srgbClr val="006DB6"/>
              </a:solidFill>
              <a:latin typeface="Arial Narrow" panose="020B0606020202030204" pitchFamily="34" charset="0"/>
            </a:endParaRPr>
          </a:p>
        </p:txBody>
      </p:sp>
    </p:spTree>
    <p:extLst>
      <p:ext uri="{BB962C8B-B14F-4D97-AF65-F5344CB8AC3E}">
        <p14:creationId xmlns:p14="http://schemas.microsoft.com/office/powerpoint/2010/main" val="199692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93EFD-F50C-4402-B5C5-0D4785AF6366}"/>
              </a:ext>
            </a:extLst>
          </p:cNvPr>
          <p:cNvSpPr>
            <a:spLocks noGrp="1"/>
          </p:cNvSpPr>
          <p:nvPr>
            <p:ph type="title"/>
          </p:nvPr>
        </p:nvSpPr>
        <p:spPr/>
        <p:txBody>
          <a:bodyPr/>
          <a:lstStyle/>
          <a:p>
            <a:r>
              <a:rPr lang="es-MX" dirty="0"/>
              <a:t>Desarrollo</a:t>
            </a:r>
          </a:p>
        </p:txBody>
      </p:sp>
      <p:pic>
        <p:nvPicPr>
          <p:cNvPr id="5" name="Imagen 4">
            <a:extLst>
              <a:ext uri="{FF2B5EF4-FFF2-40B4-BE49-F238E27FC236}">
                <a16:creationId xmlns:a16="http://schemas.microsoft.com/office/drawing/2014/main" id="{CF43012C-753E-41CA-874E-CF6F016C87B8}"/>
              </a:ext>
            </a:extLst>
          </p:cNvPr>
          <p:cNvPicPr>
            <a:picLocks noChangeAspect="1"/>
          </p:cNvPicPr>
          <p:nvPr/>
        </p:nvPicPr>
        <p:blipFill>
          <a:blip r:embed="rId2"/>
          <a:stretch>
            <a:fillRect/>
          </a:stretch>
        </p:blipFill>
        <p:spPr>
          <a:xfrm>
            <a:off x="719094" y="1562711"/>
            <a:ext cx="2753948" cy="2682417"/>
          </a:xfrm>
          <a:prstGeom prst="rect">
            <a:avLst/>
          </a:prstGeom>
        </p:spPr>
      </p:pic>
      <p:pic>
        <p:nvPicPr>
          <p:cNvPr id="7" name="Imagen 6">
            <a:extLst>
              <a:ext uri="{FF2B5EF4-FFF2-40B4-BE49-F238E27FC236}">
                <a16:creationId xmlns:a16="http://schemas.microsoft.com/office/drawing/2014/main" id="{1C0E5FD6-2DAC-41F1-ADC1-73C7DEA06C45}"/>
              </a:ext>
            </a:extLst>
          </p:cNvPr>
          <p:cNvPicPr>
            <a:picLocks noChangeAspect="1"/>
          </p:cNvPicPr>
          <p:nvPr/>
        </p:nvPicPr>
        <p:blipFill rotWithShape="1">
          <a:blip r:embed="rId3"/>
          <a:srcRect l="72478" t="22355" r="8165" b="35892"/>
          <a:stretch/>
        </p:blipFill>
        <p:spPr>
          <a:xfrm>
            <a:off x="4280745" y="1543385"/>
            <a:ext cx="4261607" cy="2585242"/>
          </a:xfrm>
          <a:prstGeom prst="rect">
            <a:avLst/>
          </a:prstGeom>
        </p:spPr>
      </p:pic>
      <p:pic>
        <p:nvPicPr>
          <p:cNvPr id="10" name="Content Placeholder 3">
            <a:extLst>
              <a:ext uri="{FF2B5EF4-FFF2-40B4-BE49-F238E27FC236}">
                <a16:creationId xmlns:a16="http://schemas.microsoft.com/office/drawing/2014/main" id="{59A6B784-183D-45FA-8750-A133D20F896F}"/>
              </a:ext>
            </a:extLst>
          </p:cNvPr>
          <p:cNvPicPr>
            <a:picLocks noGrp="1" noChangeAspect="1"/>
          </p:cNvPicPr>
          <p:nvPr>
            <p:ph idx="1"/>
          </p:nvPr>
        </p:nvPicPr>
        <p:blipFill>
          <a:blip r:embed="rId4"/>
          <a:stretch>
            <a:fillRect/>
          </a:stretch>
        </p:blipFill>
        <p:spPr>
          <a:xfrm>
            <a:off x="1528276" y="4454165"/>
            <a:ext cx="4134293" cy="2100421"/>
          </a:xfrm>
          <a:prstGeom prst="rect">
            <a:avLst/>
          </a:prstGeom>
        </p:spPr>
      </p:pic>
    </p:spTree>
    <p:extLst>
      <p:ext uri="{BB962C8B-B14F-4D97-AF65-F5344CB8AC3E}">
        <p14:creationId xmlns:p14="http://schemas.microsoft.com/office/powerpoint/2010/main" val="110005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CF395-1DF3-4CFA-8682-12D67A76B3F2}"/>
              </a:ext>
            </a:extLst>
          </p:cNvPr>
          <p:cNvSpPr>
            <a:spLocks noGrp="1"/>
          </p:cNvSpPr>
          <p:nvPr>
            <p:ph type="title"/>
          </p:nvPr>
        </p:nvSpPr>
        <p:spPr/>
        <p:txBody>
          <a:bodyPr/>
          <a:lstStyle/>
          <a:p>
            <a:r>
              <a:rPr lang="es-MX" dirty="0"/>
              <a:t>Desarrollo</a:t>
            </a:r>
          </a:p>
        </p:txBody>
      </p:sp>
      <p:pic>
        <p:nvPicPr>
          <p:cNvPr id="5" name="Marcador de contenido 4">
            <a:extLst>
              <a:ext uri="{FF2B5EF4-FFF2-40B4-BE49-F238E27FC236}">
                <a16:creationId xmlns:a16="http://schemas.microsoft.com/office/drawing/2014/main" id="{16D58BCE-0E64-4D1C-9AFA-7EE7B5C4BE0E}"/>
              </a:ext>
            </a:extLst>
          </p:cNvPr>
          <p:cNvPicPr>
            <a:picLocks noGrp="1" noChangeAspect="1"/>
          </p:cNvPicPr>
          <p:nvPr>
            <p:ph idx="1"/>
          </p:nvPr>
        </p:nvPicPr>
        <p:blipFill>
          <a:blip r:embed="rId2"/>
          <a:stretch>
            <a:fillRect/>
          </a:stretch>
        </p:blipFill>
        <p:spPr>
          <a:xfrm>
            <a:off x="626399" y="1797642"/>
            <a:ext cx="4018889" cy="2707590"/>
          </a:xfrm>
          <a:prstGeom prst="rect">
            <a:avLst/>
          </a:prstGeom>
        </p:spPr>
      </p:pic>
      <p:pic>
        <p:nvPicPr>
          <p:cNvPr id="7" name="Imagen 6">
            <a:extLst>
              <a:ext uri="{FF2B5EF4-FFF2-40B4-BE49-F238E27FC236}">
                <a16:creationId xmlns:a16="http://schemas.microsoft.com/office/drawing/2014/main" id="{4A830A43-B2C2-4CCA-A671-ECD1E96E0DBF}"/>
              </a:ext>
            </a:extLst>
          </p:cNvPr>
          <p:cNvPicPr>
            <a:picLocks noChangeAspect="1"/>
          </p:cNvPicPr>
          <p:nvPr/>
        </p:nvPicPr>
        <p:blipFill>
          <a:blip r:embed="rId3"/>
          <a:stretch>
            <a:fillRect/>
          </a:stretch>
        </p:blipFill>
        <p:spPr>
          <a:xfrm>
            <a:off x="4948941" y="1940029"/>
            <a:ext cx="4018890" cy="2422816"/>
          </a:xfrm>
          <a:prstGeom prst="rect">
            <a:avLst/>
          </a:prstGeom>
        </p:spPr>
      </p:pic>
    </p:spTree>
    <p:extLst>
      <p:ext uri="{BB962C8B-B14F-4D97-AF65-F5344CB8AC3E}">
        <p14:creationId xmlns:p14="http://schemas.microsoft.com/office/powerpoint/2010/main" val="1949367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1012B-8E76-4FF4-81D7-08F7CDC2EEB8}"/>
              </a:ext>
            </a:extLst>
          </p:cNvPr>
          <p:cNvSpPr>
            <a:spLocks noGrp="1"/>
          </p:cNvSpPr>
          <p:nvPr>
            <p:ph type="title"/>
          </p:nvPr>
        </p:nvSpPr>
        <p:spPr/>
        <p:txBody>
          <a:bodyPr/>
          <a:lstStyle/>
          <a:p>
            <a:r>
              <a:rPr lang="es-MX" dirty="0"/>
              <a:t>Desarrollo</a:t>
            </a:r>
          </a:p>
        </p:txBody>
      </p:sp>
      <p:sp>
        <p:nvSpPr>
          <p:cNvPr id="7" name="Rectángulo 6">
            <a:extLst>
              <a:ext uri="{FF2B5EF4-FFF2-40B4-BE49-F238E27FC236}">
                <a16:creationId xmlns:a16="http://schemas.microsoft.com/office/drawing/2014/main" id="{75533AFE-2475-4E98-A2B6-24D06D9E5C79}"/>
              </a:ext>
            </a:extLst>
          </p:cNvPr>
          <p:cNvSpPr/>
          <p:nvPr/>
        </p:nvSpPr>
        <p:spPr>
          <a:xfrm>
            <a:off x="231200" y="1298799"/>
            <a:ext cx="2018245" cy="413447"/>
          </a:xfrm>
          <a:prstGeom prst="rect">
            <a:avLst/>
          </a:prstGeom>
        </p:spPr>
        <p:txBody>
          <a:bodyPr wrap="none">
            <a:spAutoFit/>
          </a:bodyPr>
          <a:lstStyle/>
          <a:p>
            <a:pPr marL="288925" indent="-288925" algn="just">
              <a:lnSpc>
                <a:spcPct val="130000"/>
              </a:lnSpc>
              <a:spcBef>
                <a:spcPct val="30000"/>
              </a:spcBef>
              <a:buSzPct val="80000"/>
              <a:buBlip>
                <a:blip r:embed="rId2"/>
              </a:buBlip>
              <a:defRPr/>
            </a:pPr>
            <a:r>
              <a:rPr lang="en-US" b="1" dirty="0" err="1">
                <a:solidFill>
                  <a:srgbClr val="0070C0"/>
                </a:solidFill>
                <a:effectLst>
                  <a:outerShdw blurRad="38100" dist="38100" dir="2700000" algn="tl">
                    <a:srgbClr val="000000">
                      <a:alpha val="43137"/>
                    </a:srgbClr>
                  </a:outerShdw>
                </a:effectLst>
                <a:latin typeface="Arial Narrow" panose="020B0606020202030204" pitchFamily="34" charset="0"/>
              </a:rPr>
              <a:t>Pagina</a:t>
            </a:r>
            <a:r>
              <a:rPr lang="en-US" b="1" dirty="0">
                <a:solidFill>
                  <a:srgbClr val="0070C0"/>
                </a:solidFill>
                <a:effectLst>
                  <a:outerShdw blurRad="38100" dist="38100" dir="2700000" algn="tl">
                    <a:srgbClr val="000000">
                      <a:alpha val="43137"/>
                    </a:srgbClr>
                  </a:outerShdw>
                </a:effectLst>
                <a:latin typeface="Arial Narrow" panose="020B0606020202030204" pitchFamily="34" charset="0"/>
              </a:rPr>
              <a:t> Web PHP.</a:t>
            </a:r>
          </a:p>
        </p:txBody>
      </p:sp>
      <p:pic>
        <p:nvPicPr>
          <p:cNvPr id="8" name="Picture 32">
            <a:extLst>
              <a:ext uri="{FF2B5EF4-FFF2-40B4-BE49-F238E27FC236}">
                <a16:creationId xmlns:a16="http://schemas.microsoft.com/office/drawing/2014/main" id="{E88FF409-AEE8-48DD-89F0-2AE5C3A2D48D}"/>
              </a:ext>
            </a:extLst>
          </p:cNvPr>
          <p:cNvPicPr>
            <a:picLocks noGrp="1"/>
          </p:cNvPicPr>
          <p:nvPr>
            <p:ph idx="1"/>
          </p:nvPr>
        </p:nvPicPr>
        <p:blipFill rotWithShape="1">
          <a:blip r:embed="rId3"/>
          <a:srcRect r="-6" b="53663"/>
          <a:stretch/>
        </p:blipFill>
        <p:spPr bwMode="auto">
          <a:xfrm>
            <a:off x="980896" y="1948300"/>
            <a:ext cx="2332755" cy="2341871"/>
          </a:xfrm>
          <a:prstGeom prst="rect">
            <a:avLst/>
          </a:prstGeom>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8AD75E25-496A-4BF6-A017-D0BF9DC0B46E}"/>
              </a:ext>
            </a:extLst>
          </p:cNvPr>
          <p:cNvPicPr>
            <a:picLocks noChangeAspect="1"/>
          </p:cNvPicPr>
          <p:nvPr/>
        </p:nvPicPr>
        <p:blipFill>
          <a:blip r:embed="rId4"/>
          <a:stretch>
            <a:fillRect/>
          </a:stretch>
        </p:blipFill>
        <p:spPr>
          <a:xfrm>
            <a:off x="4364501" y="1359753"/>
            <a:ext cx="4258829" cy="2633407"/>
          </a:xfrm>
          <a:prstGeom prst="rect">
            <a:avLst/>
          </a:prstGeom>
        </p:spPr>
      </p:pic>
      <p:pic>
        <p:nvPicPr>
          <p:cNvPr id="12" name="Imagen 11">
            <a:extLst>
              <a:ext uri="{FF2B5EF4-FFF2-40B4-BE49-F238E27FC236}">
                <a16:creationId xmlns:a16="http://schemas.microsoft.com/office/drawing/2014/main" id="{3DF7F223-1E1E-4953-9B50-E289FA3E3823}"/>
              </a:ext>
            </a:extLst>
          </p:cNvPr>
          <p:cNvPicPr>
            <a:picLocks noChangeAspect="1"/>
          </p:cNvPicPr>
          <p:nvPr/>
        </p:nvPicPr>
        <p:blipFill>
          <a:blip r:embed="rId5"/>
          <a:stretch>
            <a:fillRect/>
          </a:stretch>
        </p:blipFill>
        <p:spPr>
          <a:xfrm>
            <a:off x="339508" y="4151510"/>
            <a:ext cx="3083201" cy="2379319"/>
          </a:xfrm>
          <a:prstGeom prst="rect">
            <a:avLst/>
          </a:prstGeom>
        </p:spPr>
      </p:pic>
      <p:pic>
        <p:nvPicPr>
          <p:cNvPr id="14" name="Imagen 13">
            <a:extLst>
              <a:ext uri="{FF2B5EF4-FFF2-40B4-BE49-F238E27FC236}">
                <a16:creationId xmlns:a16="http://schemas.microsoft.com/office/drawing/2014/main" id="{6311107A-5107-432D-801B-A45C46CA8789}"/>
              </a:ext>
            </a:extLst>
          </p:cNvPr>
          <p:cNvPicPr>
            <a:picLocks noChangeAspect="1"/>
          </p:cNvPicPr>
          <p:nvPr/>
        </p:nvPicPr>
        <p:blipFill>
          <a:blip r:embed="rId6"/>
          <a:stretch>
            <a:fillRect/>
          </a:stretch>
        </p:blipFill>
        <p:spPr>
          <a:xfrm>
            <a:off x="3774783" y="4100269"/>
            <a:ext cx="3083201" cy="2504418"/>
          </a:xfrm>
          <a:prstGeom prst="rect">
            <a:avLst/>
          </a:prstGeom>
        </p:spPr>
      </p:pic>
    </p:spTree>
    <p:extLst>
      <p:ext uri="{BB962C8B-B14F-4D97-AF65-F5344CB8AC3E}">
        <p14:creationId xmlns:p14="http://schemas.microsoft.com/office/powerpoint/2010/main" val="28537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50EDF-DA32-48C6-A53C-9453DCBF21F3}"/>
              </a:ext>
            </a:extLst>
          </p:cNvPr>
          <p:cNvSpPr>
            <a:spLocks noGrp="1"/>
          </p:cNvSpPr>
          <p:nvPr>
            <p:ph type="title"/>
          </p:nvPr>
        </p:nvSpPr>
        <p:spPr/>
        <p:txBody>
          <a:bodyPr/>
          <a:lstStyle/>
          <a:p>
            <a:r>
              <a:rPr lang="es-MX" dirty="0"/>
              <a:t>Desarrollo</a:t>
            </a:r>
          </a:p>
        </p:txBody>
      </p:sp>
      <p:pic>
        <p:nvPicPr>
          <p:cNvPr id="5" name="Marcador de contenido 4">
            <a:extLst>
              <a:ext uri="{FF2B5EF4-FFF2-40B4-BE49-F238E27FC236}">
                <a16:creationId xmlns:a16="http://schemas.microsoft.com/office/drawing/2014/main" id="{6C2A12DA-0F2A-4B0F-A1DD-06F432E2566C}"/>
              </a:ext>
            </a:extLst>
          </p:cNvPr>
          <p:cNvPicPr>
            <a:picLocks noGrp="1" noChangeAspect="1"/>
          </p:cNvPicPr>
          <p:nvPr>
            <p:ph idx="1"/>
          </p:nvPr>
        </p:nvPicPr>
        <p:blipFill>
          <a:blip r:embed="rId2"/>
          <a:stretch>
            <a:fillRect/>
          </a:stretch>
        </p:blipFill>
        <p:spPr>
          <a:xfrm>
            <a:off x="352406" y="1537747"/>
            <a:ext cx="3482545" cy="2698693"/>
          </a:xfrm>
        </p:spPr>
      </p:pic>
      <p:pic>
        <p:nvPicPr>
          <p:cNvPr id="7" name="Imagen 6">
            <a:extLst>
              <a:ext uri="{FF2B5EF4-FFF2-40B4-BE49-F238E27FC236}">
                <a16:creationId xmlns:a16="http://schemas.microsoft.com/office/drawing/2014/main" id="{6406CF6A-F902-4F90-BE87-C059BF177D18}"/>
              </a:ext>
            </a:extLst>
          </p:cNvPr>
          <p:cNvPicPr>
            <a:picLocks noChangeAspect="1"/>
          </p:cNvPicPr>
          <p:nvPr/>
        </p:nvPicPr>
        <p:blipFill>
          <a:blip r:embed="rId3"/>
          <a:stretch>
            <a:fillRect/>
          </a:stretch>
        </p:blipFill>
        <p:spPr>
          <a:xfrm>
            <a:off x="4572000" y="1537747"/>
            <a:ext cx="3482545" cy="2659848"/>
          </a:xfrm>
          <a:prstGeom prst="rect">
            <a:avLst/>
          </a:prstGeom>
        </p:spPr>
      </p:pic>
    </p:spTree>
    <p:extLst>
      <p:ext uri="{BB962C8B-B14F-4D97-AF65-F5344CB8AC3E}">
        <p14:creationId xmlns:p14="http://schemas.microsoft.com/office/powerpoint/2010/main" val="71484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B504E-DF3A-4A08-853A-9A858FBF2053}"/>
              </a:ext>
            </a:extLst>
          </p:cNvPr>
          <p:cNvSpPr>
            <a:spLocks noGrp="1"/>
          </p:cNvSpPr>
          <p:nvPr>
            <p:ph type="title"/>
          </p:nvPr>
        </p:nvSpPr>
        <p:spPr/>
        <p:txBody>
          <a:bodyPr/>
          <a:lstStyle/>
          <a:p>
            <a:r>
              <a:rPr lang="es-MX" dirty="0"/>
              <a:t>Desarrollo</a:t>
            </a:r>
          </a:p>
        </p:txBody>
      </p:sp>
      <p:sp>
        <p:nvSpPr>
          <p:cNvPr id="4" name="Rectángulo 3">
            <a:extLst>
              <a:ext uri="{FF2B5EF4-FFF2-40B4-BE49-F238E27FC236}">
                <a16:creationId xmlns:a16="http://schemas.microsoft.com/office/drawing/2014/main" id="{197D19CB-3938-410A-B190-EC9EEE63190D}"/>
              </a:ext>
            </a:extLst>
          </p:cNvPr>
          <p:cNvSpPr/>
          <p:nvPr/>
        </p:nvSpPr>
        <p:spPr>
          <a:xfrm>
            <a:off x="234367" y="1376700"/>
            <a:ext cx="3054041" cy="413447"/>
          </a:xfrm>
          <a:prstGeom prst="rect">
            <a:avLst/>
          </a:prstGeom>
        </p:spPr>
        <p:txBody>
          <a:bodyPr wrap="none">
            <a:spAutoFit/>
          </a:bodyPr>
          <a:lstStyle/>
          <a:p>
            <a:pPr marL="288925" indent="-288925" algn="just">
              <a:lnSpc>
                <a:spcPct val="130000"/>
              </a:lnSpc>
              <a:spcBef>
                <a:spcPct val="30000"/>
              </a:spcBef>
              <a:buSzPct val="80000"/>
              <a:buBlip>
                <a:blip r:embed="rId2"/>
              </a:buBlip>
              <a:defRPr/>
            </a:pPr>
            <a:r>
              <a:rPr lang="es-MX" b="1" dirty="0">
                <a:solidFill>
                  <a:srgbClr val="0070C0"/>
                </a:solidFill>
                <a:effectLst>
                  <a:outerShdw blurRad="38100" dist="38100" dir="2700000" algn="tl">
                    <a:srgbClr val="000000">
                      <a:alpha val="43137"/>
                    </a:srgbClr>
                  </a:outerShdw>
                </a:effectLst>
                <a:latin typeface="Arial Narrow" panose="020B0606020202030204" pitchFamily="34" charset="0"/>
              </a:rPr>
              <a:t>Funcionamiento código PHP</a:t>
            </a:r>
            <a:endParaRPr lang="en-US"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pic>
        <p:nvPicPr>
          <p:cNvPr id="17" name="Imagen 16">
            <a:extLst>
              <a:ext uri="{FF2B5EF4-FFF2-40B4-BE49-F238E27FC236}">
                <a16:creationId xmlns:a16="http://schemas.microsoft.com/office/drawing/2014/main" id="{55825A32-E45B-4A6C-B9CC-6CC73DB950B7}"/>
              </a:ext>
            </a:extLst>
          </p:cNvPr>
          <p:cNvPicPr>
            <a:picLocks noChangeAspect="1"/>
          </p:cNvPicPr>
          <p:nvPr/>
        </p:nvPicPr>
        <p:blipFill>
          <a:blip r:embed="rId3"/>
          <a:stretch>
            <a:fillRect/>
          </a:stretch>
        </p:blipFill>
        <p:spPr>
          <a:xfrm>
            <a:off x="2765677" y="1583423"/>
            <a:ext cx="2667000" cy="4429125"/>
          </a:xfrm>
          <a:prstGeom prst="rect">
            <a:avLst/>
          </a:prstGeom>
        </p:spPr>
      </p:pic>
    </p:spTree>
    <p:extLst>
      <p:ext uri="{BB962C8B-B14F-4D97-AF65-F5344CB8AC3E}">
        <p14:creationId xmlns:p14="http://schemas.microsoft.com/office/powerpoint/2010/main" val="12869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F0020-FF85-4E26-974C-89A3140BF25B}"/>
              </a:ext>
            </a:extLst>
          </p:cNvPr>
          <p:cNvSpPr>
            <a:spLocks noGrp="1"/>
          </p:cNvSpPr>
          <p:nvPr>
            <p:ph type="title"/>
          </p:nvPr>
        </p:nvSpPr>
        <p:spPr/>
        <p:txBody>
          <a:bodyPr/>
          <a:lstStyle/>
          <a:p>
            <a:r>
              <a:rPr lang="es-MX" dirty="0"/>
              <a:t>Desarrollo</a:t>
            </a:r>
          </a:p>
        </p:txBody>
      </p:sp>
      <p:sp>
        <p:nvSpPr>
          <p:cNvPr id="5" name="Rectángulo 4">
            <a:extLst>
              <a:ext uri="{FF2B5EF4-FFF2-40B4-BE49-F238E27FC236}">
                <a16:creationId xmlns:a16="http://schemas.microsoft.com/office/drawing/2014/main" id="{20EE147E-989A-4E01-A44C-B3AE17813FF5}"/>
              </a:ext>
            </a:extLst>
          </p:cNvPr>
          <p:cNvSpPr/>
          <p:nvPr/>
        </p:nvSpPr>
        <p:spPr>
          <a:xfrm>
            <a:off x="295283" y="1376700"/>
            <a:ext cx="2932213" cy="413447"/>
          </a:xfrm>
          <a:prstGeom prst="rect">
            <a:avLst/>
          </a:prstGeom>
        </p:spPr>
        <p:txBody>
          <a:bodyPr wrap="none">
            <a:spAutoFit/>
          </a:bodyPr>
          <a:lstStyle/>
          <a:p>
            <a:pPr marL="288925" indent="-288925" algn="just">
              <a:lnSpc>
                <a:spcPct val="130000"/>
              </a:lnSpc>
              <a:spcBef>
                <a:spcPct val="30000"/>
              </a:spcBef>
              <a:buSzPct val="80000"/>
              <a:buBlip>
                <a:blip r:embed="rId2"/>
              </a:buBlip>
              <a:defRPr/>
            </a:pPr>
            <a:r>
              <a:rPr lang="es-MX" b="1" dirty="0">
                <a:solidFill>
                  <a:srgbClr val="0070C0"/>
                </a:solidFill>
                <a:effectLst>
                  <a:outerShdw blurRad="38100" dist="38100" dir="2700000" algn="tl">
                    <a:srgbClr val="000000">
                      <a:alpha val="43137"/>
                    </a:srgbClr>
                  </a:outerShdw>
                </a:effectLst>
                <a:latin typeface="Arial Narrow" panose="020B0606020202030204" pitchFamily="34" charset="0"/>
              </a:rPr>
              <a:t>Creación de base de datos</a:t>
            </a:r>
            <a:endParaRPr lang="en-US"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pic>
        <p:nvPicPr>
          <p:cNvPr id="7" name="Imagen 6">
            <a:extLst>
              <a:ext uri="{FF2B5EF4-FFF2-40B4-BE49-F238E27FC236}">
                <a16:creationId xmlns:a16="http://schemas.microsoft.com/office/drawing/2014/main" id="{63E82E39-91D5-4704-B702-8D8A0A7D0CA2}"/>
              </a:ext>
            </a:extLst>
          </p:cNvPr>
          <p:cNvPicPr>
            <a:picLocks noChangeAspect="1"/>
          </p:cNvPicPr>
          <p:nvPr/>
        </p:nvPicPr>
        <p:blipFill rotWithShape="1">
          <a:blip r:embed="rId3"/>
          <a:srcRect l="61938" t="30355" r="20275" b="18930"/>
          <a:stretch/>
        </p:blipFill>
        <p:spPr>
          <a:xfrm>
            <a:off x="5695457" y="1790147"/>
            <a:ext cx="3230283" cy="2590364"/>
          </a:xfrm>
          <a:prstGeom prst="rect">
            <a:avLst/>
          </a:prstGeom>
        </p:spPr>
      </p:pic>
      <p:pic>
        <p:nvPicPr>
          <p:cNvPr id="9" name="Imagen 8">
            <a:extLst>
              <a:ext uri="{FF2B5EF4-FFF2-40B4-BE49-F238E27FC236}">
                <a16:creationId xmlns:a16="http://schemas.microsoft.com/office/drawing/2014/main" id="{CB2FDEC9-C7D3-4A86-8812-5395FAB2772B}"/>
              </a:ext>
            </a:extLst>
          </p:cNvPr>
          <p:cNvPicPr>
            <a:picLocks noChangeAspect="1"/>
          </p:cNvPicPr>
          <p:nvPr/>
        </p:nvPicPr>
        <p:blipFill>
          <a:blip r:embed="rId4"/>
          <a:stretch>
            <a:fillRect/>
          </a:stretch>
        </p:blipFill>
        <p:spPr>
          <a:xfrm>
            <a:off x="295282" y="1860697"/>
            <a:ext cx="5063341" cy="941226"/>
          </a:xfrm>
          <a:prstGeom prst="rect">
            <a:avLst/>
          </a:prstGeom>
        </p:spPr>
      </p:pic>
      <p:pic>
        <p:nvPicPr>
          <p:cNvPr id="11" name="Imagen 10">
            <a:extLst>
              <a:ext uri="{FF2B5EF4-FFF2-40B4-BE49-F238E27FC236}">
                <a16:creationId xmlns:a16="http://schemas.microsoft.com/office/drawing/2014/main" id="{4B549E5C-20B8-46AD-A727-E3C5B3EFBFDF}"/>
              </a:ext>
            </a:extLst>
          </p:cNvPr>
          <p:cNvPicPr>
            <a:picLocks noChangeAspect="1"/>
          </p:cNvPicPr>
          <p:nvPr/>
        </p:nvPicPr>
        <p:blipFill>
          <a:blip r:embed="rId5"/>
          <a:stretch>
            <a:fillRect/>
          </a:stretch>
        </p:blipFill>
        <p:spPr>
          <a:xfrm>
            <a:off x="295284" y="2951220"/>
            <a:ext cx="5063340" cy="800371"/>
          </a:xfrm>
          <a:prstGeom prst="rect">
            <a:avLst/>
          </a:prstGeom>
        </p:spPr>
      </p:pic>
      <p:pic>
        <p:nvPicPr>
          <p:cNvPr id="13" name="Imagen 12">
            <a:extLst>
              <a:ext uri="{FF2B5EF4-FFF2-40B4-BE49-F238E27FC236}">
                <a16:creationId xmlns:a16="http://schemas.microsoft.com/office/drawing/2014/main" id="{EB700FE8-C138-4874-8522-BDF15CECF9F5}"/>
              </a:ext>
            </a:extLst>
          </p:cNvPr>
          <p:cNvPicPr>
            <a:picLocks noChangeAspect="1"/>
          </p:cNvPicPr>
          <p:nvPr/>
        </p:nvPicPr>
        <p:blipFill>
          <a:blip r:embed="rId6"/>
          <a:stretch>
            <a:fillRect/>
          </a:stretch>
        </p:blipFill>
        <p:spPr>
          <a:xfrm>
            <a:off x="295282" y="3839681"/>
            <a:ext cx="5063340" cy="777243"/>
          </a:xfrm>
          <a:prstGeom prst="rect">
            <a:avLst/>
          </a:prstGeom>
        </p:spPr>
      </p:pic>
      <p:pic>
        <p:nvPicPr>
          <p:cNvPr id="15" name="Imagen 14">
            <a:extLst>
              <a:ext uri="{FF2B5EF4-FFF2-40B4-BE49-F238E27FC236}">
                <a16:creationId xmlns:a16="http://schemas.microsoft.com/office/drawing/2014/main" id="{07A5FAEF-E2AC-491F-A00D-DA1CC18B34F7}"/>
              </a:ext>
            </a:extLst>
          </p:cNvPr>
          <p:cNvPicPr>
            <a:picLocks noChangeAspect="1"/>
          </p:cNvPicPr>
          <p:nvPr/>
        </p:nvPicPr>
        <p:blipFill>
          <a:blip r:embed="rId7"/>
          <a:stretch>
            <a:fillRect/>
          </a:stretch>
        </p:blipFill>
        <p:spPr>
          <a:xfrm>
            <a:off x="234367" y="4789349"/>
            <a:ext cx="8689767" cy="1645007"/>
          </a:xfrm>
          <a:prstGeom prst="rect">
            <a:avLst/>
          </a:prstGeom>
        </p:spPr>
      </p:pic>
    </p:spTree>
    <p:extLst>
      <p:ext uri="{BB962C8B-B14F-4D97-AF65-F5344CB8AC3E}">
        <p14:creationId xmlns:p14="http://schemas.microsoft.com/office/powerpoint/2010/main" val="26453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87F25-141E-4741-B896-B9AE9AFF90A3}"/>
              </a:ext>
            </a:extLst>
          </p:cNvPr>
          <p:cNvSpPr>
            <a:spLocks noGrp="1"/>
          </p:cNvSpPr>
          <p:nvPr>
            <p:ph type="title"/>
          </p:nvPr>
        </p:nvSpPr>
        <p:spPr/>
        <p:txBody>
          <a:bodyPr/>
          <a:lstStyle/>
          <a:p>
            <a:r>
              <a:rPr lang="es-MX" dirty="0"/>
              <a:t>Desarrollo</a:t>
            </a:r>
          </a:p>
        </p:txBody>
      </p:sp>
      <p:sp>
        <p:nvSpPr>
          <p:cNvPr id="5" name="Rectángulo 4">
            <a:extLst>
              <a:ext uri="{FF2B5EF4-FFF2-40B4-BE49-F238E27FC236}">
                <a16:creationId xmlns:a16="http://schemas.microsoft.com/office/drawing/2014/main" id="{C65A559C-85B5-44EA-A5E2-629C29DFD48B}"/>
              </a:ext>
            </a:extLst>
          </p:cNvPr>
          <p:cNvSpPr/>
          <p:nvPr/>
        </p:nvSpPr>
        <p:spPr>
          <a:xfrm>
            <a:off x="642336" y="1376700"/>
            <a:ext cx="2238113" cy="413447"/>
          </a:xfrm>
          <a:prstGeom prst="rect">
            <a:avLst/>
          </a:prstGeom>
        </p:spPr>
        <p:txBody>
          <a:bodyPr wrap="none">
            <a:spAutoFit/>
          </a:bodyPr>
          <a:lstStyle/>
          <a:p>
            <a:pPr marL="288925" indent="-288925" algn="just">
              <a:lnSpc>
                <a:spcPct val="130000"/>
              </a:lnSpc>
              <a:spcBef>
                <a:spcPct val="30000"/>
              </a:spcBef>
              <a:buSzPct val="80000"/>
              <a:buBlip>
                <a:blip r:embed="rId2"/>
              </a:buBlip>
              <a:defRPr/>
            </a:pPr>
            <a:r>
              <a:rPr lang="es-MX" b="1" dirty="0">
                <a:solidFill>
                  <a:srgbClr val="0070C0"/>
                </a:solidFill>
                <a:effectLst>
                  <a:outerShdw blurRad="38100" dist="38100" dir="2700000" algn="tl">
                    <a:srgbClr val="000000">
                      <a:alpha val="43137"/>
                    </a:srgbClr>
                  </a:outerShdw>
                </a:effectLst>
                <a:latin typeface="Arial Narrow" panose="020B0606020202030204" pitchFamily="34" charset="0"/>
              </a:rPr>
              <a:t>Firmware de ESP32</a:t>
            </a:r>
            <a:endParaRPr lang="en-US"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pic>
        <p:nvPicPr>
          <p:cNvPr id="1026" name="Picture 2" descr="TARJETA DE DESARROLLO ESP32 WIFI + BLUETOOTH | Circuitos Digitales ...">
            <a:extLst>
              <a:ext uri="{FF2B5EF4-FFF2-40B4-BE49-F238E27FC236}">
                <a16:creationId xmlns:a16="http://schemas.microsoft.com/office/drawing/2014/main" id="{E9AE7666-A89B-4D2D-A4D3-B62BA9152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727" y="1495994"/>
            <a:ext cx="1549209" cy="154920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E3FB2195-986C-4B3E-BAA0-73A28C9EB5E7}"/>
              </a:ext>
            </a:extLst>
          </p:cNvPr>
          <p:cNvPicPr>
            <a:picLocks noChangeAspect="1"/>
          </p:cNvPicPr>
          <p:nvPr/>
        </p:nvPicPr>
        <p:blipFill>
          <a:blip r:embed="rId4"/>
          <a:stretch>
            <a:fillRect/>
          </a:stretch>
        </p:blipFill>
        <p:spPr>
          <a:xfrm>
            <a:off x="3321342" y="1376700"/>
            <a:ext cx="3467045" cy="5174564"/>
          </a:xfrm>
          <a:prstGeom prst="rect">
            <a:avLst/>
          </a:prstGeom>
        </p:spPr>
      </p:pic>
    </p:spTree>
    <p:extLst>
      <p:ext uri="{BB962C8B-B14F-4D97-AF65-F5344CB8AC3E}">
        <p14:creationId xmlns:p14="http://schemas.microsoft.com/office/powerpoint/2010/main" val="333779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F17D3-3289-4340-884E-8CB881BF5C0B}"/>
              </a:ext>
            </a:extLst>
          </p:cNvPr>
          <p:cNvSpPr>
            <a:spLocks noGrp="1"/>
          </p:cNvSpPr>
          <p:nvPr>
            <p:ph type="title"/>
          </p:nvPr>
        </p:nvSpPr>
        <p:spPr/>
        <p:txBody>
          <a:bodyPr/>
          <a:lstStyle/>
          <a:p>
            <a:r>
              <a:rPr lang="es-MX" dirty="0"/>
              <a:t>Desarrollo</a:t>
            </a:r>
          </a:p>
        </p:txBody>
      </p:sp>
      <p:pic>
        <p:nvPicPr>
          <p:cNvPr id="5" name="Imagen 4">
            <a:extLst>
              <a:ext uri="{FF2B5EF4-FFF2-40B4-BE49-F238E27FC236}">
                <a16:creationId xmlns:a16="http://schemas.microsoft.com/office/drawing/2014/main" id="{E9FB036D-F1AC-440B-BE2E-7A4FF9D7A54C}"/>
              </a:ext>
            </a:extLst>
          </p:cNvPr>
          <p:cNvPicPr>
            <a:picLocks noChangeAspect="1"/>
          </p:cNvPicPr>
          <p:nvPr/>
        </p:nvPicPr>
        <p:blipFill>
          <a:blip r:embed="rId2"/>
          <a:stretch>
            <a:fillRect/>
          </a:stretch>
        </p:blipFill>
        <p:spPr>
          <a:xfrm>
            <a:off x="1023457" y="1633263"/>
            <a:ext cx="6962862" cy="4936518"/>
          </a:xfrm>
          <a:prstGeom prst="rect">
            <a:avLst/>
          </a:prstGeom>
        </p:spPr>
      </p:pic>
      <p:sp>
        <p:nvSpPr>
          <p:cNvPr id="7" name="Rectángulo 6">
            <a:extLst>
              <a:ext uri="{FF2B5EF4-FFF2-40B4-BE49-F238E27FC236}">
                <a16:creationId xmlns:a16="http://schemas.microsoft.com/office/drawing/2014/main" id="{96B3BB98-77F2-4212-A019-E31A7F5B90C7}"/>
              </a:ext>
            </a:extLst>
          </p:cNvPr>
          <p:cNvSpPr/>
          <p:nvPr/>
        </p:nvSpPr>
        <p:spPr>
          <a:xfrm>
            <a:off x="0" y="1262666"/>
            <a:ext cx="3943708" cy="413447"/>
          </a:xfrm>
          <a:prstGeom prst="rect">
            <a:avLst/>
          </a:prstGeom>
        </p:spPr>
        <p:txBody>
          <a:bodyPr wrap="none">
            <a:spAutoFit/>
          </a:bodyPr>
          <a:lstStyle/>
          <a:p>
            <a:pPr marL="288925" indent="-288925" algn="just">
              <a:lnSpc>
                <a:spcPct val="130000"/>
              </a:lnSpc>
              <a:spcBef>
                <a:spcPct val="30000"/>
              </a:spcBef>
              <a:buSzPct val="80000"/>
              <a:buBlip>
                <a:blip r:embed="rId3"/>
              </a:buBlip>
              <a:defRPr/>
            </a:pPr>
            <a:r>
              <a:rPr lang="es-MX" b="1" dirty="0">
                <a:solidFill>
                  <a:srgbClr val="0070C0"/>
                </a:solidFill>
                <a:effectLst>
                  <a:outerShdw blurRad="38100" dist="38100" dir="2700000" algn="tl">
                    <a:srgbClr val="000000">
                      <a:alpha val="43137"/>
                    </a:srgbClr>
                  </a:outerShdw>
                </a:effectLst>
                <a:latin typeface="Arial Narrow" panose="020B0606020202030204" pitchFamily="34" charset="0"/>
              </a:rPr>
              <a:t>Herramienta de desarrollo de firmware</a:t>
            </a:r>
            <a:endParaRPr lang="en-US"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04880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60DDF-4F0B-499B-909A-D81AC8E0546A}"/>
              </a:ext>
            </a:extLst>
          </p:cNvPr>
          <p:cNvSpPr>
            <a:spLocks noGrp="1"/>
          </p:cNvSpPr>
          <p:nvPr>
            <p:ph type="title"/>
          </p:nvPr>
        </p:nvSpPr>
        <p:spPr/>
        <p:txBody>
          <a:bodyPr/>
          <a:lstStyle/>
          <a:p>
            <a:r>
              <a:rPr lang="es-MX" dirty="0"/>
              <a:t>Desarrollo</a:t>
            </a:r>
          </a:p>
        </p:txBody>
      </p:sp>
      <p:pic>
        <p:nvPicPr>
          <p:cNvPr id="1026" name="Picture 2" descr="Icono Prog, nodejs Gratis de Pictonic Icons">
            <a:extLst>
              <a:ext uri="{FF2B5EF4-FFF2-40B4-BE49-F238E27FC236}">
                <a16:creationId xmlns:a16="http://schemas.microsoft.com/office/drawing/2014/main" id="{E36A2445-E14B-498E-9433-E7E350949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1287842"/>
            <a:ext cx="1463748" cy="146374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B8DD3500-495F-4AA0-A06C-E948F3AAA279}"/>
              </a:ext>
            </a:extLst>
          </p:cNvPr>
          <p:cNvPicPr>
            <a:picLocks noChangeAspect="1"/>
          </p:cNvPicPr>
          <p:nvPr/>
        </p:nvPicPr>
        <p:blipFill>
          <a:blip r:embed="rId3"/>
          <a:stretch>
            <a:fillRect/>
          </a:stretch>
        </p:blipFill>
        <p:spPr>
          <a:xfrm>
            <a:off x="4305736" y="1413806"/>
            <a:ext cx="3261133" cy="5003723"/>
          </a:xfrm>
          <a:prstGeom prst="rect">
            <a:avLst/>
          </a:prstGeom>
        </p:spPr>
      </p:pic>
      <p:sp>
        <p:nvSpPr>
          <p:cNvPr id="6" name="Rectángulo 5">
            <a:extLst>
              <a:ext uri="{FF2B5EF4-FFF2-40B4-BE49-F238E27FC236}">
                <a16:creationId xmlns:a16="http://schemas.microsoft.com/office/drawing/2014/main" id="{65D4CC40-795F-422C-B397-EBC755FC2606}"/>
              </a:ext>
            </a:extLst>
          </p:cNvPr>
          <p:cNvSpPr/>
          <p:nvPr/>
        </p:nvSpPr>
        <p:spPr>
          <a:xfrm>
            <a:off x="269956" y="6290322"/>
            <a:ext cx="7777119" cy="646331"/>
          </a:xfrm>
          <a:prstGeom prst="rect">
            <a:avLst/>
          </a:prstGeom>
        </p:spPr>
        <p:txBody>
          <a:bodyPr wrap="square">
            <a:spAutoFit/>
          </a:bodyPr>
          <a:lstStyle/>
          <a:p>
            <a:r>
              <a:rPr lang="es-MX" dirty="0" err="1"/>
              <a:t>var</a:t>
            </a:r>
            <a:r>
              <a:rPr lang="es-MX" dirty="0"/>
              <a:t> </a:t>
            </a:r>
            <a:r>
              <a:rPr lang="es-MX" dirty="0" err="1"/>
              <a:t>query</a:t>
            </a:r>
            <a:r>
              <a:rPr lang="es-MX" dirty="0"/>
              <a:t> = "INSERT INTO `admin_</a:t>
            </a:r>
            <a:r>
              <a:rPr lang="es-MX" dirty="0" err="1"/>
              <a:t>tesisiot</a:t>
            </a:r>
            <a:r>
              <a:rPr lang="es-MX" dirty="0"/>
              <a:t>`.`data` (`data_temp1`, `data_temp2`, `</a:t>
            </a:r>
            <a:r>
              <a:rPr lang="es-MX" dirty="0" err="1"/>
              <a:t>data_volts</a:t>
            </a:r>
            <a:r>
              <a:rPr lang="es-MX" dirty="0"/>
              <a:t>`) VALUES (" + temp1 + ", " + temp2 + ", " + volts + ");";</a:t>
            </a:r>
          </a:p>
        </p:txBody>
      </p:sp>
      <p:pic>
        <p:nvPicPr>
          <p:cNvPr id="10" name="Imagen 9">
            <a:extLst>
              <a:ext uri="{FF2B5EF4-FFF2-40B4-BE49-F238E27FC236}">
                <a16:creationId xmlns:a16="http://schemas.microsoft.com/office/drawing/2014/main" id="{95E3D19E-91C5-47B1-B5FA-9100FD689630}"/>
              </a:ext>
            </a:extLst>
          </p:cNvPr>
          <p:cNvPicPr>
            <a:picLocks noChangeAspect="1"/>
          </p:cNvPicPr>
          <p:nvPr/>
        </p:nvPicPr>
        <p:blipFill>
          <a:blip r:embed="rId4"/>
          <a:stretch>
            <a:fillRect/>
          </a:stretch>
        </p:blipFill>
        <p:spPr>
          <a:xfrm>
            <a:off x="365051" y="1803852"/>
            <a:ext cx="3943350" cy="1895475"/>
          </a:xfrm>
          <a:prstGeom prst="rect">
            <a:avLst/>
          </a:prstGeom>
        </p:spPr>
      </p:pic>
      <p:sp>
        <p:nvSpPr>
          <p:cNvPr id="11" name="Rectángulo 10">
            <a:extLst>
              <a:ext uri="{FF2B5EF4-FFF2-40B4-BE49-F238E27FC236}">
                <a16:creationId xmlns:a16="http://schemas.microsoft.com/office/drawing/2014/main" id="{669F9C62-3CAC-4972-B694-FB1858271F75}"/>
              </a:ext>
            </a:extLst>
          </p:cNvPr>
          <p:cNvSpPr/>
          <p:nvPr/>
        </p:nvSpPr>
        <p:spPr>
          <a:xfrm>
            <a:off x="976432" y="1262666"/>
            <a:ext cx="2622834" cy="413447"/>
          </a:xfrm>
          <a:prstGeom prst="rect">
            <a:avLst/>
          </a:prstGeom>
        </p:spPr>
        <p:txBody>
          <a:bodyPr wrap="none">
            <a:spAutoFit/>
          </a:bodyPr>
          <a:lstStyle/>
          <a:p>
            <a:pPr marL="288925" indent="-288925" algn="just">
              <a:lnSpc>
                <a:spcPct val="130000"/>
              </a:lnSpc>
              <a:spcBef>
                <a:spcPct val="30000"/>
              </a:spcBef>
              <a:buSzPct val="80000"/>
              <a:buBlip>
                <a:blip r:embed="rId5"/>
              </a:buBlip>
              <a:defRPr/>
            </a:pPr>
            <a:r>
              <a:rPr lang="es-MX" b="1" dirty="0" err="1">
                <a:solidFill>
                  <a:srgbClr val="0070C0"/>
                </a:solidFill>
                <a:effectLst>
                  <a:outerShdw blurRad="38100" dist="38100" dir="2700000" algn="tl">
                    <a:srgbClr val="000000">
                      <a:alpha val="43137"/>
                    </a:srgbClr>
                  </a:outerShdw>
                </a:effectLst>
                <a:latin typeface="Arial Narrow" panose="020B0606020202030204" pitchFamily="34" charset="0"/>
              </a:rPr>
              <a:t>Nodejs</a:t>
            </a:r>
            <a:r>
              <a:rPr lang="es-MX" b="1" dirty="0">
                <a:solidFill>
                  <a:srgbClr val="0070C0"/>
                </a:solidFill>
                <a:effectLst>
                  <a:outerShdw blurRad="38100" dist="38100" dir="2700000" algn="tl">
                    <a:srgbClr val="000000">
                      <a:alpha val="43137"/>
                    </a:srgbClr>
                  </a:outerShdw>
                </a:effectLst>
                <a:latin typeface="Arial Narrow" panose="020B0606020202030204" pitchFamily="34" charset="0"/>
              </a:rPr>
              <a:t> Funcionamiento</a:t>
            </a:r>
            <a:endParaRPr lang="en-US"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24730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53CA-9975-46E1-914A-6F0B9696ED9C}"/>
              </a:ext>
            </a:extLst>
          </p:cNvPr>
          <p:cNvSpPr>
            <a:spLocks noGrp="1"/>
          </p:cNvSpPr>
          <p:nvPr>
            <p:ph type="title"/>
          </p:nvPr>
        </p:nvSpPr>
        <p:spPr/>
        <p:txBody>
          <a:bodyPr/>
          <a:lstStyle/>
          <a:p>
            <a:r>
              <a:rPr lang="en-US" dirty="0" err="1"/>
              <a:t>Resultados</a:t>
            </a:r>
            <a:endParaRPr lang="es-MX" dirty="0"/>
          </a:p>
        </p:txBody>
      </p:sp>
      <p:pic>
        <p:nvPicPr>
          <p:cNvPr id="5" name="Picture 4">
            <a:extLst>
              <a:ext uri="{FF2B5EF4-FFF2-40B4-BE49-F238E27FC236}">
                <a16:creationId xmlns:a16="http://schemas.microsoft.com/office/drawing/2014/main" id="{6A67ABCE-440D-49BE-BDAB-F8431CB95907}"/>
              </a:ext>
            </a:extLst>
          </p:cNvPr>
          <p:cNvPicPr>
            <a:picLocks noChangeAspect="1"/>
          </p:cNvPicPr>
          <p:nvPr/>
        </p:nvPicPr>
        <p:blipFill>
          <a:blip r:embed="rId2"/>
          <a:stretch>
            <a:fillRect/>
          </a:stretch>
        </p:blipFill>
        <p:spPr>
          <a:xfrm>
            <a:off x="1551439" y="1901525"/>
            <a:ext cx="6451135" cy="4167001"/>
          </a:xfrm>
          <a:prstGeom prst="rect">
            <a:avLst/>
          </a:prstGeom>
        </p:spPr>
      </p:pic>
      <p:sp>
        <p:nvSpPr>
          <p:cNvPr id="3" name="Rectángulo 2">
            <a:extLst>
              <a:ext uri="{FF2B5EF4-FFF2-40B4-BE49-F238E27FC236}">
                <a16:creationId xmlns:a16="http://schemas.microsoft.com/office/drawing/2014/main" id="{2B2A379B-0F2D-4344-B4C4-01CD1CAB72EC}"/>
              </a:ext>
            </a:extLst>
          </p:cNvPr>
          <p:cNvSpPr/>
          <p:nvPr/>
        </p:nvSpPr>
        <p:spPr>
          <a:xfrm>
            <a:off x="201334" y="1217847"/>
            <a:ext cx="3312125" cy="413447"/>
          </a:xfrm>
          <a:prstGeom prst="rect">
            <a:avLst/>
          </a:prstGeom>
        </p:spPr>
        <p:txBody>
          <a:bodyPr wrap="none">
            <a:spAutoFit/>
          </a:bodyPr>
          <a:lstStyle/>
          <a:p>
            <a:pPr marL="288925" indent="-288925" algn="just">
              <a:lnSpc>
                <a:spcPct val="130000"/>
              </a:lnSpc>
              <a:spcBef>
                <a:spcPct val="30000"/>
              </a:spcBef>
              <a:buSzPct val="80000"/>
              <a:buBlip>
                <a:blip r:embed="rId3"/>
              </a:buBlip>
              <a:defRPr/>
            </a:pPr>
            <a:r>
              <a:rPr lang="es-MX" b="1" dirty="0">
                <a:solidFill>
                  <a:srgbClr val="0070C0"/>
                </a:solidFill>
                <a:effectLst>
                  <a:outerShdw blurRad="38100" dist="38100" dir="2700000" algn="tl">
                    <a:srgbClr val="000000">
                      <a:alpha val="43137"/>
                    </a:srgbClr>
                  </a:outerShdw>
                </a:effectLst>
                <a:latin typeface="Arial Narrow" panose="020B0606020202030204" pitchFamily="34" charset="0"/>
              </a:rPr>
              <a:t>Propagación y alcance del DNS</a:t>
            </a:r>
            <a:endParaRPr lang="en-US"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33391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Plan de la presentación</a:t>
            </a:r>
            <a:endParaRPr lang="es-MX" sz="3600" dirty="0">
              <a:effectLst>
                <a:outerShdw blurRad="38100" dist="38100" dir="2700000" algn="tl">
                  <a:srgbClr val="000000">
                    <a:alpha val="43137"/>
                  </a:srgbClr>
                </a:outerShdw>
              </a:effectLst>
              <a:latin typeface="Arial Narrow" panose="020B0606020202030204" pitchFamily="34" charset="0"/>
            </a:endParaRPr>
          </a:p>
        </p:txBody>
      </p:sp>
      <p:sp>
        <p:nvSpPr>
          <p:cNvPr id="3" name="Marcador de contenido 2"/>
          <p:cNvSpPr>
            <a:spLocks noGrp="1"/>
          </p:cNvSpPr>
          <p:nvPr>
            <p:ph idx="1"/>
          </p:nvPr>
        </p:nvSpPr>
        <p:spPr>
          <a:xfrm>
            <a:off x="469624" y="1600817"/>
            <a:ext cx="8387767" cy="4690654"/>
          </a:xfrm>
        </p:spPr>
        <p:txBody>
          <a:bodyPr>
            <a:normAutofit fontScale="40000" lnSpcReduction="20000"/>
          </a:bodyPr>
          <a:lstStyle/>
          <a:p>
            <a:pPr>
              <a:lnSpc>
                <a:spcPct val="150000"/>
              </a:lnSpc>
              <a:spcBef>
                <a:spcPct val="30000"/>
              </a:spcBef>
              <a:buSzPct val="80000"/>
              <a:buBlip>
                <a:blip r:embed="rId2"/>
              </a:buBlip>
              <a:defRPr/>
            </a:pPr>
            <a:r>
              <a:rPr lang="es-US" sz="4400" dirty="0">
                <a:latin typeface="Arial Narrow" pitchFamily="34" charset="0"/>
              </a:rPr>
              <a:t>Antecedentes</a:t>
            </a:r>
          </a:p>
          <a:p>
            <a:pPr>
              <a:lnSpc>
                <a:spcPct val="150000"/>
              </a:lnSpc>
              <a:spcBef>
                <a:spcPct val="30000"/>
              </a:spcBef>
              <a:buSzPct val="80000"/>
              <a:buBlip>
                <a:blip r:embed="rId2"/>
              </a:buBlip>
              <a:defRPr/>
            </a:pPr>
            <a:r>
              <a:rPr lang="es-US" sz="4400" dirty="0">
                <a:latin typeface="Arial Narrow" pitchFamily="34" charset="0"/>
              </a:rPr>
              <a:t>Planteamiento del Problema</a:t>
            </a:r>
          </a:p>
          <a:p>
            <a:pPr>
              <a:lnSpc>
                <a:spcPct val="150000"/>
              </a:lnSpc>
              <a:spcBef>
                <a:spcPct val="30000"/>
              </a:spcBef>
              <a:buSzPct val="80000"/>
              <a:buBlip>
                <a:blip r:embed="rId2"/>
              </a:buBlip>
              <a:defRPr/>
            </a:pPr>
            <a:r>
              <a:rPr lang="es-US" sz="4400" dirty="0">
                <a:latin typeface="Arial Narrow" pitchFamily="34" charset="0"/>
              </a:rPr>
              <a:t>Objetivo</a:t>
            </a:r>
          </a:p>
          <a:p>
            <a:pPr>
              <a:lnSpc>
                <a:spcPct val="150000"/>
              </a:lnSpc>
              <a:spcBef>
                <a:spcPct val="30000"/>
              </a:spcBef>
              <a:buSzPct val="80000"/>
              <a:buBlip>
                <a:blip r:embed="rId2"/>
              </a:buBlip>
              <a:defRPr/>
            </a:pPr>
            <a:r>
              <a:rPr lang="es-US" sz="4400" dirty="0">
                <a:latin typeface="Arial Narrow" pitchFamily="34" charset="0"/>
              </a:rPr>
              <a:t>Método</a:t>
            </a:r>
          </a:p>
          <a:p>
            <a:pPr>
              <a:lnSpc>
                <a:spcPct val="150000"/>
              </a:lnSpc>
              <a:spcBef>
                <a:spcPct val="30000"/>
              </a:spcBef>
              <a:buSzPct val="80000"/>
              <a:buBlip>
                <a:blip r:embed="rId2"/>
              </a:buBlip>
              <a:defRPr/>
            </a:pPr>
            <a:r>
              <a:rPr lang="es-US" sz="4400" dirty="0">
                <a:latin typeface="Arial Narrow" pitchFamily="34" charset="0"/>
              </a:rPr>
              <a:t>Desarrollo</a:t>
            </a:r>
          </a:p>
          <a:p>
            <a:pPr>
              <a:lnSpc>
                <a:spcPct val="150000"/>
              </a:lnSpc>
              <a:spcBef>
                <a:spcPct val="30000"/>
              </a:spcBef>
              <a:buSzPct val="80000"/>
              <a:buBlip>
                <a:blip r:embed="rId2"/>
              </a:buBlip>
              <a:defRPr/>
            </a:pPr>
            <a:r>
              <a:rPr lang="es-US" sz="4400" dirty="0">
                <a:latin typeface="Arial Narrow" pitchFamily="34" charset="0"/>
              </a:rPr>
              <a:t>Resultados</a:t>
            </a:r>
          </a:p>
          <a:p>
            <a:pPr>
              <a:lnSpc>
                <a:spcPct val="150000"/>
              </a:lnSpc>
              <a:spcBef>
                <a:spcPct val="30000"/>
              </a:spcBef>
              <a:buSzPct val="80000"/>
              <a:buBlip>
                <a:blip r:embed="rId2"/>
              </a:buBlip>
              <a:defRPr/>
            </a:pPr>
            <a:r>
              <a:rPr lang="es-US" sz="4400" dirty="0">
                <a:latin typeface="Arial Narrow" pitchFamily="34" charset="0"/>
              </a:rPr>
              <a:t>Conclusiones</a:t>
            </a:r>
          </a:p>
          <a:p>
            <a:pPr>
              <a:lnSpc>
                <a:spcPct val="150000"/>
              </a:lnSpc>
              <a:spcBef>
                <a:spcPct val="30000"/>
              </a:spcBef>
              <a:buSzPct val="80000"/>
              <a:buBlip>
                <a:blip r:embed="rId2"/>
              </a:buBlip>
              <a:defRPr/>
            </a:pPr>
            <a:r>
              <a:rPr lang="es-US" sz="4400" dirty="0">
                <a:latin typeface="Arial Narrow" pitchFamily="34" charset="0"/>
              </a:rPr>
              <a:t>Referencias</a:t>
            </a:r>
          </a:p>
          <a:p>
            <a:endParaRPr lang="es-MX" dirty="0"/>
          </a:p>
        </p:txBody>
      </p:sp>
      <p:pic>
        <p:nvPicPr>
          <p:cNvPr id="14" name="Imagen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050" y="2395330"/>
            <a:ext cx="2695967" cy="3497471"/>
          </a:xfrm>
          <a:prstGeom prst="rect">
            <a:avLst/>
          </a:prstGeom>
        </p:spPr>
      </p:pic>
    </p:spTree>
    <p:extLst>
      <p:ext uri="{BB962C8B-B14F-4D97-AF65-F5344CB8AC3E}">
        <p14:creationId xmlns:p14="http://schemas.microsoft.com/office/powerpoint/2010/main" val="101226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52DFB-7A47-4C12-8C09-8784BE640B20}"/>
              </a:ext>
            </a:extLst>
          </p:cNvPr>
          <p:cNvSpPr>
            <a:spLocks noGrp="1"/>
          </p:cNvSpPr>
          <p:nvPr>
            <p:ph type="title"/>
          </p:nvPr>
        </p:nvSpPr>
        <p:spPr/>
        <p:txBody>
          <a:bodyPr/>
          <a:lstStyle/>
          <a:p>
            <a:r>
              <a:rPr lang="en-US" dirty="0" err="1"/>
              <a:t>Resultados</a:t>
            </a:r>
            <a:endParaRPr lang="es-MX" dirty="0"/>
          </a:p>
        </p:txBody>
      </p:sp>
      <p:pic>
        <p:nvPicPr>
          <p:cNvPr id="5" name="Imagen 4">
            <a:extLst>
              <a:ext uri="{FF2B5EF4-FFF2-40B4-BE49-F238E27FC236}">
                <a16:creationId xmlns:a16="http://schemas.microsoft.com/office/drawing/2014/main" id="{585BBA13-1B77-4238-BC8B-BAA63F2B1111}"/>
              </a:ext>
            </a:extLst>
          </p:cNvPr>
          <p:cNvPicPr>
            <a:picLocks noChangeAspect="1"/>
          </p:cNvPicPr>
          <p:nvPr/>
        </p:nvPicPr>
        <p:blipFill>
          <a:blip r:embed="rId2"/>
          <a:stretch>
            <a:fillRect/>
          </a:stretch>
        </p:blipFill>
        <p:spPr>
          <a:xfrm>
            <a:off x="377504" y="1383875"/>
            <a:ext cx="7776594" cy="3079058"/>
          </a:xfrm>
          <a:prstGeom prst="rect">
            <a:avLst/>
          </a:prstGeom>
        </p:spPr>
      </p:pic>
      <p:pic>
        <p:nvPicPr>
          <p:cNvPr id="8" name="Imagen 7">
            <a:extLst>
              <a:ext uri="{FF2B5EF4-FFF2-40B4-BE49-F238E27FC236}">
                <a16:creationId xmlns:a16="http://schemas.microsoft.com/office/drawing/2014/main" id="{19C875AC-420F-4ABB-96BA-39E6580F92E8}"/>
              </a:ext>
            </a:extLst>
          </p:cNvPr>
          <p:cNvPicPr>
            <a:picLocks noChangeAspect="1"/>
          </p:cNvPicPr>
          <p:nvPr/>
        </p:nvPicPr>
        <p:blipFill>
          <a:blip r:embed="rId3"/>
          <a:stretch>
            <a:fillRect/>
          </a:stretch>
        </p:blipFill>
        <p:spPr>
          <a:xfrm>
            <a:off x="3926704" y="3726334"/>
            <a:ext cx="1719087" cy="3056155"/>
          </a:xfrm>
          <a:prstGeom prst="rect">
            <a:avLst/>
          </a:prstGeom>
        </p:spPr>
      </p:pic>
    </p:spTree>
    <p:extLst>
      <p:ext uri="{BB962C8B-B14F-4D97-AF65-F5344CB8AC3E}">
        <p14:creationId xmlns:p14="http://schemas.microsoft.com/office/powerpoint/2010/main" val="3488787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Resultados</a:t>
            </a:r>
            <a:endParaRPr lang="es-MX" sz="3600" dirty="0">
              <a:effectLst>
                <a:outerShdw blurRad="38100" dist="38100" dir="2700000" algn="tl">
                  <a:srgbClr val="000000">
                    <a:alpha val="43137"/>
                  </a:srgbClr>
                </a:outerShdw>
              </a:effectLst>
              <a:latin typeface="Arial Narrow" panose="020B0606020202030204" pitchFamily="34" charset="0"/>
            </a:endParaRPr>
          </a:p>
        </p:txBody>
      </p:sp>
      <p:sp>
        <p:nvSpPr>
          <p:cNvPr id="10" name="Rectangle 9">
            <a:extLst>
              <a:ext uri="{FF2B5EF4-FFF2-40B4-BE49-F238E27FC236}">
                <a16:creationId xmlns:a16="http://schemas.microsoft.com/office/drawing/2014/main" id="{4549C74D-D3DB-4A99-84FC-5417A5299A9E}"/>
              </a:ext>
            </a:extLst>
          </p:cNvPr>
          <p:cNvSpPr/>
          <p:nvPr/>
        </p:nvSpPr>
        <p:spPr>
          <a:xfrm>
            <a:off x="377825" y="1478893"/>
            <a:ext cx="8388350" cy="2480679"/>
          </a:xfrm>
          <a:prstGeom prst="rect">
            <a:avLst/>
          </a:prstGeom>
        </p:spPr>
        <p:txBody>
          <a:bodyPr wrap="square">
            <a:spAutoFit/>
          </a:bodyPr>
          <a:lstStyle/>
          <a:p>
            <a:pPr marL="227013" indent="-227013" algn="just">
              <a:lnSpc>
                <a:spcPct val="130000"/>
              </a:lnSpc>
              <a:spcBef>
                <a:spcPct val="30000"/>
              </a:spcBef>
              <a:buSzPct val="80000"/>
              <a:buBlip>
                <a:blip r:embed="rId2"/>
              </a:buBlip>
              <a:defRPr/>
            </a:pPr>
            <a:r>
              <a:rPr lang="es-MX" sz="1600" dirty="0">
                <a:latin typeface="Arial Narrow" panose="020B0606020202030204" pitchFamily="34" charset="0"/>
              </a:rPr>
              <a:t>Suscripción y Publicaciones MQTT:</a:t>
            </a:r>
          </a:p>
          <a:p>
            <a:pPr marL="742950" lvl="1" indent="-285750" algn="just">
              <a:spcBef>
                <a:spcPct val="30000"/>
              </a:spcBef>
              <a:buSzPct val="80000"/>
              <a:buFont typeface="Symbol" panose="05050102010706020507" pitchFamily="18" charset="2"/>
              <a:buChar char="-"/>
              <a:defRPr/>
            </a:pPr>
            <a:r>
              <a:rPr lang="es-MX" sz="1600" dirty="0">
                <a:latin typeface="Arial Narrow" panose="020B0606020202030204" pitchFamily="34" charset="0"/>
              </a:rPr>
              <a:t>Se probaron diferentes conexiones bidireccionales exitosas.</a:t>
            </a:r>
          </a:p>
          <a:p>
            <a:pPr marL="742950" lvl="1" indent="-285750" algn="just">
              <a:spcBef>
                <a:spcPct val="30000"/>
              </a:spcBef>
              <a:buSzPct val="80000"/>
              <a:buFont typeface="Symbol" panose="05050102010706020507" pitchFamily="18" charset="2"/>
              <a:buChar char="-"/>
              <a:defRPr/>
            </a:pPr>
            <a:r>
              <a:rPr lang="es-MX" sz="1600" dirty="0">
                <a:latin typeface="Arial Narrow" panose="020B0606020202030204" pitchFamily="34" charset="0"/>
              </a:rPr>
              <a:t> Mensajes exitosos entre el </a:t>
            </a:r>
            <a:r>
              <a:rPr lang="es-MX" sz="1600" dirty="0" err="1">
                <a:latin typeface="Arial Narrow" panose="020B0606020202030204" pitchFamily="34" charset="0"/>
              </a:rPr>
              <a:t>dashboard</a:t>
            </a:r>
            <a:r>
              <a:rPr lang="es-MX" sz="1600" dirty="0">
                <a:latin typeface="Arial Narrow" panose="020B0606020202030204" pitchFamily="34" charset="0"/>
              </a:rPr>
              <a:t> de EMQX y el </a:t>
            </a:r>
            <a:r>
              <a:rPr lang="es-MX" sz="1600" dirty="0" err="1">
                <a:latin typeface="Arial Narrow" panose="020B0606020202030204" pitchFamily="34" charset="0"/>
              </a:rPr>
              <a:t>dashboard</a:t>
            </a:r>
            <a:r>
              <a:rPr lang="es-MX" sz="1600" dirty="0">
                <a:latin typeface="Arial Narrow" panose="020B0606020202030204" pitchFamily="34" charset="0"/>
              </a:rPr>
              <a:t> de la pagina WEB bajo un tópico.</a:t>
            </a:r>
          </a:p>
          <a:p>
            <a:pPr marL="742950" lvl="1" indent="-285750" algn="just">
              <a:spcBef>
                <a:spcPct val="30000"/>
              </a:spcBef>
              <a:buSzPct val="80000"/>
              <a:buFont typeface="Symbol" panose="05050102010706020507" pitchFamily="18" charset="2"/>
              <a:buChar char="-"/>
              <a:defRPr/>
            </a:pPr>
            <a:r>
              <a:rPr lang="es-MX" sz="1600" dirty="0">
                <a:latin typeface="Arial Narrow" panose="020B0606020202030204" pitchFamily="34" charset="0"/>
              </a:rPr>
              <a:t> Lectura de mensajes bajo un tópico desde el </a:t>
            </a:r>
            <a:r>
              <a:rPr lang="es-MX" sz="1600" dirty="0" err="1">
                <a:latin typeface="Arial Narrow" panose="020B0606020202030204" pitchFamily="34" charset="0"/>
              </a:rPr>
              <a:t>dashboard</a:t>
            </a:r>
            <a:r>
              <a:rPr lang="es-MX" sz="1600" dirty="0">
                <a:latin typeface="Arial Narrow" panose="020B0606020202030204" pitchFamily="34" charset="0"/>
              </a:rPr>
              <a:t> de la pagina WEB y EMQX.</a:t>
            </a:r>
          </a:p>
          <a:p>
            <a:pPr marL="742950" lvl="1" indent="-285750" algn="just">
              <a:spcBef>
                <a:spcPct val="30000"/>
              </a:spcBef>
              <a:buSzPct val="80000"/>
              <a:buFont typeface="Symbol" panose="05050102010706020507" pitchFamily="18" charset="2"/>
              <a:buChar char="-"/>
              <a:defRPr/>
            </a:pPr>
            <a:r>
              <a:rPr lang="es-MX" sz="1600" dirty="0">
                <a:latin typeface="Arial Narrow" panose="020B0606020202030204" pitchFamily="34" charset="0"/>
              </a:rPr>
              <a:t> Almacenamiento en la base de datos SQL.</a:t>
            </a:r>
          </a:p>
          <a:p>
            <a:pPr algn="just">
              <a:lnSpc>
                <a:spcPct val="130000"/>
              </a:lnSpc>
              <a:spcBef>
                <a:spcPct val="30000"/>
              </a:spcBef>
              <a:buSzPct val="80000"/>
              <a:buBlip>
                <a:blip r:embed="rId2"/>
              </a:buBlip>
              <a:defRPr/>
            </a:pPr>
            <a:endParaRPr lang="es-MX" sz="1600" dirty="0">
              <a:latin typeface="Arial Narrow" panose="020B0606020202030204" pitchFamily="34" charset="0"/>
            </a:endParaRPr>
          </a:p>
          <a:p>
            <a:pPr algn="just">
              <a:lnSpc>
                <a:spcPct val="130000"/>
              </a:lnSpc>
              <a:spcBef>
                <a:spcPct val="30000"/>
              </a:spcBef>
              <a:buSzPct val="80000"/>
              <a:buBlip>
                <a:blip r:embed="rId2"/>
              </a:buBlip>
              <a:defRPr/>
            </a:pPr>
            <a:endParaRPr lang="es-MX" sz="1600" dirty="0">
              <a:latin typeface="Arial Narrow" panose="020B0606020202030204" pitchFamily="34" charset="0"/>
            </a:endParaRPr>
          </a:p>
        </p:txBody>
      </p:sp>
      <p:pic>
        <p:nvPicPr>
          <p:cNvPr id="3" name="Picture 2">
            <a:extLst>
              <a:ext uri="{FF2B5EF4-FFF2-40B4-BE49-F238E27FC236}">
                <a16:creationId xmlns:a16="http://schemas.microsoft.com/office/drawing/2014/main" id="{12B38B67-9C24-4BED-B341-402651EDCC0A}"/>
              </a:ext>
            </a:extLst>
          </p:cNvPr>
          <p:cNvPicPr>
            <a:picLocks noChangeAspect="1"/>
          </p:cNvPicPr>
          <p:nvPr/>
        </p:nvPicPr>
        <p:blipFill>
          <a:blip r:embed="rId3"/>
          <a:stretch>
            <a:fillRect/>
          </a:stretch>
        </p:blipFill>
        <p:spPr>
          <a:xfrm>
            <a:off x="4722920" y="3617448"/>
            <a:ext cx="3817398" cy="2255735"/>
          </a:xfrm>
          <a:prstGeom prst="rect">
            <a:avLst/>
          </a:prstGeom>
        </p:spPr>
      </p:pic>
      <p:pic>
        <p:nvPicPr>
          <p:cNvPr id="4" name="Picture 3">
            <a:extLst>
              <a:ext uri="{FF2B5EF4-FFF2-40B4-BE49-F238E27FC236}">
                <a16:creationId xmlns:a16="http://schemas.microsoft.com/office/drawing/2014/main" id="{4CF93D38-DA65-48A3-A584-74AA267947DC}"/>
              </a:ext>
            </a:extLst>
          </p:cNvPr>
          <p:cNvPicPr>
            <a:picLocks noChangeAspect="1"/>
          </p:cNvPicPr>
          <p:nvPr/>
        </p:nvPicPr>
        <p:blipFill>
          <a:blip r:embed="rId4"/>
          <a:stretch>
            <a:fillRect/>
          </a:stretch>
        </p:blipFill>
        <p:spPr>
          <a:xfrm>
            <a:off x="317346" y="3617447"/>
            <a:ext cx="3848946" cy="2255735"/>
          </a:xfrm>
          <a:prstGeom prst="rect">
            <a:avLst/>
          </a:prstGeom>
        </p:spPr>
      </p:pic>
      <p:sp>
        <p:nvSpPr>
          <p:cNvPr id="14" name="TextBox 13">
            <a:extLst>
              <a:ext uri="{FF2B5EF4-FFF2-40B4-BE49-F238E27FC236}">
                <a16:creationId xmlns:a16="http://schemas.microsoft.com/office/drawing/2014/main" id="{D6962B0E-986E-4EAF-916F-6D90CDA06066}"/>
              </a:ext>
            </a:extLst>
          </p:cNvPr>
          <p:cNvSpPr txBox="1"/>
          <p:nvPr/>
        </p:nvSpPr>
        <p:spPr>
          <a:xfrm>
            <a:off x="842944" y="5930054"/>
            <a:ext cx="2970685" cy="307777"/>
          </a:xfrm>
          <a:prstGeom prst="rect">
            <a:avLst/>
          </a:prstGeom>
          <a:noFill/>
        </p:spPr>
        <p:txBody>
          <a:bodyPr wrap="none" rtlCol="0">
            <a:spAutoFit/>
          </a:bodyPr>
          <a:lstStyle/>
          <a:p>
            <a:pPr algn="ctr"/>
            <a:r>
              <a:rPr lang="es-MX" sz="1400" dirty="0">
                <a:latin typeface="Arial Narrow" panose="020B0606020202030204" pitchFamily="34" charset="0"/>
              </a:rPr>
              <a:t>Registro de tópicos suscritos y publicados.</a:t>
            </a:r>
          </a:p>
        </p:txBody>
      </p:sp>
      <p:sp>
        <p:nvSpPr>
          <p:cNvPr id="15" name="TextBox 14">
            <a:extLst>
              <a:ext uri="{FF2B5EF4-FFF2-40B4-BE49-F238E27FC236}">
                <a16:creationId xmlns:a16="http://schemas.microsoft.com/office/drawing/2014/main" id="{7102B7D5-5708-4ADF-BF44-EB1FCE830A53}"/>
              </a:ext>
            </a:extLst>
          </p:cNvPr>
          <p:cNvSpPr txBox="1"/>
          <p:nvPr/>
        </p:nvSpPr>
        <p:spPr>
          <a:xfrm>
            <a:off x="5222098" y="5930053"/>
            <a:ext cx="2819040" cy="307777"/>
          </a:xfrm>
          <a:prstGeom prst="rect">
            <a:avLst/>
          </a:prstGeom>
          <a:noFill/>
        </p:spPr>
        <p:txBody>
          <a:bodyPr wrap="none" rtlCol="0">
            <a:spAutoFit/>
          </a:bodyPr>
          <a:lstStyle/>
          <a:p>
            <a:pPr algn="ctr"/>
            <a:r>
              <a:rPr lang="es-MX" sz="1400" dirty="0" err="1">
                <a:latin typeface="Arial Narrow" panose="020B0606020202030204" pitchFamily="34" charset="0"/>
              </a:rPr>
              <a:t>Dashboard</a:t>
            </a:r>
            <a:r>
              <a:rPr lang="es-MX" sz="1400" dirty="0">
                <a:latin typeface="Arial Narrow" panose="020B0606020202030204" pitchFamily="34" charset="0"/>
              </a:rPr>
              <a:t> vinculado por MQTT a EMQ.</a:t>
            </a:r>
          </a:p>
        </p:txBody>
      </p:sp>
    </p:spTree>
    <p:extLst>
      <p:ext uri="{BB962C8B-B14F-4D97-AF65-F5344CB8AC3E}">
        <p14:creationId xmlns:p14="http://schemas.microsoft.com/office/powerpoint/2010/main" val="172431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02B2F-074C-442C-B08B-06A06869EB3E}"/>
              </a:ext>
            </a:extLst>
          </p:cNvPr>
          <p:cNvSpPr>
            <a:spLocks noGrp="1"/>
          </p:cNvSpPr>
          <p:nvPr>
            <p:ph type="title"/>
          </p:nvPr>
        </p:nvSpPr>
        <p:spPr/>
        <p:txBody>
          <a:bodyPr/>
          <a:lstStyle/>
          <a:p>
            <a:r>
              <a:rPr lang="en-US" dirty="0" err="1"/>
              <a:t>Resultados</a:t>
            </a:r>
            <a:endParaRPr lang="es-MX" dirty="0"/>
          </a:p>
        </p:txBody>
      </p:sp>
      <p:pic>
        <p:nvPicPr>
          <p:cNvPr id="5" name="Imagen 4">
            <a:extLst>
              <a:ext uri="{FF2B5EF4-FFF2-40B4-BE49-F238E27FC236}">
                <a16:creationId xmlns:a16="http://schemas.microsoft.com/office/drawing/2014/main" id="{CFE813DC-5DBC-4B01-A4D0-FFD7F82087FE}"/>
              </a:ext>
            </a:extLst>
          </p:cNvPr>
          <p:cNvPicPr>
            <a:picLocks noChangeAspect="1"/>
          </p:cNvPicPr>
          <p:nvPr/>
        </p:nvPicPr>
        <p:blipFill rotWithShape="1">
          <a:blip r:embed="rId2"/>
          <a:srcRect r="49444"/>
          <a:stretch/>
        </p:blipFill>
        <p:spPr>
          <a:xfrm>
            <a:off x="2050183" y="2230261"/>
            <a:ext cx="4622859" cy="3984019"/>
          </a:xfrm>
          <a:prstGeom prst="rect">
            <a:avLst/>
          </a:prstGeom>
        </p:spPr>
      </p:pic>
      <p:sp>
        <p:nvSpPr>
          <p:cNvPr id="7" name="Rectángulo 6">
            <a:extLst>
              <a:ext uri="{FF2B5EF4-FFF2-40B4-BE49-F238E27FC236}">
                <a16:creationId xmlns:a16="http://schemas.microsoft.com/office/drawing/2014/main" id="{BE87DE83-1049-4B52-8B53-48307721BED1}"/>
              </a:ext>
            </a:extLst>
          </p:cNvPr>
          <p:cNvSpPr/>
          <p:nvPr/>
        </p:nvSpPr>
        <p:spPr>
          <a:xfrm>
            <a:off x="232633" y="1342841"/>
            <a:ext cx="3772186" cy="413447"/>
          </a:xfrm>
          <a:prstGeom prst="rect">
            <a:avLst/>
          </a:prstGeom>
        </p:spPr>
        <p:txBody>
          <a:bodyPr wrap="none">
            <a:spAutoFit/>
          </a:bodyPr>
          <a:lstStyle/>
          <a:p>
            <a:pPr marL="288925" indent="-288925" algn="just">
              <a:lnSpc>
                <a:spcPct val="130000"/>
              </a:lnSpc>
              <a:spcBef>
                <a:spcPct val="30000"/>
              </a:spcBef>
              <a:buSzPct val="80000"/>
              <a:buBlip>
                <a:blip r:embed="rId3"/>
              </a:buBlip>
              <a:defRPr/>
            </a:pPr>
            <a:r>
              <a:rPr lang="es-MX" b="1" dirty="0">
                <a:solidFill>
                  <a:srgbClr val="0070C0"/>
                </a:solidFill>
                <a:effectLst>
                  <a:outerShdw blurRad="38100" dist="38100" dir="2700000" algn="tl">
                    <a:srgbClr val="000000">
                      <a:alpha val="43137"/>
                    </a:srgbClr>
                  </a:outerShdw>
                </a:effectLst>
                <a:latin typeface="Arial Narrow" panose="020B0606020202030204" pitchFamily="34" charset="0"/>
              </a:rPr>
              <a:t>Funcionamiento</a:t>
            </a:r>
            <a:r>
              <a:rPr lang="en-US" b="1" dirty="0">
                <a:solidFill>
                  <a:srgbClr val="0070C0"/>
                </a:solidFill>
                <a:effectLst>
                  <a:outerShdw blurRad="38100" dist="38100" dir="2700000" algn="tl">
                    <a:srgbClr val="000000">
                      <a:alpha val="43137"/>
                    </a:srgbClr>
                  </a:outerShdw>
                </a:effectLst>
                <a:latin typeface="Arial Narrow" panose="020B0606020202030204" pitchFamily="34" charset="0"/>
              </a:rPr>
              <a:t> </a:t>
            </a:r>
            <a:r>
              <a:rPr lang="en-US" b="1" dirty="0" err="1">
                <a:solidFill>
                  <a:srgbClr val="0070C0"/>
                </a:solidFill>
                <a:effectLst>
                  <a:outerShdw blurRad="38100" dist="38100" dir="2700000" algn="tl">
                    <a:srgbClr val="000000">
                      <a:alpha val="43137"/>
                    </a:srgbClr>
                  </a:outerShdw>
                </a:effectLst>
                <a:latin typeface="Arial Narrow" panose="020B0606020202030204" pitchFamily="34" charset="0"/>
              </a:rPr>
              <a:t>exitoso</a:t>
            </a:r>
            <a:r>
              <a:rPr lang="en-US" b="1" dirty="0">
                <a:solidFill>
                  <a:srgbClr val="0070C0"/>
                </a:solidFill>
                <a:effectLst>
                  <a:outerShdw blurRad="38100" dist="38100" dir="2700000" algn="tl">
                    <a:srgbClr val="000000">
                      <a:alpha val="43137"/>
                    </a:srgbClr>
                  </a:outerShdw>
                </a:effectLst>
                <a:latin typeface="Arial Narrow" panose="020B0606020202030204" pitchFamily="34" charset="0"/>
              </a:rPr>
              <a:t> de firmware</a:t>
            </a:r>
            <a:endParaRPr lang="es-MX"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299457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Resultados</a:t>
            </a:r>
            <a:endParaRPr lang="es-MX" sz="3600" dirty="0">
              <a:effectLst>
                <a:outerShdw blurRad="38100" dist="38100" dir="2700000" algn="tl">
                  <a:srgbClr val="000000">
                    <a:alpha val="43137"/>
                  </a:srgbClr>
                </a:outerShdw>
              </a:effectLst>
              <a:latin typeface="Arial Narrow" panose="020B0606020202030204" pitchFamily="34" charset="0"/>
            </a:endParaRPr>
          </a:p>
        </p:txBody>
      </p:sp>
      <p:sp>
        <p:nvSpPr>
          <p:cNvPr id="7" name="Slide Number Placeholder 5"/>
          <p:cNvSpPr>
            <a:spLocks noGrp="1"/>
          </p:cNvSpPr>
          <p:nvPr>
            <p:ph type="sldNum" sz="quarter" idx="12"/>
          </p:nvPr>
        </p:nvSpPr>
        <p:spPr>
          <a:xfrm>
            <a:off x="6457950" y="6356351"/>
            <a:ext cx="2057400" cy="365125"/>
          </a:xfrm>
        </p:spPr>
        <p:txBody>
          <a:bodyPr/>
          <a:lstStyle>
            <a:lvl1pPr>
              <a:defRPr>
                <a:latin typeface="Arial Narrow" panose="020B0606020202030204" pitchFamily="34" charset="0"/>
              </a:defRPr>
            </a:lvl1pPr>
          </a:lstStyle>
          <a:p>
            <a:fld id="{C1810388-F7B8-4AC1-A4BA-7E877B8218FC}" type="slidenum">
              <a:rPr lang="es-MX" smtClean="0"/>
              <a:t>23</a:t>
            </a:fld>
            <a:r>
              <a:rPr lang="es-MX" dirty="0"/>
              <a:t> / 13</a:t>
            </a:r>
          </a:p>
        </p:txBody>
      </p:sp>
      <p:sp>
        <p:nvSpPr>
          <p:cNvPr id="6" name="Footer Placeholder 4">
            <a:extLst>
              <a:ext uri="{FF2B5EF4-FFF2-40B4-BE49-F238E27FC236}">
                <a16:creationId xmlns:a16="http://schemas.microsoft.com/office/drawing/2014/main" id="{F82F010C-2B3B-4D63-AC43-B44251AC9DF0}"/>
              </a:ext>
            </a:extLst>
          </p:cNvPr>
          <p:cNvSpPr>
            <a:spLocks noGrp="1"/>
          </p:cNvSpPr>
          <p:nvPr>
            <p:ph type="ftr" sz="quarter" idx="11"/>
          </p:nvPr>
        </p:nvSpPr>
        <p:spPr>
          <a:xfrm>
            <a:off x="3028950" y="6356351"/>
            <a:ext cx="3086100" cy="365125"/>
          </a:xfrm>
        </p:spPr>
        <p:txBody>
          <a:bodyPr/>
          <a:lstStyle>
            <a:lvl1pPr>
              <a:defRPr>
                <a:latin typeface="Arial Narrow" panose="020B0606020202030204" pitchFamily="34" charset="0"/>
              </a:defRPr>
            </a:lvl1pPr>
          </a:lstStyle>
          <a:p>
            <a:r>
              <a:rPr lang="es-US" dirty="0"/>
              <a:t>Foro de Prácticas Profesionales </a:t>
            </a:r>
          </a:p>
          <a:p>
            <a:r>
              <a:rPr lang="es-US" dirty="0"/>
              <a:t>Mayo 2020</a:t>
            </a:r>
            <a:endParaRPr lang="es-MX" dirty="0"/>
          </a:p>
        </p:txBody>
      </p:sp>
      <p:sp>
        <p:nvSpPr>
          <p:cNvPr id="8" name="Date Placeholder 3">
            <a:extLst>
              <a:ext uri="{FF2B5EF4-FFF2-40B4-BE49-F238E27FC236}">
                <a16:creationId xmlns:a16="http://schemas.microsoft.com/office/drawing/2014/main" id="{164B1046-28C3-4B92-A927-44DDC6C6C149}"/>
              </a:ext>
            </a:extLst>
          </p:cNvPr>
          <p:cNvSpPr>
            <a:spLocks noGrp="1"/>
          </p:cNvSpPr>
          <p:nvPr>
            <p:ph type="dt" sz="half" idx="10"/>
          </p:nvPr>
        </p:nvSpPr>
        <p:spPr>
          <a:xfrm>
            <a:off x="628650" y="6356351"/>
            <a:ext cx="2057400" cy="365125"/>
          </a:xfrm>
        </p:spPr>
        <p:txBody>
          <a:bodyPr/>
          <a:lstStyle>
            <a:lvl1pPr>
              <a:defRPr>
                <a:latin typeface="Arial Narrow" panose="020B0606020202030204" pitchFamily="34" charset="0"/>
              </a:defRPr>
            </a:lvl1pPr>
          </a:lstStyle>
          <a:p>
            <a:r>
              <a:rPr lang="es-MX" dirty="0"/>
              <a:t>Palos Angulo</a:t>
            </a:r>
          </a:p>
        </p:txBody>
      </p:sp>
      <p:pic>
        <p:nvPicPr>
          <p:cNvPr id="5" name="Imagen 4">
            <a:extLst>
              <a:ext uri="{FF2B5EF4-FFF2-40B4-BE49-F238E27FC236}">
                <a16:creationId xmlns:a16="http://schemas.microsoft.com/office/drawing/2014/main" id="{FF36C07C-5E7F-4D03-90D8-3AE3EF9BA9C8}"/>
              </a:ext>
            </a:extLst>
          </p:cNvPr>
          <p:cNvPicPr>
            <a:picLocks noChangeAspect="1"/>
          </p:cNvPicPr>
          <p:nvPr/>
        </p:nvPicPr>
        <p:blipFill>
          <a:blip r:embed="rId2"/>
          <a:stretch>
            <a:fillRect/>
          </a:stretch>
        </p:blipFill>
        <p:spPr>
          <a:xfrm>
            <a:off x="1328170" y="1344377"/>
            <a:ext cx="6487659" cy="4169246"/>
          </a:xfrm>
          <a:prstGeom prst="rect">
            <a:avLst/>
          </a:prstGeom>
        </p:spPr>
      </p:pic>
    </p:spTree>
    <p:extLst>
      <p:ext uri="{BB962C8B-B14F-4D97-AF65-F5344CB8AC3E}">
        <p14:creationId xmlns:p14="http://schemas.microsoft.com/office/powerpoint/2010/main" val="148880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56454-FACC-4688-BF2D-31BD91DD2D5A}"/>
              </a:ext>
            </a:extLst>
          </p:cNvPr>
          <p:cNvSpPr>
            <a:spLocks noGrp="1"/>
          </p:cNvSpPr>
          <p:nvPr>
            <p:ph type="title"/>
          </p:nvPr>
        </p:nvSpPr>
        <p:spPr/>
        <p:txBody>
          <a:bodyPr/>
          <a:lstStyle/>
          <a:p>
            <a:r>
              <a:rPr lang="en-US" dirty="0" err="1"/>
              <a:t>Resultados</a:t>
            </a:r>
            <a:endParaRPr lang="es-MX" dirty="0"/>
          </a:p>
        </p:txBody>
      </p:sp>
      <p:pic>
        <p:nvPicPr>
          <p:cNvPr id="7" name="Imagen 6">
            <a:extLst>
              <a:ext uri="{FF2B5EF4-FFF2-40B4-BE49-F238E27FC236}">
                <a16:creationId xmlns:a16="http://schemas.microsoft.com/office/drawing/2014/main" id="{D230B743-DE21-4818-BF63-37AD74F44C15}"/>
              </a:ext>
            </a:extLst>
          </p:cNvPr>
          <p:cNvPicPr>
            <a:picLocks noChangeAspect="1"/>
          </p:cNvPicPr>
          <p:nvPr/>
        </p:nvPicPr>
        <p:blipFill>
          <a:blip r:embed="rId2"/>
          <a:stretch>
            <a:fillRect/>
          </a:stretch>
        </p:blipFill>
        <p:spPr>
          <a:xfrm>
            <a:off x="0" y="4970936"/>
            <a:ext cx="9144000" cy="1815298"/>
          </a:xfrm>
          <a:prstGeom prst="rect">
            <a:avLst/>
          </a:prstGeom>
        </p:spPr>
      </p:pic>
      <p:pic>
        <p:nvPicPr>
          <p:cNvPr id="10" name="Imagen 9">
            <a:extLst>
              <a:ext uri="{FF2B5EF4-FFF2-40B4-BE49-F238E27FC236}">
                <a16:creationId xmlns:a16="http://schemas.microsoft.com/office/drawing/2014/main" id="{1795D39D-EEB1-4FCE-8481-6B142DA22EE5}"/>
              </a:ext>
            </a:extLst>
          </p:cNvPr>
          <p:cNvPicPr>
            <a:picLocks noChangeAspect="1"/>
          </p:cNvPicPr>
          <p:nvPr/>
        </p:nvPicPr>
        <p:blipFill>
          <a:blip r:embed="rId3"/>
          <a:stretch>
            <a:fillRect/>
          </a:stretch>
        </p:blipFill>
        <p:spPr>
          <a:xfrm>
            <a:off x="335560" y="1274350"/>
            <a:ext cx="7407479" cy="3640082"/>
          </a:xfrm>
          <a:prstGeom prst="rect">
            <a:avLst/>
          </a:prstGeom>
        </p:spPr>
      </p:pic>
    </p:spTree>
    <p:extLst>
      <p:ext uri="{BB962C8B-B14F-4D97-AF65-F5344CB8AC3E}">
        <p14:creationId xmlns:p14="http://schemas.microsoft.com/office/powerpoint/2010/main" val="1698622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Conclusiones</a:t>
            </a:r>
            <a:endParaRPr lang="es-MX" sz="3600" dirty="0">
              <a:effectLst>
                <a:outerShdw blurRad="38100" dist="38100" dir="2700000" algn="tl">
                  <a:srgbClr val="000000">
                    <a:alpha val="43137"/>
                  </a:srgbClr>
                </a:outerShdw>
              </a:effectLst>
              <a:latin typeface="Arial Narrow" panose="020B0606020202030204" pitchFamily="34" charset="0"/>
            </a:endParaRPr>
          </a:p>
        </p:txBody>
      </p:sp>
      <p:pic>
        <p:nvPicPr>
          <p:cNvPr id="8" name="Marcador de contenido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68726" y="5037834"/>
            <a:ext cx="1635848" cy="810654"/>
          </a:xfrm>
        </p:spPr>
      </p:pic>
      <p:sp>
        <p:nvSpPr>
          <p:cNvPr id="9" name="Marcador de contenido 2"/>
          <p:cNvSpPr txBox="1">
            <a:spLocks/>
          </p:cNvSpPr>
          <p:nvPr/>
        </p:nvSpPr>
        <p:spPr>
          <a:xfrm>
            <a:off x="234367" y="1881282"/>
            <a:ext cx="8599240" cy="42699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0"/>
              </a:spcBef>
              <a:spcAft>
                <a:spcPts val="600"/>
              </a:spcAft>
              <a:buFont typeface="Arial" panose="020B0604020202020204" pitchFamily="34" charset="0"/>
              <a:buChar char="•"/>
              <a:defRPr sz="2400" b="0" i="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120000"/>
              </a:lnSpc>
              <a:spcBef>
                <a:spcPts val="0"/>
              </a:spcBef>
              <a:spcAft>
                <a:spcPts val="600"/>
              </a:spcAft>
              <a:buFont typeface="Arial" panose="020B0604020202020204" pitchFamily="34" charset="0"/>
              <a:buChar char="•"/>
              <a:defRPr sz="2000" b="0" i="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120000"/>
              </a:lnSpc>
              <a:spcBef>
                <a:spcPts val="0"/>
              </a:spcBef>
              <a:spcAft>
                <a:spcPts val="600"/>
              </a:spcAft>
              <a:buFont typeface="Arial" panose="020B0604020202020204" pitchFamily="34" charset="0"/>
              <a:buChar char="•"/>
              <a:defRPr sz="1800" b="0" i="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120000"/>
              </a:lnSpc>
              <a:spcBef>
                <a:spcPts val="0"/>
              </a:spcBef>
              <a:spcAft>
                <a:spcPts val="600"/>
              </a:spcAft>
              <a:buFont typeface="Arial" panose="020B0604020202020204" pitchFamily="34" charset="0"/>
              <a:buChar char="•"/>
              <a:defRPr sz="1600" b="0" i="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120000"/>
              </a:lnSpc>
              <a:spcBef>
                <a:spcPts val="0"/>
              </a:spcBef>
              <a:spcAft>
                <a:spcPts val="600"/>
              </a:spcAft>
              <a:buFont typeface="Arial" panose="020B0604020202020204" pitchFamily="34" charset="0"/>
              <a:buChar char="•"/>
              <a:defRPr sz="1600" b="0" i="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spcBef>
                <a:spcPct val="30000"/>
              </a:spcBef>
              <a:buSzPct val="80000"/>
              <a:buFont typeface="Arial" panose="020B0604020202020204" pitchFamily="34" charset="0"/>
              <a:buBlip>
                <a:blip r:embed="rId4"/>
              </a:buBlip>
              <a:defRPr/>
            </a:pPr>
            <a:r>
              <a:rPr lang="es-US" sz="1800" dirty="0"/>
              <a:t>Esta arquitectura desarrollada da punto de partida a la implementación en dispositivos embebidos que puedan establecer conexión a una red.</a:t>
            </a:r>
          </a:p>
          <a:p>
            <a:pPr algn="just">
              <a:lnSpc>
                <a:spcPct val="130000"/>
              </a:lnSpc>
              <a:spcBef>
                <a:spcPct val="30000"/>
              </a:spcBef>
              <a:buSzPct val="80000"/>
              <a:buBlip>
                <a:blip r:embed="rId4"/>
              </a:buBlip>
              <a:defRPr/>
            </a:pPr>
            <a:r>
              <a:rPr lang="es-US" sz="1800" dirty="0"/>
              <a:t>Se obtuvo el principal objetivo de desarrollar una propuesta para una </a:t>
            </a:r>
            <a:r>
              <a:rPr lang="es-ES" sz="1800" dirty="0"/>
              <a:t>arquitectura IoT que sea aplicable a 5G para aplicaciones de </a:t>
            </a:r>
            <a:r>
              <a:rPr lang="es-ES" sz="1800" dirty="0" err="1"/>
              <a:t>M.Health</a:t>
            </a:r>
            <a:r>
              <a:rPr lang="es-US" sz="1800" dirty="0"/>
              <a:t>, sin embargo, se logró abarcar gran parte en el ámbito de red y conexión.</a:t>
            </a:r>
          </a:p>
          <a:p>
            <a:pPr algn="just">
              <a:lnSpc>
                <a:spcPct val="130000"/>
              </a:lnSpc>
              <a:spcBef>
                <a:spcPct val="30000"/>
              </a:spcBef>
              <a:buSzPct val="80000"/>
              <a:buBlip>
                <a:blip r:embed="rId4"/>
              </a:buBlip>
              <a:defRPr/>
            </a:pPr>
            <a:r>
              <a:rPr lang="es-US" sz="1800" dirty="0"/>
              <a:t>Esta arquitectura es muy completa y está preparada para altas demandas, teniendo la virtud de usar lo mejor de cada tecnología y servicios existentes actualmente, tiene la capacidad de comunicar miles de dispositivos de manera profesional. Se pensó en el usuario y cliente y se diseñó para su facilidad y comodidad.</a:t>
            </a:r>
          </a:p>
        </p:txBody>
      </p:sp>
    </p:spTree>
    <p:extLst>
      <p:ext uri="{BB962C8B-B14F-4D97-AF65-F5344CB8AC3E}">
        <p14:creationId xmlns:p14="http://schemas.microsoft.com/office/powerpoint/2010/main" val="3681166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F07A1-3463-4107-8AD4-D6E436839467}"/>
              </a:ext>
            </a:extLst>
          </p:cNvPr>
          <p:cNvSpPr>
            <a:spLocks noGrp="1"/>
          </p:cNvSpPr>
          <p:nvPr>
            <p:ph type="title"/>
          </p:nvPr>
        </p:nvSpPr>
        <p:spPr/>
        <p:txBody>
          <a:bodyPr/>
          <a:lstStyle/>
          <a:p>
            <a:r>
              <a:rPr lang="es-MX" dirty="0"/>
              <a:t>Trabajo futuro</a:t>
            </a:r>
          </a:p>
        </p:txBody>
      </p:sp>
      <p:sp>
        <p:nvSpPr>
          <p:cNvPr id="3" name="Marcador de contenido 2">
            <a:extLst>
              <a:ext uri="{FF2B5EF4-FFF2-40B4-BE49-F238E27FC236}">
                <a16:creationId xmlns:a16="http://schemas.microsoft.com/office/drawing/2014/main" id="{EB05FDC4-0BD8-44D1-95A5-B4C642232662}"/>
              </a:ext>
            </a:extLst>
          </p:cNvPr>
          <p:cNvSpPr>
            <a:spLocks noGrp="1"/>
          </p:cNvSpPr>
          <p:nvPr>
            <p:ph idx="1"/>
          </p:nvPr>
        </p:nvSpPr>
        <p:spPr/>
        <p:txBody>
          <a:bodyPr/>
          <a:lstStyle/>
          <a:p>
            <a:r>
              <a:rPr lang="es-MX" dirty="0"/>
              <a:t>La arquitectura se realizó con buenos cimientos.</a:t>
            </a:r>
          </a:p>
          <a:p>
            <a:r>
              <a:rPr lang="es-MX" dirty="0"/>
              <a:t>La naturaleza de ser escalable.</a:t>
            </a:r>
          </a:p>
          <a:p>
            <a:r>
              <a:rPr lang="es-MX" dirty="0"/>
              <a:t>Interfaz de usuario y su carencia de gráficos.</a:t>
            </a:r>
          </a:p>
          <a:p>
            <a:r>
              <a:rPr lang="es-MX" dirty="0"/>
              <a:t>Integración de “data </a:t>
            </a:r>
            <a:r>
              <a:rPr lang="es-MX" dirty="0" err="1"/>
              <a:t>science</a:t>
            </a:r>
            <a:r>
              <a:rPr lang="es-MX" dirty="0"/>
              <a:t>”.</a:t>
            </a:r>
          </a:p>
          <a:p>
            <a:r>
              <a:rPr lang="es-MX" dirty="0"/>
              <a:t>Mejor autenticación y </a:t>
            </a:r>
            <a:r>
              <a:rPr lang="es-MX" dirty="0" err="1"/>
              <a:t>backend</a:t>
            </a:r>
            <a:r>
              <a:rPr lang="es-MX" dirty="0"/>
              <a:t>.</a:t>
            </a:r>
          </a:p>
        </p:txBody>
      </p:sp>
    </p:spTree>
    <p:extLst>
      <p:ext uri="{BB962C8B-B14F-4D97-AF65-F5344CB8AC3E}">
        <p14:creationId xmlns:p14="http://schemas.microsoft.com/office/powerpoint/2010/main" val="3886867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Referencias</a:t>
            </a:r>
            <a:endParaRPr lang="es-MX" sz="3600" dirty="0">
              <a:effectLst>
                <a:outerShdw blurRad="38100" dist="38100" dir="2700000" algn="tl">
                  <a:srgbClr val="000000">
                    <a:alpha val="43137"/>
                  </a:srgbClr>
                </a:outerShdw>
              </a:effectLst>
              <a:latin typeface="Arial Narrow" panose="020B0606020202030204" pitchFamily="34" charset="0"/>
            </a:endParaRPr>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4527" y="4355961"/>
            <a:ext cx="1824245" cy="1824245"/>
          </a:xfrm>
        </p:spPr>
      </p:pic>
      <p:sp>
        <p:nvSpPr>
          <p:cNvPr id="9" name="Marcador de contenido 2">
            <a:extLst>
              <a:ext uri="{FF2B5EF4-FFF2-40B4-BE49-F238E27FC236}">
                <a16:creationId xmlns:a16="http://schemas.microsoft.com/office/drawing/2014/main" id="{CBEF534A-A606-41A1-B65B-C2AF210F6E39}"/>
              </a:ext>
            </a:extLst>
          </p:cNvPr>
          <p:cNvSpPr txBox="1">
            <a:spLocks/>
          </p:cNvSpPr>
          <p:nvPr/>
        </p:nvSpPr>
        <p:spPr>
          <a:xfrm>
            <a:off x="154468" y="1555533"/>
            <a:ext cx="8599240" cy="471274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0"/>
              </a:spcBef>
              <a:spcAft>
                <a:spcPts val="600"/>
              </a:spcAft>
              <a:buFont typeface="Arial" panose="020B0604020202020204" pitchFamily="34" charset="0"/>
              <a:buChar char="•"/>
              <a:defRPr sz="2400" b="0" i="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120000"/>
              </a:lnSpc>
              <a:spcBef>
                <a:spcPts val="0"/>
              </a:spcBef>
              <a:spcAft>
                <a:spcPts val="600"/>
              </a:spcAft>
              <a:buFont typeface="Arial" panose="020B0604020202020204" pitchFamily="34" charset="0"/>
              <a:buChar char="•"/>
              <a:defRPr sz="2000" b="0" i="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120000"/>
              </a:lnSpc>
              <a:spcBef>
                <a:spcPts val="0"/>
              </a:spcBef>
              <a:spcAft>
                <a:spcPts val="600"/>
              </a:spcAft>
              <a:buFont typeface="Arial" panose="020B0604020202020204" pitchFamily="34" charset="0"/>
              <a:buChar char="•"/>
              <a:defRPr sz="1800" b="0" i="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120000"/>
              </a:lnSpc>
              <a:spcBef>
                <a:spcPts val="0"/>
              </a:spcBef>
              <a:spcAft>
                <a:spcPts val="600"/>
              </a:spcAft>
              <a:buFont typeface="Arial" panose="020B0604020202020204" pitchFamily="34" charset="0"/>
              <a:buChar char="•"/>
              <a:defRPr sz="1600" b="0" i="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120000"/>
              </a:lnSpc>
              <a:spcBef>
                <a:spcPts val="0"/>
              </a:spcBef>
              <a:spcAft>
                <a:spcPts val="600"/>
              </a:spcAft>
              <a:buFont typeface="Arial" panose="020B0604020202020204" pitchFamily="34" charset="0"/>
              <a:buChar char="•"/>
              <a:defRPr sz="1600" b="0" i="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ct val="30000"/>
              </a:spcBef>
              <a:buSzPct val="80000"/>
              <a:buBlip>
                <a:blip r:embed="rId3"/>
              </a:buBlip>
              <a:defRPr/>
            </a:pPr>
            <a:r>
              <a:rPr lang="es-MX" sz="1600" dirty="0"/>
              <a:t>M. </a:t>
            </a:r>
            <a:r>
              <a:rPr lang="es-MX" sz="1600" dirty="0" err="1"/>
              <a:t>Afaneh</a:t>
            </a:r>
            <a:r>
              <a:rPr lang="es-MX" sz="1600" dirty="0"/>
              <a:t>, «Bluetooth Low Energy, Broadcast, IoT </a:t>
            </a:r>
            <a:r>
              <a:rPr lang="es-MX" sz="1600" dirty="0" err="1"/>
              <a:t>Connectivity</a:t>
            </a:r>
            <a:r>
              <a:rPr lang="es-MX" sz="1600" dirty="0"/>
              <a:t>, </a:t>
            </a:r>
            <a:r>
              <a:rPr lang="es-MX" sz="1600" dirty="0" err="1"/>
              <a:t>Mesh</a:t>
            </a:r>
            <a:r>
              <a:rPr lang="es-MX" sz="1600" dirty="0"/>
              <a:t>, Point-</a:t>
            </a:r>
            <a:r>
              <a:rPr lang="es-MX" sz="1600" dirty="0" err="1"/>
              <a:t>to</a:t>
            </a:r>
            <a:r>
              <a:rPr lang="es-MX" sz="1600" dirty="0"/>
              <a:t>-Point, </a:t>
            </a:r>
            <a:r>
              <a:rPr lang="es-MX" sz="1600" dirty="0" err="1"/>
              <a:t>Range</a:t>
            </a:r>
            <a:r>
              <a:rPr lang="es-MX" sz="1600" dirty="0"/>
              <a:t>,» Bluetooth, 21 abril 2020. [En línea]. </a:t>
            </a:r>
            <a:r>
              <a:rPr lang="es-MX" sz="1600" dirty="0" err="1"/>
              <a:t>Available</a:t>
            </a:r>
            <a:r>
              <a:rPr lang="es-MX" sz="1600" dirty="0"/>
              <a:t>: https://www.bluetooth.com/blog/wireless-connectivity-options-for-iot-applications-technology-comparison/.</a:t>
            </a:r>
          </a:p>
          <a:p>
            <a:pPr>
              <a:lnSpc>
                <a:spcPct val="130000"/>
              </a:lnSpc>
              <a:spcBef>
                <a:spcPct val="30000"/>
              </a:spcBef>
              <a:buSzPct val="80000"/>
              <a:buBlip>
                <a:blip r:embed="rId3"/>
              </a:buBlip>
              <a:defRPr/>
            </a:pPr>
            <a:r>
              <a:rPr lang="es-MX" sz="1600" dirty="0"/>
              <a:t>A. M. </a:t>
            </a:r>
            <a:r>
              <a:rPr lang="es-MX" sz="1600" dirty="0" err="1"/>
              <a:t>Dipa</a:t>
            </a:r>
            <a:r>
              <a:rPr lang="es-MX" sz="1600" dirty="0"/>
              <a:t> </a:t>
            </a:r>
            <a:r>
              <a:rPr lang="es-MX" sz="1600" dirty="0" err="1"/>
              <a:t>Soni</a:t>
            </a:r>
            <a:r>
              <a:rPr lang="es-MX" sz="1600" dirty="0"/>
              <a:t>, «A SURVEY ON MQTT: A PROTOCOL OF INTERNET OF THINGS(IOT),» </a:t>
            </a:r>
            <a:r>
              <a:rPr lang="es-MX" sz="1600" dirty="0" err="1"/>
              <a:t>resaerchgate</a:t>
            </a:r>
            <a:r>
              <a:rPr lang="es-MX" sz="1600" dirty="0"/>
              <a:t>, p. 6, 2017.</a:t>
            </a:r>
          </a:p>
          <a:p>
            <a:pPr>
              <a:lnSpc>
                <a:spcPct val="130000"/>
              </a:lnSpc>
              <a:spcBef>
                <a:spcPct val="30000"/>
              </a:spcBef>
              <a:buSzPct val="80000"/>
              <a:buBlip>
                <a:blip r:embed="rId3"/>
              </a:buBlip>
              <a:defRPr/>
            </a:pPr>
            <a:r>
              <a:rPr lang="en-US" sz="1600" dirty="0"/>
              <a:t>G. Americas, «LTE and 5G Technologies Enabling the Internet of Things,» 5G Americas White Paper, vol. htpp://www.5gamericas.org/files/3514/8121/4832/Enabling_ _IoT_WP_12.8.16_FINAL.pdf 2016.</a:t>
            </a:r>
          </a:p>
          <a:p>
            <a:pPr>
              <a:lnSpc>
                <a:spcPct val="130000"/>
              </a:lnSpc>
              <a:spcBef>
                <a:spcPct val="30000"/>
              </a:spcBef>
              <a:buSzPct val="80000"/>
              <a:buBlip>
                <a:blip r:embed="rId3"/>
              </a:buBlip>
              <a:defRPr/>
            </a:pPr>
            <a:r>
              <a:rPr lang="en-US" sz="1600" dirty="0"/>
              <a:t> Huawei, «5G Network Architecture A high level perspective,» Huawei, 2016. </a:t>
            </a:r>
            <a:endParaRPr lang="es-MX" sz="1600" dirty="0"/>
          </a:p>
        </p:txBody>
      </p:sp>
    </p:spTree>
    <p:extLst>
      <p:ext uri="{BB962C8B-B14F-4D97-AF65-F5344CB8AC3E}">
        <p14:creationId xmlns:p14="http://schemas.microsoft.com/office/powerpoint/2010/main" val="193982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Antecedentes</a:t>
            </a:r>
            <a:endParaRPr lang="es-MX" sz="3600" dirty="0">
              <a:effectLst>
                <a:outerShdw blurRad="38100" dist="38100" dir="2700000" algn="tl">
                  <a:srgbClr val="000000">
                    <a:alpha val="43137"/>
                  </a:srgbClr>
                </a:outerShdw>
              </a:effectLst>
              <a:latin typeface="Arial Narrow" panose="020B0606020202030204" pitchFamily="34" charset="0"/>
            </a:endParaRPr>
          </a:p>
        </p:txBody>
      </p:sp>
      <p:sp>
        <p:nvSpPr>
          <p:cNvPr id="12" name="Marcador de contenido 2"/>
          <p:cNvSpPr>
            <a:spLocks noGrp="1"/>
          </p:cNvSpPr>
          <p:nvPr>
            <p:ph idx="1"/>
          </p:nvPr>
        </p:nvSpPr>
        <p:spPr>
          <a:xfrm>
            <a:off x="431508" y="1668368"/>
            <a:ext cx="8280983" cy="4269997"/>
          </a:xfrm>
        </p:spPr>
        <p:txBody>
          <a:bodyPr>
            <a:normAutofit/>
          </a:bodyPr>
          <a:lstStyle/>
          <a:p>
            <a:pPr algn="just">
              <a:lnSpc>
                <a:spcPct val="130000"/>
              </a:lnSpc>
              <a:spcBef>
                <a:spcPct val="30000"/>
              </a:spcBef>
              <a:buSzPct val="80000"/>
              <a:buBlip>
                <a:blip r:embed="rId2"/>
              </a:buBlip>
              <a:defRPr/>
            </a:pPr>
            <a:r>
              <a:rPr lang="es-ES" sz="1800" dirty="0"/>
              <a:t>A medida que los avances tecnológicos se presentan en todas las áreas de la ingeniería, se presentan nuevos retos y problemas al mismo tiempo.</a:t>
            </a:r>
            <a:endParaRPr lang="es-MX" sz="1800" dirty="0"/>
          </a:p>
          <a:p>
            <a:pPr algn="just">
              <a:lnSpc>
                <a:spcPct val="130000"/>
              </a:lnSpc>
              <a:spcBef>
                <a:spcPct val="30000"/>
              </a:spcBef>
              <a:buSzPct val="80000"/>
              <a:buBlip>
                <a:blip r:embed="rId2"/>
              </a:buBlip>
              <a:defRPr/>
            </a:pPr>
            <a:r>
              <a:rPr lang="es-ES" sz="1800" dirty="0"/>
              <a:t>Dado que el concepto IoT crece en popularidad en poco tiempo, también crecen requisitos de tecnología para manejar grandes cantidades de datos transmitidos para tener una eficiencia en una amplia banda ancha en un futuro no lejano, en otras palabras, la próxima generación de dispositivos conectados a IoT.</a:t>
            </a:r>
          </a:p>
          <a:p>
            <a:pPr algn="just">
              <a:lnSpc>
                <a:spcPct val="130000"/>
              </a:lnSpc>
              <a:spcBef>
                <a:spcPct val="30000"/>
              </a:spcBef>
              <a:buSzPct val="80000"/>
              <a:buBlip>
                <a:blip r:embed="rId2"/>
              </a:buBlip>
              <a:defRPr/>
            </a:pPr>
            <a:r>
              <a:rPr lang="es-ES" sz="1800" dirty="0"/>
              <a:t>La nueva generación de redes de telecomunicaciones (quinta generación o 5G) ha empezado en el mercado a finales de 2018 y continuará expandiéndose globalmente, independientemente de las innovaciones en velocidad, se especula que la tecnología 5G desarrolle un masivo ecosistema de IoT.</a:t>
            </a:r>
            <a:endParaRPr lang="es-MX" sz="1800" dirty="0"/>
          </a:p>
        </p:txBody>
      </p:sp>
    </p:spTree>
    <p:extLst>
      <p:ext uri="{BB962C8B-B14F-4D97-AF65-F5344CB8AC3E}">
        <p14:creationId xmlns:p14="http://schemas.microsoft.com/office/powerpoint/2010/main" val="208004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Problema  / Objetivo</a:t>
            </a:r>
            <a:endParaRPr lang="es-MX" sz="3600" dirty="0">
              <a:effectLst>
                <a:outerShdw blurRad="38100" dist="38100" dir="2700000" algn="tl">
                  <a:srgbClr val="000000">
                    <a:alpha val="43137"/>
                  </a:srgbClr>
                </a:outerShdw>
              </a:effectLst>
              <a:latin typeface="Arial Narrow" panose="020B0606020202030204" pitchFamily="34" charset="0"/>
            </a:endParaRPr>
          </a:p>
        </p:txBody>
      </p:sp>
      <p:sp>
        <p:nvSpPr>
          <p:cNvPr id="3" name="Marcador de contenido 2"/>
          <p:cNvSpPr>
            <a:spLocks noGrp="1"/>
          </p:cNvSpPr>
          <p:nvPr>
            <p:ph idx="1"/>
          </p:nvPr>
        </p:nvSpPr>
        <p:spPr>
          <a:xfrm>
            <a:off x="211962" y="1216081"/>
            <a:ext cx="8599240" cy="5140269"/>
          </a:xfrm>
        </p:spPr>
        <p:txBody>
          <a:bodyPr>
            <a:normAutofit/>
          </a:bodyPr>
          <a:lstStyle/>
          <a:p>
            <a:pPr>
              <a:lnSpc>
                <a:spcPct val="130000"/>
              </a:lnSpc>
              <a:spcBef>
                <a:spcPct val="30000"/>
              </a:spcBef>
              <a:buSzPct val="80000"/>
              <a:buBlip>
                <a:blip r:embed="rId2"/>
              </a:buBlip>
              <a:defRPr/>
            </a:pPr>
            <a:r>
              <a:rPr lang="es-US" b="1" dirty="0">
                <a:solidFill>
                  <a:srgbClr val="0070C0"/>
                </a:solidFill>
                <a:effectLst>
                  <a:outerShdw blurRad="38100" dist="38100" dir="2700000" algn="tl">
                    <a:srgbClr val="000000">
                      <a:alpha val="43137"/>
                    </a:srgbClr>
                  </a:outerShdw>
                </a:effectLst>
              </a:rPr>
              <a:t>Problema:</a:t>
            </a:r>
          </a:p>
          <a:p>
            <a:pPr marL="0" indent="0">
              <a:lnSpc>
                <a:spcPct val="130000"/>
              </a:lnSpc>
              <a:spcBef>
                <a:spcPct val="30000"/>
              </a:spcBef>
              <a:buSzPct val="80000"/>
              <a:buNone/>
              <a:defRPr/>
            </a:pPr>
            <a:endParaRPr lang="es-US" b="1" dirty="0">
              <a:solidFill>
                <a:srgbClr val="0070C0"/>
              </a:solidFill>
              <a:effectLst>
                <a:outerShdw blurRad="38100" dist="38100" dir="2700000" algn="tl">
                  <a:srgbClr val="000000">
                    <a:alpha val="43137"/>
                  </a:srgbClr>
                </a:outerShdw>
              </a:effectLst>
            </a:endParaRPr>
          </a:p>
          <a:p>
            <a:pPr marL="0" indent="0">
              <a:lnSpc>
                <a:spcPct val="130000"/>
              </a:lnSpc>
              <a:spcBef>
                <a:spcPct val="30000"/>
              </a:spcBef>
              <a:buSzPct val="80000"/>
              <a:buNone/>
              <a:defRPr/>
            </a:pPr>
            <a:endParaRPr lang="es-US" b="1" dirty="0">
              <a:solidFill>
                <a:srgbClr val="0070C0"/>
              </a:solidFill>
              <a:effectLst>
                <a:outerShdw blurRad="38100" dist="38100" dir="2700000" algn="tl">
                  <a:srgbClr val="000000">
                    <a:alpha val="43137"/>
                  </a:srgbClr>
                </a:outerShdw>
              </a:effectLst>
            </a:endParaRPr>
          </a:p>
          <a:p>
            <a:pPr marL="0" indent="0">
              <a:lnSpc>
                <a:spcPct val="130000"/>
              </a:lnSpc>
              <a:spcBef>
                <a:spcPct val="30000"/>
              </a:spcBef>
              <a:buSzPct val="80000"/>
              <a:buNone/>
              <a:defRPr/>
            </a:pPr>
            <a:endParaRPr lang="es-US" b="1" dirty="0">
              <a:solidFill>
                <a:srgbClr val="0070C0"/>
              </a:solidFill>
              <a:effectLst>
                <a:outerShdw blurRad="38100" dist="38100" dir="2700000" algn="tl">
                  <a:srgbClr val="000000">
                    <a:alpha val="43137"/>
                  </a:srgbClr>
                </a:outerShdw>
              </a:effectLst>
            </a:endParaRPr>
          </a:p>
          <a:p>
            <a:pPr>
              <a:lnSpc>
                <a:spcPct val="130000"/>
              </a:lnSpc>
              <a:spcBef>
                <a:spcPct val="30000"/>
              </a:spcBef>
              <a:buSzPct val="80000"/>
              <a:buBlip>
                <a:blip r:embed="rId2"/>
              </a:buBlip>
              <a:defRPr/>
            </a:pPr>
            <a:endParaRPr lang="es-US" b="1" dirty="0">
              <a:solidFill>
                <a:srgbClr val="0070C0"/>
              </a:solidFill>
              <a:effectLst>
                <a:outerShdw blurRad="38100" dist="38100" dir="2700000" algn="tl">
                  <a:srgbClr val="000000">
                    <a:alpha val="43137"/>
                  </a:srgbClr>
                </a:outerShdw>
              </a:effectLst>
            </a:endParaRPr>
          </a:p>
          <a:p>
            <a:pPr>
              <a:lnSpc>
                <a:spcPct val="130000"/>
              </a:lnSpc>
              <a:spcBef>
                <a:spcPct val="30000"/>
              </a:spcBef>
              <a:buSzPct val="80000"/>
              <a:buBlip>
                <a:blip r:embed="rId2"/>
              </a:buBlip>
              <a:defRPr/>
            </a:pPr>
            <a:r>
              <a:rPr lang="es-US" b="1" dirty="0">
                <a:solidFill>
                  <a:srgbClr val="0070C0"/>
                </a:solidFill>
                <a:effectLst>
                  <a:outerShdw blurRad="38100" dist="38100" dir="2700000" algn="tl">
                    <a:srgbClr val="000000">
                      <a:alpha val="43137"/>
                    </a:srgbClr>
                  </a:outerShdw>
                </a:effectLst>
              </a:rPr>
              <a:t>Objetivo:</a:t>
            </a:r>
          </a:p>
        </p:txBody>
      </p:sp>
      <p:sp>
        <p:nvSpPr>
          <p:cNvPr id="11" name="CuadroTexto 10"/>
          <p:cNvSpPr txBox="1"/>
          <p:nvPr/>
        </p:nvSpPr>
        <p:spPr>
          <a:xfrm>
            <a:off x="592989" y="5180254"/>
            <a:ext cx="7922361" cy="1477328"/>
          </a:xfrm>
          <a:prstGeom prst="rect">
            <a:avLst/>
          </a:prstGeom>
          <a:noFill/>
        </p:spPr>
        <p:txBody>
          <a:bodyPr wrap="square" rtlCol="0">
            <a:spAutoFit/>
          </a:bodyPr>
          <a:lstStyle/>
          <a:p>
            <a:pPr algn="just"/>
            <a:r>
              <a:rPr lang="es-ES" dirty="0">
                <a:latin typeface="Arial Narrow" panose="020B0606020202030204" pitchFamily="34" charset="0"/>
              </a:rPr>
              <a:t>Proponer una arquitectura IoT que sea aplicable a 5G para aplicaciones de </a:t>
            </a:r>
            <a:r>
              <a:rPr lang="es-ES" dirty="0" err="1">
                <a:latin typeface="Arial Narrow" panose="020B0606020202030204" pitchFamily="34" charset="0"/>
              </a:rPr>
              <a:t>M.Health</a:t>
            </a:r>
            <a:r>
              <a:rPr lang="es-ES" dirty="0">
                <a:latin typeface="Arial Narrow" panose="020B0606020202030204" pitchFamily="34" charset="0"/>
              </a:rPr>
              <a:t>. Debido a la inexistencia, así como desarrollar parte de la arquitectura con herramientas y servicios existentes de manera profesional y que sea “Open </a:t>
            </a:r>
            <a:r>
              <a:rPr lang="es-ES" dirty="0" err="1">
                <a:latin typeface="Arial Narrow" panose="020B0606020202030204" pitchFamily="34" charset="0"/>
              </a:rPr>
              <a:t>source</a:t>
            </a:r>
            <a:r>
              <a:rPr lang="es-ES" dirty="0">
                <a:latin typeface="Arial Narrow" panose="020B0606020202030204" pitchFamily="34" charset="0"/>
              </a:rPr>
              <a:t>”. Con el fin de adaptarse a las demandas de las nuevas revoluciones y avances que se tienen en la tecnología con propósitos médicos.</a:t>
            </a:r>
            <a:endParaRPr lang="es-MX" dirty="0"/>
          </a:p>
        </p:txBody>
      </p:sp>
      <p:sp>
        <p:nvSpPr>
          <p:cNvPr id="12" name="CuadroTexto 11"/>
          <p:cNvSpPr txBox="1"/>
          <p:nvPr/>
        </p:nvSpPr>
        <p:spPr>
          <a:xfrm>
            <a:off x="120836" y="1790208"/>
            <a:ext cx="8811202" cy="2031325"/>
          </a:xfrm>
          <a:prstGeom prst="rect">
            <a:avLst/>
          </a:prstGeom>
          <a:noFill/>
        </p:spPr>
        <p:txBody>
          <a:bodyPr wrap="square" rtlCol="0">
            <a:spAutoFit/>
          </a:bodyPr>
          <a:lstStyle/>
          <a:p>
            <a:pPr marL="457200" algn="just"/>
            <a:r>
              <a:rPr lang="es-ES" dirty="0">
                <a:latin typeface="Arial Narrow" panose="020B0606020202030204" pitchFamily="34" charset="0"/>
                <a:cs typeface="Arial" panose="020B0604020202020204" pitchFamily="34" charset="0"/>
              </a:rPr>
              <a:t>Actualmente no se tiene definido una arquitectura fija en aplicaciones de salud y al entrar en juego la tecnología en comunicaciones 5G se tiene el reto de adaptar una arquitectura que interactúe óptimamente con IoT en este sector de aplicación. </a:t>
            </a:r>
          </a:p>
          <a:p>
            <a:pPr marL="457200" algn="just"/>
            <a:r>
              <a:rPr lang="es-ES" i="1" dirty="0">
                <a:latin typeface="Arial Narrow" panose="020B0606020202030204" pitchFamily="34" charset="0"/>
                <a:cs typeface="Arial" panose="020B0604020202020204" pitchFamily="34" charset="0"/>
              </a:rPr>
              <a:t>¿Cómo logar una arquitectura óptima de IoT sin tener una referencia sólida o una base estandarizada aplicada y enfocada a </a:t>
            </a:r>
            <a:r>
              <a:rPr lang="es-ES" i="1" dirty="0" err="1">
                <a:latin typeface="Arial Narrow" panose="020B0606020202030204" pitchFamily="34" charset="0"/>
                <a:cs typeface="Arial" panose="020B0604020202020204" pitchFamily="34" charset="0"/>
              </a:rPr>
              <a:t>M.Health</a:t>
            </a:r>
            <a:r>
              <a:rPr lang="es-ES" i="1" dirty="0">
                <a:latin typeface="Arial Narrow" panose="020B0606020202030204" pitchFamily="34" charset="0"/>
                <a:cs typeface="Arial" panose="020B0604020202020204" pitchFamily="34" charset="0"/>
              </a:rPr>
              <a:t>? ¿Cómo coordinar esta arquitectura para trabajar con la ya próxima tecnología 5G?</a:t>
            </a:r>
          </a:p>
          <a:p>
            <a:endParaRPr lang="es-MX" dirty="0">
              <a:latin typeface="Arial Narrow" panose="020B0606020202030204" pitchFamily="34" charset="0"/>
            </a:endParaRPr>
          </a:p>
        </p:txBody>
      </p:sp>
    </p:spTree>
    <p:extLst>
      <p:ext uri="{BB962C8B-B14F-4D97-AF65-F5344CB8AC3E}">
        <p14:creationId xmlns:p14="http://schemas.microsoft.com/office/powerpoint/2010/main" val="78253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Método</a:t>
            </a:r>
            <a:endParaRPr lang="es-MX" sz="3600" dirty="0">
              <a:effectLst>
                <a:outerShdw blurRad="38100" dist="38100" dir="2700000" algn="tl">
                  <a:srgbClr val="000000">
                    <a:alpha val="43137"/>
                  </a:srgbClr>
                </a:outerShdw>
              </a:effectLst>
              <a:latin typeface="Arial Narrow" panose="020B0606020202030204" pitchFamily="34" charset="0"/>
            </a:endParaRP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412" y="4495423"/>
            <a:ext cx="2333625" cy="1752600"/>
          </a:xfrm>
          <a:prstGeom prst="rect">
            <a:avLst/>
          </a:prstGeom>
        </p:spPr>
      </p:pic>
      <p:sp>
        <p:nvSpPr>
          <p:cNvPr id="3" name="Rectángulo 2">
            <a:extLst>
              <a:ext uri="{FF2B5EF4-FFF2-40B4-BE49-F238E27FC236}">
                <a16:creationId xmlns:a16="http://schemas.microsoft.com/office/drawing/2014/main" id="{0B20F545-A1F4-4E7E-84EE-CE637CC7DA3B}"/>
              </a:ext>
            </a:extLst>
          </p:cNvPr>
          <p:cNvSpPr/>
          <p:nvPr/>
        </p:nvSpPr>
        <p:spPr>
          <a:xfrm>
            <a:off x="348621" y="1243181"/>
            <a:ext cx="2178802" cy="423321"/>
          </a:xfrm>
          <a:prstGeom prst="rect">
            <a:avLst/>
          </a:prstGeom>
        </p:spPr>
        <p:txBody>
          <a:bodyPr wrap="none">
            <a:spAutoFit/>
          </a:bodyPr>
          <a:lstStyle/>
          <a:p>
            <a:pPr>
              <a:lnSpc>
                <a:spcPct val="130000"/>
              </a:lnSpc>
              <a:spcBef>
                <a:spcPct val="30000"/>
              </a:spcBef>
              <a:buSzPct val="80000"/>
              <a:buBlip>
                <a:blip r:embed="rId3"/>
              </a:buBlip>
              <a:defRPr/>
            </a:pPr>
            <a:r>
              <a:rPr lang="es-US" b="1" dirty="0">
                <a:solidFill>
                  <a:srgbClr val="0070C0"/>
                </a:solidFill>
                <a:effectLst>
                  <a:outerShdw blurRad="38100" dist="38100" dir="2700000" algn="tl">
                    <a:srgbClr val="000000">
                      <a:alpha val="43137"/>
                    </a:srgbClr>
                  </a:outerShdw>
                </a:effectLst>
              </a:rPr>
              <a:t> Ruta metodológica</a:t>
            </a:r>
          </a:p>
        </p:txBody>
      </p:sp>
      <p:pic>
        <p:nvPicPr>
          <p:cNvPr id="1026" name="Picture 2">
            <a:extLst>
              <a:ext uri="{FF2B5EF4-FFF2-40B4-BE49-F238E27FC236}">
                <a16:creationId xmlns:a16="http://schemas.microsoft.com/office/drawing/2014/main" id="{2336B2B6-7689-4A3A-AC38-CA7DC60335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15894"/>
            <a:ext cx="9144000" cy="298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81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Desarrollo</a:t>
            </a:r>
            <a:endParaRPr lang="es-MX" sz="3600" dirty="0">
              <a:effectLst>
                <a:outerShdw blurRad="38100" dist="38100" dir="2700000" algn="tl">
                  <a:srgbClr val="000000">
                    <a:alpha val="43137"/>
                  </a:srgbClr>
                </a:outerShdw>
              </a:effectLst>
              <a:latin typeface="Arial Narrow" panose="020B0606020202030204" pitchFamily="34" charset="0"/>
            </a:endParaRPr>
          </a:p>
        </p:txBody>
      </p:sp>
      <p:sp>
        <p:nvSpPr>
          <p:cNvPr id="8" name="Marcador de contenido 2"/>
          <p:cNvSpPr>
            <a:spLocks noGrp="1"/>
          </p:cNvSpPr>
          <p:nvPr>
            <p:ph idx="1"/>
          </p:nvPr>
        </p:nvSpPr>
        <p:spPr>
          <a:xfrm>
            <a:off x="98251" y="1368000"/>
            <a:ext cx="8599240" cy="4712746"/>
          </a:xfrm>
        </p:spPr>
        <p:txBody>
          <a:bodyPr>
            <a:normAutofit/>
          </a:bodyPr>
          <a:lstStyle/>
          <a:p>
            <a:pPr algn="just">
              <a:lnSpc>
                <a:spcPct val="130000"/>
              </a:lnSpc>
              <a:spcBef>
                <a:spcPct val="30000"/>
              </a:spcBef>
              <a:buSzPct val="80000"/>
              <a:buBlip>
                <a:blip r:embed="rId3"/>
              </a:buBlip>
              <a:defRPr/>
            </a:pPr>
            <a:r>
              <a:rPr lang="es-MX" sz="2000" b="1" dirty="0">
                <a:solidFill>
                  <a:schemeClr val="accent5">
                    <a:lumMod val="75000"/>
                  </a:schemeClr>
                </a:solidFill>
                <a:effectLst>
                  <a:outerShdw blurRad="38100" dist="38100" dir="2700000" algn="tl">
                    <a:srgbClr val="000000">
                      <a:alpha val="43137"/>
                    </a:srgbClr>
                  </a:outerShdw>
                </a:effectLst>
              </a:rPr>
              <a:t>Comparaciones de tecnologías </a:t>
            </a:r>
            <a:endParaRPr lang="en-US" sz="2000" b="1" dirty="0">
              <a:solidFill>
                <a:schemeClr val="accent5">
                  <a:lumMod val="75000"/>
                </a:schemeClr>
              </a:solidFill>
              <a:effectLst>
                <a:outerShdw blurRad="38100" dist="38100" dir="2700000" algn="tl">
                  <a:srgbClr val="000000">
                    <a:alpha val="43137"/>
                  </a:srgbClr>
                </a:outerShdw>
              </a:effectLst>
            </a:endParaRPr>
          </a:p>
          <a:p>
            <a:pPr marL="0" indent="0" algn="just">
              <a:lnSpc>
                <a:spcPct val="130000"/>
              </a:lnSpc>
              <a:spcBef>
                <a:spcPct val="30000"/>
              </a:spcBef>
              <a:buSzPct val="80000"/>
              <a:buNone/>
              <a:defRPr/>
            </a:pPr>
            <a:endParaRPr lang="es-MX" sz="1600" dirty="0"/>
          </a:p>
        </p:txBody>
      </p:sp>
      <p:sp>
        <p:nvSpPr>
          <p:cNvPr id="14" name="TextBox 13">
            <a:extLst>
              <a:ext uri="{FF2B5EF4-FFF2-40B4-BE49-F238E27FC236}">
                <a16:creationId xmlns:a16="http://schemas.microsoft.com/office/drawing/2014/main" id="{91148991-DA46-4035-99F1-33DC78A10BEC}"/>
              </a:ext>
            </a:extLst>
          </p:cNvPr>
          <p:cNvSpPr txBox="1"/>
          <p:nvPr/>
        </p:nvSpPr>
        <p:spPr>
          <a:xfrm>
            <a:off x="5150583" y="1147187"/>
            <a:ext cx="3364767" cy="307777"/>
          </a:xfrm>
          <a:prstGeom prst="rect">
            <a:avLst/>
          </a:prstGeom>
          <a:noFill/>
        </p:spPr>
        <p:txBody>
          <a:bodyPr wrap="none" rtlCol="0">
            <a:spAutoFit/>
          </a:bodyPr>
          <a:lstStyle/>
          <a:p>
            <a:r>
              <a:rPr lang="es-MX" sz="1400" dirty="0">
                <a:latin typeface="Arial Narrow" panose="020B0606020202030204" pitchFamily="34" charset="0"/>
              </a:rPr>
              <a:t>Tabla II. Comparación de versiones de Bluetooth</a:t>
            </a:r>
          </a:p>
        </p:txBody>
      </p:sp>
      <p:graphicFrame>
        <p:nvGraphicFramePr>
          <p:cNvPr id="17" name="Table 16">
            <a:extLst>
              <a:ext uri="{FF2B5EF4-FFF2-40B4-BE49-F238E27FC236}">
                <a16:creationId xmlns:a16="http://schemas.microsoft.com/office/drawing/2014/main" id="{9A6AF11C-5102-4AFB-A4B8-DC457E6FCEE0}"/>
              </a:ext>
            </a:extLst>
          </p:cNvPr>
          <p:cNvGraphicFramePr>
            <a:graphicFrameLocks noGrp="1"/>
          </p:cNvGraphicFramePr>
          <p:nvPr>
            <p:extLst>
              <p:ext uri="{D42A27DB-BD31-4B8C-83A1-F6EECF244321}">
                <p14:modId xmlns:p14="http://schemas.microsoft.com/office/powerpoint/2010/main" val="3658082339"/>
              </p:ext>
            </p:extLst>
          </p:nvPr>
        </p:nvGraphicFramePr>
        <p:xfrm>
          <a:off x="840960" y="2873802"/>
          <a:ext cx="3022600" cy="1266825"/>
        </p:xfrm>
        <a:graphic>
          <a:graphicData uri="http://schemas.openxmlformats.org/drawingml/2006/table">
            <a:tbl>
              <a:tblPr>
                <a:tableStyleId>{7DF18680-E054-41AD-8BC1-D1AEF772440D}</a:tableStyleId>
              </a:tblPr>
              <a:tblGrid>
                <a:gridCol w="1485900">
                  <a:extLst>
                    <a:ext uri="{9D8B030D-6E8A-4147-A177-3AD203B41FA5}">
                      <a16:colId xmlns:a16="http://schemas.microsoft.com/office/drawing/2014/main" val="890127854"/>
                    </a:ext>
                  </a:extLst>
                </a:gridCol>
                <a:gridCol w="723900">
                  <a:extLst>
                    <a:ext uri="{9D8B030D-6E8A-4147-A177-3AD203B41FA5}">
                      <a16:colId xmlns:a16="http://schemas.microsoft.com/office/drawing/2014/main" val="1367484789"/>
                    </a:ext>
                  </a:extLst>
                </a:gridCol>
                <a:gridCol w="812800">
                  <a:extLst>
                    <a:ext uri="{9D8B030D-6E8A-4147-A177-3AD203B41FA5}">
                      <a16:colId xmlns:a16="http://schemas.microsoft.com/office/drawing/2014/main" val="2391190902"/>
                    </a:ext>
                  </a:extLst>
                </a:gridCol>
              </a:tblGrid>
              <a:tr h="314325">
                <a:tc>
                  <a:txBody>
                    <a:bodyPr/>
                    <a:lstStyle/>
                    <a:p>
                      <a:pPr algn="ctr" fontAlgn="ctr"/>
                      <a:endParaRPr lang="es-MX" sz="1100" b="0" i="0" u="none" strike="noStrike" dirty="0">
                        <a:solidFill>
                          <a:srgbClr val="000000"/>
                        </a:solidFill>
                        <a:effectLst/>
                        <a:latin typeface="Calibri" panose="020F0502020204030204" pitchFamily="34" charset="0"/>
                      </a:endParaRPr>
                    </a:p>
                  </a:txBody>
                  <a:tcPr marL="9525" marR="9525" marT="9525" marB="0" anchor="ctr">
                    <a:solidFill>
                      <a:srgbClr val="00CCFF"/>
                    </a:solidFill>
                  </a:tcPr>
                </a:tc>
                <a:tc>
                  <a:txBody>
                    <a:bodyPr/>
                    <a:lstStyle/>
                    <a:p>
                      <a:pPr algn="ctr" fontAlgn="ctr"/>
                      <a:r>
                        <a:rPr lang="es-MX" sz="1100" b="1" u="none" strike="noStrike" dirty="0">
                          <a:ln>
                            <a:noFill/>
                          </a:ln>
                          <a:solidFill>
                            <a:schemeClr val="bg1">
                              <a:lumMod val="95000"/>
                            </a:schemeClr>
                          </a:solidFill>
                          <a:effectLst/>
                        </a:rPr>
                        <a:t>MQTT</a:t>
                      </a:r>
                      <a:endParaRPr lang="es-MX" sz="1100" b="1" i="0" u="none" strike="noStrike" dirty="0">
                        <a:ln>
                          <a:noFill/>
                        </a:ln>
                        <a:solidFill>
                          <a:schemeClr val="bg1">
                            <a:lumMod val="95000"/>
                          </a:schemeClr>
                        </a:solidFill>
                        <a:effectLst/>
                        <a:latin typeface="Calibri" panose="020F0502020204030204" pitchFamily="34" charset="0"/>
                      </a:endParaRPr>
                    </a:p>
                  </a:txBody>
                  <a:tcPr marL="9525" marR="9525" marT="9525" marB="0" anchor="ctr">
                    <a:solidFill>
                      <a:srgbClr val="00CCFF"/>
                    </a:solidFill>
                  </a:tcPr>
                </a:tc>
                <a:tc>
                  <a:txBody>
                    <a:bodyPr/>
                    <a:lstStyle/>
                    <a:p>
                      <a:pPr algn="ctr" fontAlgn="ctr"/>
                      <a:r>
                        <a:rPr lang="es-MX" sz="1100" b="1" u="none" strike="noStrike" dirty="0">
                          <a:ln>
                            <a:noFill/>
                          </a:ln>
                          <a:solidFill>
                            <a:schemeClr val="bg1">
                              <a:lumMod val="95000"/>
                            </a:schemeClr>
                          </a:solidFill>
                          <a:effectLst/>
                        </a:rPr>
                        <a:t>HTTP</a:t>
                      </a:r>
                      <a:endParaRPr lang="es-MX" sz="1100" b="1" i="0" u="none" strike="noStrike" dirty="0">
                        <a:ln>
                          <a:noFill/>
                        </a:ln>
                        <a:solidFill>
                          <a:schemeClr val="bg1">
                            <a:lumMod val="95000"/>
                          </a:schemeClr>
                        </a:solidFill>
                        <a:effectLst/>
                        <a:latin typeface="Calibri" panose="020F0502020204030204" pitchFamily="34" charset="0"/>
                      </a:endParaRPr>
                    </a:p>
                  </a:txBody>
                  <a:tcPr marL="9525" marR="9525" marT="9525" marB="0" anchor="ctr">
                    <a:solidFill>
                      <a:srgbClr val="00CCFF"/>
                    </a:solidFill>
                  </a:tcPr>
                </a:tc>
                <a:extLst>
                  <a:ext uri="{0D108BD9-81ED-4DB2-BD59-A6C34878D82A}">
                    <a16:rowId xmlns:a16="http://schemas.microsoft.com/office/drawing/2014/main" val="2206915503"/>
                  </a:ext>
                </a:extLst>
              </a:tr>
              <a:tr h="190500">
                <a:tc>
                  <a:txBody>
                    <a:bodyPr/>
                    <a:lstStyle/>
                    <a:p>
                      <a:pPr algn="l" fontAlgn="ctr"/>
                      <a:r>
                        <a:rPr lang="es-MX" sz="1100" u="none" strike="noStrike" dirty="0">
                          <a:solidFill>
                            <a:schemeClr val="bg1">
                              <a:lumMod val="95000"/>
                            </a:schemeClr>
                          </a:solidFill>
                          <a:effectLst/>
                        </a:rPr>
                        <a:t>Propósito</a:t>
                      </a:r>
                      <a:endParaRPr lang="es-MX" sz="1100" b="0" i="0" u="none" strike="noStrike" dirty="0">
                        <a:solidFill>
                          <a:schemeClr val="bg1">
                            <a:lumMod val="95000"/>
                          </a:schemeClr>
                        </a:solidFill>
                        <a:effectLst/>
                        <a:latin typeface="Calibri" panose="020F0502020204030204" pitchFamily="34" charset="0"/>
                      </a:endParaRPr>
                    </a:p>
                  </a:txBody>
                  <a:tcPr marL="9525" marR="9525" marT="9525" marB="0" anchor="ctr">
                    <a:solidFill>
                      <a:srgbClr val="00CCFF"/>
                    </a:solidFill>
                  </a:tcPr>
                </a:tc>
                <a:tc>
                  <a:txBody>
                    <a:bodyPr/>
                    <a:lstStyle/>
                    <a:p>
                      <a:pPr algn="ctr" fontAlgn="ctr"/>
                      <a:r>
                        <a:rPr lang="es-MX" sz="1100" u="none" strike="noStrike">
                          <a:effectLst/>
                        </a:rPr>
                        <a:t>Mensajeria</a:t>
                      </a:r>
                      <a:endParaRPr lang="es-MX"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Documentos</a:t>
                      </a:r>
                      <a:endParaRPr lang="es-MX"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65688609"/>
                  </a:ext>
                </a:extLst>
              </a:tr>
              <a:tr h="190500">
                <a:tc>
                  <a:txBody>
                    <a:bodyPr/>
                    <a:lstStyle/>
                    <a:p>
                      <a:pPr algn="l" fontAlgn="ctr"/>
                      <a:r>
                        <a:rPr lang="es-MX" sz="1100" u="none" strike="noStrike" dirty="0">
                          <a:solidFill>
                            <a:schemeClr val="bg1">
                              <a:lumMod val="95000"/>
                            </a:schemeClr>
                          </a:solidFill>
                          <a:effectLst/>
                        </a:rPr>
                        <a:t>Eficiencia de protocolo</a:t>
                      </a:r>
                      <a:endParaRPr lang="es-MX" sz="1100" b="0" i="0" u="none" strike="noStrike" dirty="0">
                        <a:solidFill>
                          <a:schemeClr val="bg1">
                            <a:lumMod val="95000"/>
                          </a:schemeClr>
                        </a:solidFill>
                        <a:effectLst/>
                        <a:latin typeface="Calibri" panose="020F0502020204030204" pitchFamily="34" charset="0"/>
                      </a:endParaRPr>
                    </a:p>
                  </a:txBody>
                  <a:tcPr marL="9525" marR="9525" marT="9525" marB="0" anchor="ctr">
                    <a:solidFill>
                      <a:srgbClr val="00CCFF"/>
                    </a:solidFill>
                  </a:tcPr>
                </a:tc>
                <a:tc>
                  <a:txBody>
                    <a:bodyPr/>
                    <a:lstStyle/>
                    <a:p>
                      <a:pPr algn="ctr" fontAlgn="ctr"/>
                      <a:r>
                        <a:rPr lang="es-MX" sz="1100" u="none" strike="noStrike" dirty="0">
                          <a:effectLst/>
                        </a:rPr>
                        <a:t>Alto</a:t>
                      </a:r>
                      <a:endParaRPr lang="es-MX"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Promedio</a:t>
                      </a:r>
                      <a:endParaRPr lang="es-MX"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90998539"/>
                  </a:ext>
                </a:extLst>
              </a:tr>
              <a:tr h="190500">
                <a:tc>
                  <a:txBody>
                    <a:bodyPr/>
                    <a:lstStyle/>
                    <a:p>
                      <a:pPr algn="l" fontAlgn="ctr"/>
                      <a:r>
                        <a:rPr lang="es-MX" sz="1100" u="none" strike="noStrike" dirty="0">
                          <a:solidFill>
                            <a:schemeClr val="bg1">
                              <a:lumMod val="95000"/>
                            </a:schemeClr>
                          </a:solidFill>
                          <a:effectLst/>
                        </a:rPr>
                        <a:t>Eficiencia de energía</a:t>
                      </a:r>
                      <a:endParaRPr lang="es-MX" sz="1100" b="0" i="0" u="none" strike="noStrike" dirty="0">
                        <a:solidFill>
                          <a:schemeClr val="bg1">
                            <a:lumMod val="95000"/>
                          </a:schemeClr>
                        </a:solidFill>
                        <a:effectLst/>
                        <a:latin typeface="Calibri" panose="020F0502020204030204" pitchFamily="34" charset="0"/>
                      </a:endParaRPr>
                    </a:p>
                  </a:txBody>
                  <a:tcPr marL="9525" marR="9525" marT="9525" marB="0" anchor="ctr">
                    <a:solidFill>
                      <a:srgbClr val="00CCFF"/>
                    </a:solidFill>
                  </a:tcPr>
                </a:tc>
                <a:tc>
                  <a:txBody>
                    <a:bodyPr/>
                    <a:lstStyle/>
                    <a:p>
                      <a:pPr algn="ctr" fontAlgn="ctr"/>
                      <a:r>
                        <a:rPr lang="es-MX" sz="1100" u="none" strike="noStrike" dirty="0">
                          <a:effectLst/>
                        </a:rPr>
                        <a:t>Alto</a:t>
                      </a:r>
                      <a:endParaRPr lang="es-MX"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Promedio</a:t>
                      </a:r>
                      <a:endParaRPr lang="es-MX"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8042010"/>
                  </a:ext>
                </a:extLst>
              </a:tr>
              <a:tr h="190500">
                <a:tc>
                  <a:txBody>
                    <a:bodyPr/>
                    <a:lstStyle/>
                    <a:p>
                      <a:pPr algn="l" fontAlgn="ctr"/>
                      <a:r>
                        <a:rPr lang="es-MX" sz="1100" u="none" strike="noStrike" dirty="0">
                          <a:solidFill>
                            <a:schemeClr val="bg1">
                              <a:lumMod val="95000"/>
                            </a:schemeClr>
                          </a:solidFill>
                          <a:effectLst/>
                        </a:rPr>
                        <a:t>Calidad de servicio</a:t>
                      </a:r>
                      <a:endParaRPr lang="es-MX" sz="1100" b="0" i="0" u="none" strike="noStrike" dirty="0">
                        <a:solidFill>
                          <a:schemeClr val="bg1">
                            <a:lumMod val="95000"/>
                          </a:schemeClr>
                        </a:solidFill>
                        <a:effectLst/>
                        <a:latin typeface="Calibri" panose="020F0502020204030204" pitchFamily="34" charset="0"/>
                      </a:endParaRPr>
                    </a:p>
                  </a:txBody>
                  <a:tcPr marL="9525" marR="9525" marT="9525" marB="0" anchor="ctr">
                    <a:solidFill>
                      <a:srgbClr val="00CCFF"/>
                    </a:solidFill>
                  </a:tcPr>
                </a:tc>
                <a:tc>
                  <a:txBody>
                    <a:bodyPr/>
                    <a:lstStyle/>
                    <a:p>
                      <a:pPr algn="ctr" fontAlgn="ctr"/>
                      <a:r>
                        <a:rPr lang="es-MX" sz="1100" u="none" strike="noStrike">
                          <a:effectLst/>
                        </a:rPr>
                        <a:t>Si</a:t>
                      </a:r>
                      <a:endParaRPr lang="es-MX"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No</a:t>
                      </a:r>
                      <a:endParaRPr lang="es-MX"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23721272"/>
                  </a:ext>
                </a:extLst>
              </a:tr>
              <a:tr h="190500">
                <a:tc>
                  <a:txBody>
                    <a:bodyPr/>
                    <a:lstStyle/>
                    <a:p>
                      <a:pPr algn="l" fontAlgn="ctr"/>
                      <a:r>
                        <a:rPr lang="es-MX" sz="1100" u="none" strike="noStrike" dirty="0">
                          <a:solidFill>
                            <a:schemeClr val="bg1">
                              <a:lumMod val="95000"/>
                            </a:schemeClr>
                          </a:solidFill>
                          <a:effectLst/>
                        </a:rPr>
                        <a:t>Lenguajes para el cliente</a:t>
                      </a:r>
                      <a:endParaRPr lang="es-MX" sz="1100" b="0" i="0" u="none" strike="noStrike" dirty="0">
                        <a:solidFill>
                          <a:schemeClr val="bg1">
                            <a:lumMod val="95000"/>
                          </a:schemeClr>
                        </a:solidFill>
                        <a:effectLst/>
                        <a:latin typeface="Calibri" panose="020F0502020204030204" pitchFamily="34" charset="0"/>
                      </a:endParaRPr>
                    </a:p>
                  </a:txBody>
                  <a:tcPr marL="9525" marR="9525" marT="9525" marB="0" anchor="ctr">
                    <a:solidFill>
                      <a:srgbClr val="00CCFF"/>
                    </a:solidFill>
                  </a:tcPr>
                </a:tc>
                <a:tc>
                  <a:txBody>
                    <a:bodyPr/>
                    <a:lstStyle/>
                    <a:p>
                      <a:pPr algn="ctr" fontAlgn="ctr"/>
                      <a:r>
                        <a:rPr lang="es-MX" sz="1100" u="none" strike="noStrike">
                          <a:effectLst/>
                        </a:rPr>
                        <a:t>Muchos</a:t>
                      </a:r>
                      <a:endParaRPr lang="es-MX"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dirty="0">
                          <a:effectLst/>
                        </a:rPr>
                        <a:t>Muchos</a:t>
                      </a:r>
                      <a:endParaRPr lang="es-MX"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18250654"/>
                  </a:ext>
                </a:extLst>
              </a:tr>
            </a:tbl>
          </a:graphicData>
        </a:graphic>
      </p:graphicFrame>
      <p:graphicFrame>
        <p:nvGraphicFramePr>
          <p:cNvPr id="18" name="Table 17">
            <a:extLst>
              <a:ext uri="{FF2B5EF4-FFF2-40B4-BE49-F238E27FC236}">
                <a16:creationId xmlns:a16="http://schemas.microsoft.com/office/drawing/2014/main" id="{2DB80495-5014-414E-A0A8-7F6321D5B0BE}"/>
              </a:ext>
            </a:extLst>
          </p:cNvPr>
          <p:cNvGraphicFramePr>
            <a:graphicFrameLocks noGrp="1"/>
          </p:cNvGraphicFramePr>
          <p:nvPr>
            <p:extLst>
              <p:ext uri="{D42A27DB-BD31-4B8C-83A1-F6EECF244321}">
                <p14:modId xmlns:p14="http://schemas.microsoft.com/office/powerpoint/2010/main" val="2487929144"/>
              </p:ext>
            </p:extLst>
          </p:nvPr>
        </p:nvGraphicFramePr>
        <p:xfrm>
          <a:off x="4853858" y="1384588"/>
          <a:ext cx="3843633" cy="5067300"/>
        </p:xfrm>
        <a:graphic>
          <a:graphicData uri="http://schemas.openxmlformats.org/drawingml/2006/table">
            <a:tbl>
              <a:tblPr firstRow="1" firstCol="1" bandRow="1">
                <a:tableStyleId>{5C22544A-7EE6-4342-B048-85BDC9FD1C3A}</a:tableStyleId>
              </a:tblPr>
              <a:tblGrid>
                <a:gridCol w="1281793">
                  <a:extLst>
                    <a:ext uri="{9D8B030D-6E8A-4147-A177-3AD203B41FA5}">
                      <a16:colId xmlns:a16="http://schemas.microsoft.com/office/drawing/2014/main" val="2384445762"/>
                    </a:ext>
                  </a:extLst>
                </a:gridCol>
                <a:gridCol w="1280920">
                  <a:extLst>
                    <a:ext uri="{9D8B030D-6E8A-4147-A177-3AD203B41FA5}">
                      <a16:colId xmlns:a16="http://schemas.microsoft.com/office/drawing/2014/main" val="1123389823"/>
                    </a:ext>
                  </a:extLst>
                </a:gridCol>
                <a:gridCol w="1280920">
                  <a:extLst>
                    <a:ext uri="{9D8B030D-6E8A-4147-A177-3AD203B41FA5}">
                      <a16:colId xmlns:a16="http://schemas.microsoft.com/office/drawing/2014/main" val="290383984"/>
                    </a:ext>
                  </a:extLst>
                </a:gridCol>
              </a:tblGrid>
              <a:tr h="158354">
                <a:tc>
                  <a:txBody>
                    <a:bodyPr/>
                    <a:lstStyle/>
                    <a:p>
                      <a:pPr algn="ctr">
                        <a:lnSpc>
                          <a:spcPct val="150000"/>
                        </a:lnSpc>
                        <a:spcBef>
                          <a:spcPts val="1200"/>
                        </a:spcBef>
                        <a:spcAft>
                          <a:spcPts val="0"/>
                        </a:spcAft>
                      </a:pPr>
                      <a:r>
                        <a:rPr lang="es-MX" sz="800">
                          <a:effectLst/>
                        </a:rPr>
                        <a:t>Especificaciones</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ctr">
                        <a:lnSpc>
                          <a:spcPct val="150000"/>
                        </a:lnSpc>
                        <a:spcBef>
                          <a:spcPts val="1200"/>
                        </a:spcBef>
                        <a:spcAft>
                          <a:spcPts val="0"/>
                        </a:spcAft>
                      </a:pPr>
                      <a:r>
                        <a:rPr lang="es-MX" sz="800">
                          <a:effectLst/>
                        </a:rPr>
                        <a:t>Bluetooth 5</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ctr">
                        <a:lnSpc>
                          <a:spcPct val="150000"/>
                        </a:lnSpc>
                        <a:spcBef>
                          <a:spcPts val="1200"/>
                        </a:spcBef>
                        <a:spcAft>
                          <a:spcPts val="0"/>
                        </a:spcAft>
                      </a:pPr>
                      <a:r>
                        <a:rPr lang="es-MX" sz="800">
                          <a:effectLst/>
                        </a:rPr>
                        <a:t>Bluetooth 4.2</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3460713726"/>
                  </a:ext>
                </a:extLst>
              </a:tr>
              <a:tr h="690717">
                <a:tc>
                  <a:txBody>
                    <a:bodyPr/>
                    <a:lstStyle/>
                    <a:p>
                      <a:pPr algn="just">
                        <a:lnSpc>
                          <a:spcPct val="150000"/>
                        </a:lnSpc>
                        <a:spcBef>
                          <a:spcPts val="1200"/>
                        </a:spcBef>
                        <a:spcAft>
                          <a:spcPts val="0"/>
                        </a:spcAft>
                      </a:pPr>
                      <a:r>
                        <a:rPr lang="es-MX" sz="800">
                          <a:effectLst/>
                        </a:rPr>
                        <a:t>Velocidad</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dirty="0">
                          <a:effectLst/>
                        </a:rPr>
                        <a:t>Dos veces más alta comparado con bluetooth 4.2 soporta alrededor de 2 Mbps</a:t>
                      </a:r>
                      <a:endParaRPr lang="es-MX"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Menor, acerca de 1 Mbps</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279496987"/>
                  </a:ext>
                </a:extLst>
              </a:tr>
              <a:tr h="1400536">
                <a:tc>
                  <a:txBody>
                    <a:bodyPr/>
                    <a:lstStyle/>
                    <a:p>
                      <a:pPr algn="just">
                        <a:lnSpc>
                          <a:spcPct val="150000"/>
                        </a:lnSpc>
                        <a:spcBef>
                          <a:spcPts val="1200"/>
                        </a:spcBef>
                        <a:spcAft>
                          <a:spcPts val="0"/>
                        </a:spcAft>
                      </a:pPr>
                      <a:r>
                        <a:rPr lang="es-MX" sz="800" dirty="0">
                          <a:effectLst/>
                        </a:rPr>
                        <a:t>Rango</a:t>
                      </a:r>
                      <a:endParaRPr lang="es-MX"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dirty="0">
                          <a:effectLst/>
                        </a:rPr>
                        <a:t>Mayor, cuatro veces más comparado a la versión 4.2, soporta 200 metros en línea de vista (LOS, line </a:t>
                      </a:r>
                      <a:r>
                        <a:rPr lang="es-MX" sz="800" dirty="0" err="1">
                          <a:effectLst/>
                        </a:rPr>
                        <a:t>of</a:t>
                      </a:r>
                      <a:r>
                        <a:rPr lang="es-MX" sz="800" dirty="0">
                          <a:effectLst/>
                        </a:rPr>
                        <a:t> </a:t>
                      </a:r>
                      <a:r>
                        <a:rPr lang="es-MX" sz="800" dirty="0" err="1">
                          <a:effectLst/>
                        </a:rPr>
                        <a:t>sight</a:t>
                      </a:r>
                      <a:r>
                        <a:rPr lang="es-MX" sz="800" dirty="0">
                          <a:effectLst/>
                        </a:rPr>
                        <a:t>) camino en entornos exteriores, soporta 40 metros en entornos interiores</a:t>
                      </a:r>
                      <a:endParaRPr lang="es-MX"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Menor, soporta 50 metros en exteriores y 10 metros en interiores</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4058020297"/>
                  </a:ext>
                </a:extLst>
              </a:tr>
              <a:tr h="158354">
                <a:tc>
                  <a:txBody>
                    <a:bodyPr/>
                    <a:lstStyle/>
                    <a:p>
                      <a:pPr algn="just">
                        <a:lnSpc>
                          <a:spcPct val="150000"/>
                        </a:lnSpc>
                        <a:spcBef>
                          <a:spcPts val="1200"/>
                        </a:spcBef>
                        <a:spcAft>
                          <a:spcPts val="0"/>
                        </a:spcAft>
                      </a:pPr>
                      <a:r>
                        <a:rPr lang="es-MX" sz="800">
                          <a:effectLst/>
                        </a:rPr>
                        <a:t>Requerimiento de potencia</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Alto</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Bajo</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3735887011"/>
                  </a:ext>
                </a:extLst>
              </a:tr>
              <a:tr h="690717">
                <a:tc>
                  <a:txBody>
                    <a:bodyPr/>
                    <a:lstStyle/>
                    <a:p>
                      <a:pPr algn="just">
                        <a:lnSpc>
                          <a:spcPct val="150000"/>
                        </a:lnSpc>
                        <a:spcBef>
                          <a:spcPts val="1200"/>
                        </a:spcBef>
                        <a:spcAft>
                          <a:spcPts val="0"/>
                        </a:spcAft>
                      </a:pPr>
                      <a:r>
                        <a:rPr lang="es-MX" sz="800">
                          <a:effectLst/>
                        </a:rPr>
                        <a:t>Capacidad de mensaje</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dirty="0">
                          <a:effectLst/>
                        </a:rPr>
                        <a:t>Largo, alrededor de 255 bytes</a:t>
                      </a:r>
                      <a:endParaRPr lang="es-MX"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dirty="0">
                          <a:effectLst/>
                        </a:rPr>
                        <a:t>Corto, alrededor de 31 bytes de los cuales proporciona de 17 a 20 bytes para la carga de datos reales</a:t>
                      </a:r>
                      <a:endParaRPr lang="es-MX"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2055089923"/>
                  </a:ext>
                </a:extLst>
              </a:tr>
              <a:tr h="335808">
                <a:tc>
                  <a:txBody>
                    <a:bodyPr/>
                    <a:lstStyle/>
                    <a:p>
                      <a:pPr algn="just">
                        <a:lnSpc>
                          <a:spcPct val="150000"/>
                        </a:lnSpc>
                        <a:spcBef>
                          <a:spcPts val="1200"/>
                        </a:spcBef>
                        <a:spcAft>
                          <a:spcPts val="0"/>
                        </a:spcAft>
                      </a:pPr>
                      <a:r>
                        <a:rPr lang="es-MX" sz="800">
                          <a:effectLst/>
                        </a:rPr>
                        <a:t>Robustez para operar en ambientes congestionados</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Mayor</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Menor</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64318460"/>
                  </a:ext>
                </a:extLst>
              </a:tr>
              <a:tr h="158354">
                <a:tc>
                  <a:txBody>
                    <a:bodyPr/>
                    <a:lstStyle/>
                    <a:p>
                      <a:pPr algn="just">
                        <a:lnSpc>
                          <a:spcPct val="150000"/>
                        </a:lnSpc>
                        <a:spcBef>
                          <a:spcPts val="1200"/>
                        </a:spcBef>
                        <a:spcAft>
                          <a:spcPts val="0"/>
                        </a:spcAft>
                      </a:pPr>
                      <a:r>
                        <a:rPr lang="es-MX" sz="800">
                          <a:effectLst/>
                        </a:rPr>
                        <a:t>Vida de batería</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Mayor</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Menor</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4032554765"/>
                  </a:ext>
                </a:extLst>
              </a:tr>
              <a:tr h="335808">
                <a:tc>
                  <a:txBody>
                    <a:bodyPr/>
                    <a:lstStyle/>
                    <a:p>
                      <a:pPr algn="just">
                        <a:lnSpc>
                          <a:spcPct val="150000"/>
                        </a:lnSpc>
                        <a:spcBef>
                          <a:spcPts val="1200"/>
                        </a:spcBef>
                        <a:spcAft>
                          <a:spcPts val="0"/>
                        </a:spcAft>
                      </a:pPr>
                      <a:r>
                        <a:rPr lang="es-MX" sz="800">
                          <a:effectLst/>
                        </a:rPr>
                        <a:t>Rendimiento de datos teóricos</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2 Mbps, da acerca de 1.6 con sobrecarga</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1 Mbps</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2829322603"/>
                  </a:ext>
                </a:extLst>
              </a:tr>
              <a:tr h="158354">
                <a:tc>
                  <a:txBody>
                    <a:bodyPr/>
                    <a:lstStyle/>
                    <a:p>
                      <a:pPr indent="449580" algn="just">
                        <a:lnSpc>
                          <a:spcPct val="150000"/>
                        </a:lnSpc>
                        <a:spcBef>
                          <a:spcPts val="1200"/>
                        </a:spcBef>
                        <a:spcAft>
                          <a:spcPts val="0"/>
                        </a:spcAft>
                      </a:pPr>
                      <a:r>
                        <a:rPr lang="es-MX" sz="800">
                          <a:effectLst/>
                        </a:rPr>
                        <a:t>Fiabilidad</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Alta</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Baja</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3057473724"/>
                  </a:ext>
                </a:extLst>
              </a:tr>
              <a:tr h="158354">
                <a:tc>
                  <a:txBody>
                    <a:bodyPr/>
                    <a:lstStyle/>
                    <a:p>
                      <a:pPr algn="just">
                        <a:lnSpc>
                          <a:spcPct val="150000"/>
                        </a:lnSpc>
                        <a:spcBef>
                          <a:spcPts val="1200"/>
                        </a:spcBef>
                        <a:spcAft>
                          <a:spcPts val="0"/>
                        </a:spcAft>
                      </a:pPr>
                      <a:r>
                        <a:rPr lang="es-MX" sz="800">
                          <a:effectLst/>
                        </a:rPr>
                        <a:t>Vida digital</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Alta</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Baja</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3712938711"/>
                  </a:ext>
                </a:extLst>
              </a:tr>
              <a:tr h="335808">
                <a:tc>
                  <a:txBody>
                    <a:bodyPr/>
                    <a:lstStyle/>
                    <a:p>
                      <a:pPr algn="just">
                        <a:lnSpc>
                          <a:spcPct val="150000"/>
                        </a:lnSpc>
                        <a:spcBef>
                          <a:spcPts val="1200"/>
                        </a:spcBef>
                        <a:spcAft>
                          <a:spcPts val="0"/>
                        </a:spcAft>
                      </a:pPr>
                      <a:r>
                        <a:rPr lang="es-MX" sz="800">
                          <a:effectLst/>
                        </a:rPr>
                        <a:t>Control de seguridad</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Mejor</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a:effectLst/>
                        </a:rPr>
                        <a:t>Menos segura comparada a 5.0</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2582565070"/>
                  </a:ext>
                </a:extLst>
              </a:tr>
              <a:tr h="335808">
                <a:tc>
                  <a:txBody>
                    <a:bodyPr/>
                    <a:lstStyle/>
                    <a:p>
                      <a:pPr algn="just">
                        <a:lnSpc>
                          <a:spcPct val="150000"/>
                        </a:lnSpc>
                        <a:spcBef>
                          <a:spcPts val="1200"/>
                        </a:spcBef>
                        <a:spcAft>
                          <a:spcPts val="0"/>
                        </a:spcAft>
                      </a:pPr>
                      <a:r>
                        <a:rPr lang="es-MX" sz="800">
                          <a:effectLst/>
                        </a:rPr>
                        <a:t>Soporte para dispositivos IoT</a:t>
                      </a:r>
                      <a:endParaRPr lang="es-MX"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dirty="0">
                          <a:effectLst/>
                        </a:rPr>
                        <a:t>Si</a:t>
                      </a:r>
                      <a:endParaRPr lang="es-MX"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tc>
                  <a:txBody>
                    <a:bodyPr/>
                    <a:lstStyle/>
                    <a:p>
                      <a:pPr algn="just">
                        <a:lnSpc>
                          <a:spcPct val="150000"/>
                        </a:lnSpc>
                        <a:spcBef>
                          <a:spcPts val="1200"/>
                        </a:spcBef>
                        <a:spcAft>
                          <a:spcPts val="0"/>
                        </a:spcAft>
                      </a:pPr>
                      <a:r>
                        <a:rPr lang="es-MX" sz="800" dirty="0">
                          <a:effectLst/>
                        </a:rPr>
                        <a:t>No</a:t>
                      </a:r>
                      <a:endParaRPr lang="es-MX"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7134" marR="47134" marT="0" marB="0"/>
                </a:tc>
                <a:extLst>
                  <a:ext uri="{0D108BD9-81ED-4DB2-BD59-A6C34878D82A}">
                    <a16:rowId xmlns:a16="http://schemas.microsoft.com/office/drawing/2014/main" val="1302789867"/>
                  </a:ext>
                </a:extLst>
              </a:tr>
            </a:tbl>
          </a:graphicData>
        </a:graphic>
      </p:graphicFrame>
      <p:sp>
        <p:nvSpPr>
          <p:cNvPr id="19" name="TextBox 18">
            <a:extLst>
              <a:ext uri="{FF2B5EF4-FFF2-40B4-BE49-F238E27FC236}">
                <a16:creationId xmlns:a16="http://schemas.microsoft.com/office/drawing/2014/main" id="{86CDEB09-7225-4358-9BAB-C3751EE82592}"/>
              </a:ext>
            </a:extLst>
          </p:cNvPr>
          <p:cNvSpPr txBox="1"/>
          <p:nvPr/>
        </p:nvSpPr>
        <p:spPr>
          <a:xfrm>
            <a:off x="1027391" y="2596803"/>
            <a:ext cx="2295693" cy="276999"/>
          </a:xfrm>
          <a:prstGeom prst="rect">
            <a:avLst/>
          </a:prstGeom>
          <a:noFill/>
        </p:spPr>
        <p:txBody>
          <a:bodyPr wrap="none" rtlCol="0">
            <a:spAutoFit/>
          </a:bodyPr>
          <a:lstStyle/>
          <a:p>
            <a:r>
              <a:rPr lang="es-MX" sz="1200" dirty="0">
                <a:latin typeface="Arial Narrow" panose="020B0606020202030204" pitchFamily="34" charset="0"/>
              </a:rPr>
              <a:t>Tabla I. Comparación MQTT vs HTTP</a:t>
            </a:r>
          </a:p>
        </p:txBody>
      </p:sp>
    </p:spTree>
    <p:extLst>
      <p:ext uri="{BB962C8B-B14F-4D97-AF65-F5344CB8AC3E}">
        <p14:creationId xmlns:p14="http://schemas.microsoft.com/office/powerpoint/2010/main" val="424906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Desarrollo</a:t>
            </a:r>
            <a:endParaRPr lang="es-MX" sz="3600" dirty="0">
              <a:effectLst>
                <a:outerShdw blurRad="38100" dist="38100" dir="2700000" algn="tl">
                  <a:srgbClr val="000000">
                    <a:alpha val="43137"/>
                  </a:srgbClr>
                </a:outerShdw>
              </a:effectLst>
              <a:latin typeface="Arial Narrow" panose="020B0606020202030204" pitchFamily="34" charset="0"/>
            </a:endParaRPr>
          </a:p>
        </p:txBody>
      </p:sp>
      <p:sp>
        <p:nvSpPr>
          <p:cNvPr id="3" name="Marcador de contenido 2"/>
          <p:cNvSpPr>
            <a:spLocks noGrp="1"/>
          </p:cNvSpPr>
          <p:nvPr>
            <p:ph idx="1"/>
          </p:nvPr>
        </p:nvSpPr>
        <p:spPr/>
        <p:txBody>
          <a:bodyPr/>
          <a:lstStyle/>
          <a:p>
            <a:pPr marL="0" indent="0" algn="just">
              <a:lnSpc>
                <a:spcPct val="130000"/>
              </a:lnSpc>
              <a:spcBef>
                <a:spcPct val="30000"/>
              </a:spcBef>
              <a:buSzPct val="80000"/>
              <a:buNone/>
              <a:defRPr/>
            </a:pPr>
            <a:endParaRPr lang="es-MX" sz="1800" dirty="0"/>
          </a:p>
          <a:p>
            <a:pPr marL="0" indent="0" algn="just">
              <a:lnSpc>
                <a:spcPct val="130000"/>
              </a:lnSpc>
              <a:spcBef>
                <a:spcPct val="30000"/>
              </a:spcBef>
              <a:buSzPct val="80000"/>
              <a:buNone/>
              <a:defRPr/>
            </a:pPr>
            <a:endParaRPr lang="es-MX" sz="1800" dirty="0"/>
          </a:p>
        </p:txBody>
      </p:sp>
      <p:sp>
        <p:nvSpPr>
          <p:cNvPr id="4" name="Rectangle 3">
            <a:extLst>
              <a:ext uri="{FF2B5EF4-FFF2-40B4-BE49-F238E27FC236}">
                <a16:creationId xmlns:a16="http://schemas.microsoft.com/office/drawing/2014/main" id="{4E9D24E0-D296-45B5-BBC6-85DB528502B9}"/>
              </a:ext>
            </a:extLst>
          </p:cNvPr>
          <p:cNvSpPr/>
          <p:nvPr/>
        </p:nvSpPr>
        <p:spPr>
          <a:xfrm>
            <a:off x="109858" y="1346953"/>
            <a:ext cx="3198311" cy="449097"/>
          </a:xfrm>
          <a:prstGeom prst="rect">
            <a:avLst/>
          </a:prstGeom>
        </p:spPr>
        <p:txBody>
          <a:bodyPr wrap="none">
            <a:spAutoFit/>
          </a:bodyPr>
          <a:lstStyle/>
          <a:p>
            <a:pPr marL="288925" indent="-288925" algn="just">
              <a:lnSpc>
                <a:spcPct val="130000"/>
              </a:lnSpc>
              <a:spcBef>
                <a:spcPct val="30000"/>
              </a:spcBef>
              <a:buSzPct val="80000"/>
              <a:buBlip>
                <a:blip r:embed="rId2"/>
              </a:buBlip>
              <a:defRPr/>
            </a:pPr>
            <a:r>
              <a:rPr lang="es-MX" sz="2000" b="1" dirty="0">
                <a:solidFill>
                  <a:srgbClr val="0070C0"/>
                </a:solidFill>
                <a:effectLst>
                  <a:outerShdw blurRad="38100" dist="38100" dir="2700000" algn="tl">
                    <a:srgbClr val="000000">
                      <a:alpha val="43137"/>
                    </a:srgbClr>
                  </a:outerShdw>
                </a:effectLst>
                <a:latin typeface="Arial Narrow" panose="020B0606020202030204" pitchFamily="34" charset="0"/>
              </a:rPr>
              <a:t>Propuestas de arquitectura</a:t>
            </a:r>
            <a:endParaRPr lang="en-US" sz="2000"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pic>
        <p:nvPicPr>
          <p:cNvPr id="14" name="Graphic 12">
            <a:extLst>
              <a:ext uri="{FF2B5EF4-FFF2-40B4-BE49-F238E27FC236}">
                <a16:creationId xmlns:a16="http://schemas.microsoft.com/office/drawing/2014/main" id="{031D0C84-BB2C-46CF-A21D-1305F8BDC60A}"/>
              </a:ext>
            </a:extLst>
          </p:cNvPr>
          <p:cNvPicPr/>
          <p:nvPr/>
        </p:nvPicPr>
        <p:blipFill>
          <a:blip r:embed="rId3">
            <a:extLst>
              <a:ext uri="{96DAC541-7B7A-43D3-8B79-37D633B846F1}">
                <asvg:svgBlip xmlns:asvg="http://schemas.microsoft.com/office/drawing/2016/SVG/main" r:embed="rId4"/>
              </a:ext>
            </a:extLst>
          </a:blip>
          <a:stretch>
            <a:fillRect/>
          </a:stretch>
        </p:blipFill>
        <p:spPr>
          <a:xfrm>
            <a:off x="847065" y="2095181"/>
            <a:ext cx="1988950" cy="4120867"/>
          </a:xfrm>
          <a:prstGeom prst="rect">
            <a:avLst/>
          </a:prstGeom>
        </p:spPr>
      </p:pic>
      <p:pic>
        <p:nvPicPr>
          <p:cNvPr id="16" name="Picture 15">
            <a:extLst>
              <a:ext uri="{FF2B5EF4-FFF2-40B4-BE49-F238E27FC236}">
                <a16:creationId xmlns:a16="http://schemas.microsoft.com/office/drawing/2014/main" id="{CAB28F4E-F17F-4788-883D-CB7B448D60E6}"/>
              </a:ext>
            </a:extLst>
          </p:cNvPr>
          <p:cNvPicPr>
            <a:picLocks noChangeAspect="1"/>
          </p:cNvPicPr>
          <p:nvPr/>
        </p:nvPicPr>
        <p:blipFill>
          <a:blip r:embed="rId5"/>
          <a:stretch>
            <a:fillRect/>
          </a:stretch>
        </p:blipFill>
        <p:spPr>
          <a:xfrm>
            <a:off x="3780323" y="1761225"/>
            <a:ext cx="4932045" cy="4463415"/>
          </a:xfrm>
          <a:prstGeom prst="rect">
            <a:avLst/>
          </a:prstGeom>
        </p:spPr>
      </p:pic>
      <p:sp>
        <p:nvSpPr>
          <p:cNvPr id="19" name="Rectangle 18">
            <a:extLst>
              <a:ext uri="{FF2B5EF4-FFF2-40B4-BE49-F238E27FC236}">
                <a16:creationId xmlns:a16="http://schemas.microsoft.com/office/drawing/2014/main" id="{4826EE92-6F3F-432C-B84B-B97A60AE0FA3}"/>
              </a:ext>
            </a:extLst>
          </p:cNvPr>
          <p:cNvSpPr/>
          <p:nvPr/>
        </p:nvSpPr>
        <p:spPr>
          <a:xfrm>
            <a:off x="3774783" y="1298067"/>
            <a:ext cx="4272965" cy="449097"/>
          </a:xfrm>
          <a:prstGeom prst="rect">
            <a:avLst/>
          </a:prstGeom>
        </p:spPr>
        <p:txBody>
          <a:bodyPr wrap="none">
            <a:spAutoFit/>
          </a:bodyPr>
          <a:lstStyle/>
          <a:p>
            <a:pPr marL="288925" indent="-288925" algn="just">
              <a:lnSpc>
                <a:spcPct val="130000"/>
              </a:lnSpc>
              <a:spcBef>
                <a:spcPct val="30000"/>
              </a:spcBef>
              <a:buSzPct val="80000"/>
              <a:buBlip>
                <a:blip r:embed="rId2"/>
              </a:buBlip>
              <a:defRPr/>
            </a:pPr>
            <a:r>
              <a:rPr lang="es-MX" sz="2000" b="1" dirty="0">
                <a:solidFill>
                  <a:srgbClr val="0070C0"/>
                </a:solidFill>
                <a:effectLst>
                  <a:outerShdw blurRad="38100" dist="38100" dir="2700000" algn="tl">
                    <a:srgbClr val="000000">
                      <a:alpha val="43137"/>
                    </a:srgbClr>
                  </a:outerShdw>
                </a:effectLst>
                <a:latin typeface="Arial Narrow" panose="020B0606020202030204" pitchFamily="34" charset="0"/>
              </a:rPr>
              <a:t>Topología de red </a:t>
            </a:r>
            <a:r>
              <a:rPr lang="es-MX" sz="2000" b="1" dirty="0" err="1">
                <a:solidFill>
                  <a:srgbClr val="0070C0"/>
                </a:solidFill>
                <a:effectLst>
                  <a:outerShdw blurRad="38100" dist="38100" dir="2700000" algn="tl">
                    <a:srgbClr val="000000">
                      <a:alpha val="43137"/>
                    </a:srgbClr>
                  </a:outerShdw>
                </a:effectLst>
                <a:latin typeface="Arial Narrow" panose="020B0606020202030204" pitchFamily="34" charset="0"/>
              </a:rPr>
              <a:t>Iot</a:t>
            </a:r>
            <a:r>
              <a:rPr lang="es-MX" sz="2000" b="1" dirty="0">
                <a:solidFill>
                  <a:srgbClr val="0070C0"/>
                </a:solidFill>
                <a:effectLst>
                  <a:outerShdw blurRad="38100" dist="38100" dir="2700000" algn="tl">
                    <a:srgbClr val="000000">
                      <a:alpha val="43137"/>
                    </a:srgbClr>
                  </a:outerShdw>
                </a:effectLst>
                <a:latin typeface="Arial Narrow" panose="020B0606020202030204" pitchFamily="34" charset="0"/>
              </a:rPr>
              <a:t> de la arquitectura</a:t>
            </a:r>
            <a:endParaRPr lang="en-US" sz="2000"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65473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FF232-9567-4D8E-9C1B-799035AA052C}"/>
              </a:ext>
            </a:extLst>
          </p:cNvPr>
          <p:cNvSpPr>
            <a:spLocks noGrp="1"/>
          </p:cNvSpPr>
          <p:nvPr>
            <p:ph type="title"/>
          </p:nvPr>
        </p:nvSpPr>
        <p:spPr>
          <a:xfrm>
            <a:off x="468512" y="631425"/>
            <a:ext cx="7080833" cy="574127"/>
          </a:xfrm>
        </p:spPr>
        <p:txBody>
          <a:bodyPr/>
          <a:lstStyle/>
          <a:p>
            <a:r>
              <a:rPr lang="es-MX" dirty="0"/>
              <a:t>Desarrollo</a:t>
            </a:r>
          </a:p>
        </p:txBody>
      </p:sp>
      <p:pic>
        <p:nvPicPr>
          <p:cNvPr id="1026" name="Picture 2">
            <a:extLst>
              <a:ext uri="{FF2B5EF4-FFF2-40B4-BE49-F238E27FC236}">
                <a16:creationId xmlns:a16="http://schemas.microsoft.com/office/drawing/2014/main" id="{87DDA5F2-E05A-4306-8D81-F322EF42F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205" y="1320376"/>
            <a:ext cx="3627776" cy="4788664"/>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8C65FE53-8A0A-4272-B131-1593D62746C4}"/>
              </a:ext>
            </a:extLst>
          </p:cNvPr>
          <p:cNvSpPr/>
          <p:nvPr/>
        </p:nvSpPr>
        <p:spPr>
          <a:xfrm>
            <a:off x="778492" y="1571031"/>
            <a:ext cx="2047355" cy="413447"/>
          </a:xfrm>
          <a:prstGeom prst="rect">
            <a:avLst/>
          </a:prstGeom>
        </p:spPr>
        <p:txBody>
          <a:bodyPr wrap="none">
            <a:spAutoFit/>
          </a:bodyPr>
          <a:lstStyle/>
          <a:p>
            <a:pPr marL="288925" indent="-288925" algn="just">
              <a:lnSpc>
                <a:spcPct val="130000"/>
              </a:lnSpc>
              <a:spcBef>
                <a:spcPct val="30000"/>
              </a:spcBef>
              <a:buSzPct val="80000"/>
              <a:buBlip>
                <a:blip r:embed="rId3"/>
              </a:buBlip>
              <a:defRPr/>
            </a:pPr>
            <a:r>
              <a:rPr lang="es-MX" b="1" dirty="0">
                <a:solidFill>
                  <a:srgbClr val="0070C0"/>
                </a:solidFill>
                <a:effectLst>
                  <a:outerShdw blurRad="38100" dist="38100" dir="2700000" algn="tl">
                    <a:srgbClr val="000000">
                      <a:alpha val="43137"/>
                    </a:srgbClr>
                  </a:outerShdw>
                </a:effectLst>
                <a:latin typeface="Arial Narrow" panose="020B0606020202030204" pitchFamily="34" charset="0"/>
              </a:rPr>
              <a:t>Sistema </a:t>
            </a:r>
            <a:r>
              <a:rPr lang="es-MX" b="1" dirty="0" err="1">
                <a:solidFill>
                  <a:srgbClr val="0070C0"/>
                </a:solidFill>
                <a:effectLst>
                  <a:outerShdw blurRad="38100" dist="38100" dir="2700000" algn="tl">
                    <a:srgbClr val="000000">
                      <a:alpha val="43137"/>
                    </a:srgbClr>
                  </a:outerShdw>
                </a:effectLst>
                <a:latin typeface="Arial Narrow" panose="020B0606020202030204" pitchFamily="34" charset="0"/>
              </a:rPr>
              <a:t>Backend</a:t>
            </a:r>
            <a:endParaRPr lang="en-US"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75600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600" dirty="0">
                <a:effectLst>
                  <a:outerShdw blurRad="38100" dist="38100" dir="2700000" algn="tl">
                    <a:srgbClr val="000000">
                      <a:alpha val="43137"/>
                    </a:srgbClr>
                  </a:outerShdw>
                </a:effectLst>
                <a:latin typeface="Arial Narrow" panose="020B0606020202030204" pitchFamily="34" charset="0"/>
              </a:rPr>
              <a:t>Desarrollo</a:t>
            </a:r>
            <a:endParaRPr lang="es-MX" sz="3600" dirty="0">
              <a:effectLst>
                <a:outerShdw blurRad="38100" dist="38100" dir="2700000" algn="tl">
                  <a:srgbClr val="000000">
                    <a:alpha val="43137"/>
                  </a:srgbClr>
                </a:outerShdw>
              </a:effectLst>
              <a:latin typeface="Arial Narrow" panose="020B0606020202030204" pitchFamily="34" charset="0"/>
            </a:endParaRPr>
          </a:p>
        </p:txBody>
      </p:sp>
      <p:pic>
        <p:nvPicPr>
          <p:cNvPr id="11" name="Picture 10">
            <a:extLst>
              <a:ext uri="{FF2B5EF4-FFF2-40B4-BE49-F238E27FC236}">
                <a16:creationId xmlns:a16="http://schemas.microsoft.com/office/drawing/2014/main" id="{1C0B09F2-9E33-4418-A485-9E870F432AD2}"/>
              </a:ext>
            </a:extLst>
          </p:cNvPr>
          <p:cNvPicPr>
            <a:picLocks noChangeAspect="1"/>
          </p:cNvPicPr>
          <p:nvPr/>
        </p:nvPicPr>
        <p:blipFill>
          <a:blip r:embed="rId2"/>
          <a:stretch>
            <a:fillRect/>
          </a:stretch>
        </p:blipFill>
        <p:spPr>
          <a:xfrm>
            <a:off x="5365" y="2479440"/>
            <a:ext cx="4797861" cy="2317220"/>
          </a:xfrm>
          <a:prstGeom prst="rect">
            <a:avLst/>
          </a:prstGeom>
        </p:spPr>
      </p:pic>
      <p:sp>
        <p:nvSpPr>
          <p:cNvPr id="3" name="Rectángulo 2">
            <a:extLst>
              <a:ext uri="{FF2B5EF4-FFF2-40B4-BE49-F238E27FC236}">
                <a16:creationId xmlns:a16="http://schemas.microsoft.com/office/drawing/2014/main" id="{6352BABA-1134-4D42-BA84-93698D6801E7}"/>
              </a:ext>
            </a:extLst>
          </p:cNvPr>
          <p:cNvSpPr/>
          <p:nvPr/>
        </p:nvSpPr>
        <p:spPr>
          <a:xfrm>
            <a:off x="5365" y="1092076"/>
            <a:ext cx="3023585" cy="413447"/>
          </a:xfrm>
          <a:prstGeom prst="rect">
            <a:avLst/>
          </a:prstGeom>
        </p:spPr>
        <p:txBody>
          <a:bodyPr wrap="none">
            <a:spAutoFit/>
          </a:bodyPr>
          <a:lstStyle/>
          <a:p>
            <a:pPr marL="288925" indent="-288925" algn="just">
              <a:lnSpc>
                <a:spcPct val="130000"/>
              </a:lnSpc>
              <a:spcBef>
                <a:spcPct val="30000"/>
              </a:spcBef>
              <a:buSzPct val="80000"/>
              <a:buBlip>
                <a:blip r:embed="rId3"/>
              </a:buBlip>
              <a:defRPr/>
            </a:pPr>
            <a:r>
              <a:rPr lang="es-MX" b="1" dirty="0">
                <a:solidFill>
                  <a:srgbClr val="0070C0"/>
                </a:solidFill>
                <a:effectLst>
                  <a:outerShdw blurRad="38100" dist="38100" dir="2700000" algn="tl">
                    <a:srgbClr val="000000">
                      <a:alpha val="43137"/>
                    </a:srgbClr>
                  </a:outerShdw>
                </a:effectLst>
                <a:latin typeface="Arial Narrow" panose="020B0606020202030204" pitchFamily="34" charset="0"/>
              </a:rPr>
              <a:t>Configuración desarrollador</a:t>
            </a:r>
            <a:endParaRPr lang="en-US" b="1" dirty="0">
              <a:solidFill>
                <a:srgbClr val="0070C0"/>
              </a:solidFill>
              <a:effectLst>
                <a:outerShdw blurRad="38100" dist="38100" dir="2700000" algn="tl">
                  <a:srgbClr val="000000">
                    <a:alpha val="43137"/>
                  </a:srgbClr>
                </a:outerShdw>
              </a:effectLst>
              <a:latin typeface="Arial Narrow" panose="020B0606020202030204" pitchFamily="34" charset="0"/>
            </a:endParaRPr>
          </a:p>
        </p:txBody>
      </p:sp>
      <p:pic>
        <p:nvPicPr>
          <p:cNvPr id="21" name="Content Placeholder 3">
            <a:extLst>
              <a:ext uri="{FF2B5EF4-FFF2-40B4-BE49-F238E27FC236}">
                <a16:creationId xmlns:a16="http://schemas.microsoft.com/office/drawing/2014/main" id="{BB15DABA-455F-4781-AB32-8FDB4ACBDF41}"/>
              </a:ext>
            </a:extLst>
          </p:cNvPr>
          <p:cNvPicPr>
            <a:picLocks noGrp="1" noChangeAspect="1"/>
          </p:cNvPicPr>
          <p:nvPr>
            <p:ph idx="1"/>
          </p:nvPr>
        </p:nvPicPr>
        <p:blipFill>
          <a:blip r:embed="rId4"/>
          <a:stretch>
            <a:fillRect/>
          </a:stretch>
        </p:blipFill>
        <p:spPr>
          <a:xfrm>
            <a:off x="5009707" y="2610510"/>
            <a:ext cx="4134293" cy="2100421"/>
          </a:xfrm>
          <a:prstGeom prst="rect">
            <a:avLst/>
          </a:prstGeom>
        </p:spPr>
      </p:pic>
    </p:spTree>
    <p:extLst>
      <p:ext uri="{BB962C8B-B14F-4D97-AF65-F5344CB8AC3E}">
        <p14:creationId xmlns:p14="http://schemas.microsoft.com/office/powerpoint/2010/main" val="2058831783"/>
      </p:ext>
    </p:extLst>
  </p:cSld>
  <p:clrMapOvr>
    <a:masterClrMapping/>
  </p:clrMapOvr>
</p:sld>
</file>

<file path=ppt/theme/theme1.xml><?xml version="1.0" encoding="utf-8"?>
<a:theme xmlns:a="http://schemas.openxmlformats.org/drawingml/2006/main" name="ITSON Marca 2018">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AC410AE8-DE22-CE4C-AB48-277DAA26D34F}" vid="{D6DF465B-179A-9C4D-9CEF-4EF204944E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Presentación4x3_2</Template>
  <TotalTime>978</TotalTime>
  <Words>1025</Words>
  <Application>Microsoft Office PowerPoint</Application>
  <PresentationFormat>On-screen Show (4:3)</PresentationFormat>
  <Paragraphs>146</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Narrow</vt:lpstr>
      <vt:lpstr>Calibri</vt:lpstr>
      <vt:lpstr>Symbol</vt:lpstr>
      <vt:lpstr>ITSON Marca 2018</vt:lpstr>
      <vt:lpstr>Análisis de una Arquitectura IoT en Aplicaciones Médicas para 5G</vt:lpstr>
      <vt:lpstr>Plan de la presentación</vt:lpstr>
      <vt:lpstr>Antecedentes</vt:lpstr>
      <vt:lpstr>Problema  / Objetivo</vt:lpstr>
      <vt:lpstr>Método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Resultados</vt:lpstr>
      <vt:lpstr>Resultados</vt:lpstr>
      <vt:lpstr>Resultados</vt:lpstr>
      <vt:lpstr>Resultados</vt:lpstr>
      <vt:lpstr>Resultados</vt:lpstr>
      <vt:lpstr>Resultados</vt:lpstr>
      <vt:lpstr>Conclusiones</vt:lpstr>
      <vt:lpstr>Trabajo futuro</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Tesis</dc:title>
  <dc:creator>Erica Cecilia Ruiz Ibarra</dc:creator>
  <cp:lastModifiedBy>Francisco Palos A.</cp:lastModifiedBy>
  <cp:revision>71</cp:revision>
  <dcterms:created xsi:type="dcterms:W3CDTF">2020-05-02T23:35:53Z</dcterms:created>
  <dcterms:modified xsi:type="dcterms:W3CDTF">2020-07-21T02:31:41Z</dcterms:modified>
</cp:coreProperties>
</file>