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4" r:id="rId3"/>
    <p:sldId id="287" r:id="rId4"/>
    <p:sldId id="275" r:id="rId5"/>
    <p:sldId id="258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 snapToGrid="0">
      <p:cViewPr>
        <p:scale>
          <a:sx n="53" d="100"/>
          <a:sy n="53" d="100"/>
        </p:scale>
        <p:origin x="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A7BC4-8600-4593-A655-1EAEB1AF5A20}" type="datetimeFigureOut">
              <a:rPr lang="en-ID" smtClean="0"/>
              <a:t>04/02/2024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0ED3-D1A8-4156-9573-C02725D87D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992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Several kinds of information are used in reasoning, like height: must be in a unit of length, Age: of a person cannot be greater than the age of person’s parents. 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F0ED3-D1A8-4156-9573-C02725D87D9D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16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29138"/>
            <a:ext cx="7772400" cy="813593"/>
          </a:xfrm>
        </p:spPr>
        <p:txBody>
          <a:bodyPr anchor="b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499893"/>
            <a:ext cx="6858000" cy="4714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6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7AC7C-6BC1-AA46-B411-10C89A95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97D55-8A58-B24B-B20D-10892BCEC2CD}" type="datetimeFigureOut">
              <a:rPr lang="en-ID"/>
              <a:pPr>
                <a:defRPr/>
              </a:pPr>
              <a:t>04/02/2024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F45A9-27C5-1D48-83F9-91427A89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0ED14-8876-9D49-A736-A6750BA7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B3354-A66F-E347-86B1-678A783A76B7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02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3E163-317F-8A4C-B9F1-CD4DDFF7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6E0A1-CEAE-854B-9243-D725DF8D0140}" type="datetimeFigureOut">
              <a:rPr lang="en-ID"/>
              <a:pPr>
                <a:defRPr/>
              </a:pPr>
              <a:t>04/02/2024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4BF1A-5D75-3943-B7D4-E822751A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F0A21-A555-3441-AD3D-4DD306A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33A5A-8D2F-4F47-AC38-338B73B14203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74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009652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2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BDFDB-1ACB-FF45-A132-78C69E81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CE93B-B7CE-9C4E-A5EE-F30B8837C403}" type="datetimeFigureOut">
              <a:rPr lang="en-ID"/>
              <a:pPr>
                <a:defRPr/>
              </a:pPr>
              <a:t>04/02/2024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981E3-C947-244F-9C41-B2B9CD1B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8605C-6766-2E4B-B989-B5CEA6E4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08DF1-DD36-6B44-B97D-FF43989CC7D8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199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407FF7F-6850-DF48-A2A5-C6EC9D7F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9D5D1-8A11-B141-8BDB-EBC68530D3F1}" type="datetimeFigureOut">
              <a:rPr lang="en-ID"/>
              <a:pPr>
                <a:defRPr/>
              </a:pPr>
              <a:t>04/02/2024</a:t>
            </a:fld>
            <a:endParaRPr lang="en-ID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967825E-0833-2E47-8F5B-C179400E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2E02BD-74E7-8840-B373-7D664319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85CE1-78E9-144E-A6D7-702F5ADBCDBE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330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1C56B17-4681-324C-871B-B269EA735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4BE24-930B-D443-AFF3-5F2946FAAAE1}" type="datetimeFigureOut">
              <a:rPr lang="en-ID"/>
              <a:pPr>
                <a:defRPr/>
              </a:pPr>
              <a:t>04/02/2024</a:t>
            </a:fld>
            <a:endParaRPr lang="en-ID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0F8DFAD-00DC-7448-B8A3-508CE759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4AF6B35-A3F7-9242-A4F7-72D7DFD9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E5FD0-8F3D-9C49-87F5-7F16A5B4BD7F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113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B93965A-E685-C840-A2C7-AA3F93F4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4A3F5-FE00-6242-B105-61F97E5747E2}" type="datetimeFigureOut">
              <a:rPr lang="en-ID"/>
              <a:pPr>
                <a:defRPr/>
              </a:pPr>
              <a:t>04/02/2024</a:t>
            </a:fld>
            <a:endParaRPr lang="en-ID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C7390A2-EA6C-E54B-8B27-4386693B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AC9F047-9B73-9840-BC49-19F15E1A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8D72E-D579-7A4A-AED2-DE9516019B74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466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9056435-B7B0-214A-97BC-DC4F3B56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C02EE-45E9-9648-9D58-6DC4312B1093}" type="datetimeFigureOut">
              <a:rPr lang="en-ID"/>
              <a:pPr>
                <a:defRPr/>
              </a:pPr>
              <a:t>04/02/2024</a:t>
            </a:fld>
            <a:endParaRPr lang="en-ID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4F74C07-B13D-2142-A160-E5ED44A5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1B263E4-7D6C-8843-BACD-4408A7D6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CB06C-294C-5944-9A44-36B80F31851F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394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A0F1938-1DD2-784F-AA01-080A3083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40C7C-24D9-0748-83D7-8AB10A64D206}" type="datetimeFigureOut">
              <a:rPr lang="en-ID"/>
              <a:pPr>
                <a:defRPr/>
              </a:pPr>
              <a:t>04/02/2024</a:t>
            </a:fld>
            <a:endParaRPr lang="en-ID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01B7EB-DA1F-2246-BA7E-0352262C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69972A-8A41-E641-B6B8-F0A8AB7A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722B0-823B-934E-9CB6-03CC011919BA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119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4B9E3F-6649-3C40-865D-600FF931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8157F-0D74-C94A-B518-AFF5239E3582}" type="datetimeFigureOut">
              <a:rPr lang="en-ID"/>
              <a:pPr>
                <a:defRPr/>
              </a:pPr>
              <a:t>04/02/2024</a:t>
            </a:fld>
            <a:endParaRPr lang="en-ID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51C033-79A1-C741-9567-6B158953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43580B-4D6A-014E-AAF9-7A272B8F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50CBF-7412-BD4F-BFDE-AE1FA5BA48B4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2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AB465E8-5E5D-9A46-A504-894B7EA0ED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9AD9B15-CF40-A441-8F82-C8F25E70A2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978A6-F9F5-BE46-8B34-652FA2ED4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45A77B4-0BFD-3E44-AE98-3F8078E5F963}" type="datetimeFigureOut">
              <a:rPr lang="en-ID"/>
              <a:pPr>
                <a:defRPr/>
              </a:pPr>
              <a:t>04/02/2024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615E-3680-8740-AE9C-74C935654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5420-175B-9B49-B967-B522BCD4F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BCB213B-41D8-9C43-880B-F06C6DA13EA2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44D6B68-5BFF-C741-875E-B15EC1CD29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4529138"/>
            <a:ext cx="7772400" cy="812800"/>
          </a:xfrm>
        </p:spPr>
        <p:txBody>
          <a:bodyPr>
            <a:normAutofit/>
          </a:bodyPr>
          <a:lstStyle/>
          <a:p>
            <a:r>
              <a:rPr lang="en-ID" altLang="en-US" dirty="0"/>
              <a:t>Knowledge Representation Issues</a:t>
            </a:r>
          </a:p>
        </p:txBody>
      </p:sp>
      <p:sp>
        <p:nvSpPr>
          <p:cNvPr id="4099" name="Subtitle 2">
            <a:extLst>
              <a:ext uri="{FF2B5EF4-FFF2-40B4-BE49-F238E27FC236}">
                <a16:creationId xmlns:a16="http://schemas.microsoft.com/office/drawing/2014/main" id="{6FD9D75E-58BE-2D45-B5F8-FA09B67EA2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43000" y="5499100"/>
            <a:ext cx="6858000" cy="471488"/>
          </a:xfrm>
        </p:spPr>
        <p:txBody>
          <a:bodyPr/>
          <a:lstStyle/>
          <a:p>
            <a:endParaRPr lang="en-ID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8982-B1A3-4FB3-AE8F-BE7D40D8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6954-C02E-47E8-B205-A6D3200BF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Such a representation would make it easy to answer questions such are:</a:t>
            </a:r>
          </a:p>
          <a:p>
            <a:pPr lvl="1"/>
            <a:r>
              <a:rPr lang="en-US" dirty="0"/>
              <a:t>Who spotted Sue?</a:t>
            </a:r>
          </a:p>
          <a:p>
            <a:r>
              <a:rPr lang="en-US" dirty="0"/>
              <a:t>Suppose we want to know:</a:t>
            </a:r>
          </a:p>
          <a:p>
            <a:pPr lvl="1"/>
            <a:r>
              <a:rPr lang="en-US" dirty="0"/>
              <a:t>Did John see Sue?</a:t>
            </a:r>
          </a:p>
          <a:p>
            <a:r>
              <a:rPr lang="en-US" dirty="0"/>
              <a:t>Given only one fact, we cannot discover that answer</a:t>
            </a:r>
          </a:p>
          <a:p>
            <a:r>
              <a:rPr lang="en-US" dirty="0"/>
              <a:t>We can add other fact, such as</a:t>
            </a:r>
          </a:p>
          <a:p>
            <a:pPr marL="0" indent="0">
              <a:buNone/>
            </a:pPr>
            <a:r>
              <a:rPr lang="en-US" sz="3200" dirty="0"/>
              <a:t>Spotted(</a:t>
            </a:r>
            <a:r>
              <a:rPr lang="en-US" sz="3200" dirty="0" err="1"/>
              <a:t>x,y</a:t>
            </a:r>
            <a:r>
              <a:rPr lang="en-US" sz="3200" dirty="0"/>
              <a:t>) -&gt; saw(</a:t>
            </a:r>
            <a:r>
              <a:rPr lang="en-US" sz="3200" dirty="0" err="1"/>
              <a:t>x,y</a:t>
            </a:r>
            <a:r>
              <a:rPr lang="en-US" sz="3200" dirty="0"/>
              <a:t>)</a:t>
            </a:r>
          </a:p>
          <a:p>
            <a:r>
              <a:rPr lang="en-US" dirty="0"/>
              <a:t>We can now infer the answer to the question.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8537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1390-4C48-4B09-B383-2B416BC7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Representing Sets of objects</a:t>
            </a:r>
            <a:endParaRPr lang="en-ID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9CB0E-DFBC-4749-BB8D-6881707C2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should sets of objects be represented?</a:t>
            </a:r>
          </a:p>
          <a:p>
            <a:r>
              <a:rPr lang="en-US" dirty="0"/>
              <a:t>There are certain properties of objects that are members of a set, but not as individual.</a:t>
            </a:r>
          </a:p>
          <a:p>
            <a:r>
              <a:rPr lang="en-US" dirty="0"/>
              <a:t> Example: consider the assertion made in the sentences: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“There are more sheep than people in Australia”, and </a:t>
            </a:r>
          </a:p>
          <a:p>
            <a:pPr marL="0" indent="0">
              <a:buNone/>
            </a:pPr>
            <a:r>
              <a:rPr lang="en-US" i="1" dirty="0"/>
              <a:t>“English speakers can be found all over the world.”</a:t>
            </a: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110803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DC1E-48C6-4FD1-9202-736B0921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12017-8722-4767-B5B2-759058775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describe these facts, is to attach assertion to the sets representing people, sheep, and English.</a:t>
            </a:r>
          </a:p>
          <a:p>
            <a:r>
              <a:rPr lang="en-US" dirty="0"/>
              <a:t>The reason is if a property is true for all or most elements of a set, then it is more efficient to associate it once with the set rather than to associate it explicitly with every element of the set.</a:t>
            </a:r>
          </a:p>
          <a:p>
            <a:r>
              <a:rPr lang="en-ID" dirty="0"/>
              <a:t>This is done,</a:t>
            </a:r>
          </a:p>
          <a:p>
            <a:pPr lvl="1"/>
            <a:r>
              <a:rPr lang="en-ID" dirty="0"/>
              <a:t>in logical representation: using universal quantifier, and</a:t>
            </a:r>
          </a:p>
          <a:p>
            <a:pPr lvl="1"/>
            <a:r>
              <a:rPr lang="en-ID" dirty="0"/>
              <a:t>in a hierarchical structure where a node represents sets and inheritance propagates set-level assertion down to the individual.</a:t>
            </a:r>
          </a:p>
        </p:txBody>
      </p:sp>
    </p:spTree>
    <p:extLst>
      <p:ext uri="{BB962C8B-B14F-4D97-AF65-F5344CB8AC3E}">
        <p14:creationId xmlns:p14="http://schemas.microsoft.com/office/powerpoint/2010/main" val="89636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091C-665D-45A0-9B35-A79D3F03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Finding the Right Structure</a:t>
            </a:r>
            <a:endParaRPr lang="en-ID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B4B52-21BB-41EE-8DE2-C31CD44B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large amount of knowledge stored in a database, how can relevant parts be accessed when they are needed?</a:t>
            </a:r>
          </a:p>
          <a:p>
            <a:r>
              <a:rPr lang="en-US" dirty="0"/>
              <a:t>This is about the right structure for describing a particular situation.</a:t>
            </a:r>
          </a:p>
          <a:p>
            <a:r>
              <a:rPr lang="en-US" dirty="0"/>
              <a:t>It requires selecting an initial structure and then revising the choice.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3452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5073-D6F6-4233-8684-5B2136B5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C01C-4DD3-4139-ADEB-213E825C8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doing so, it is necessary to solve following problems:</a:t>
            </a:r>
          </a:p>
          <a:p>
            <a:pPr lvl="1"/>
            <a:r>
              <a:rPr lang="en-US" dirty="0"/>
              <a:t>How to perform an initial selection of the most appropriate structure.</a:t>
            </a:r>
          </a:p>
          <a:p>
            <a:pPr lvl="1"/>
            <a:r>
              <a:rPr lang="en-US" dirty="0"/>
              <a:t>How to fill in appropriate details from the current situations.</a:t>
            </a:r>
          </a:p>
          <a:p>
            <a:pPr lvl="1"/>
            <a:r>
              <a:rPr lang="en-US" dirty="0"/>
              <a:t>How to find a better structure if the one chosen initially turns out not to be appropriate.</a:t>
            </a:r>
          </a:p>
          <a:p>
            <a:pPr lvl="1"/>
            <a:r>
              <a:rPr lang="en-US" dirty="0"/>
              <a:t>What to do if none of the available structure is appropriate.</a:t>
            </a:r>
          </a:p>
          <a:p>
            <a:pPr lvl="1"/>
            <a:r>
              <a:rPr lang="en-US" dirty="0"/>
              <a:t>When to create and remember a new structure.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99820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FA49-EB25-448D-A1BC-7B38BFCD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50D5A-440B-455D-87D8-0556937B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good, general-purpose method for solving all these problems.</a:t>
            </a:r>
          </a:p>
          <a:p>
            <a:r>
              <a:rPr lang="en-US" dirty="0"/>
              <a:t>Some knowledge representation techniques solve some of these issues.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1496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0FD5-3EE8-49A0-B3C4-2947B748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7BD3-0690-452A-9867-5A78B3167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fundamental goal of knowledge representation is to facilitate inference (conclusions) from knowledge. </a:t>
            </a:r>
          </a:p>
          <a:p>
            <a:r>
              <a:rPr lang="en-US" dirty="0"/>
              <a:t>The issues that arise while using KR techniques are many. Some of these are: important attributed, relationships among attributes, choosing the granularity of relationships, representing sets of objects, and finding the right structures.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3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19F4-8DC9-45E1-9FCB-E730FD9E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2A09E6-3F28-4C0F-8F3B-C179E5A29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54" y="1825625"/>
            <a:ext cx="7222891" cy="4351338"/>
          </a:xfrm>
        </p:spPr>
      </p:pic>
    </p:spTree>
    <p:extLst>
      <p:ext uri="{BB962C8B-B14F-4D97-AF65-F5344CB8AC3E}">
        <p14:creationId xmlns:p14="http://schemas.microsoft.com/office/powerpoint/2010/main" val="33025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C5B1A-BDA8-4964-85D8-77334F3C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Important Attributed</a:t>
            </a:r>
            <a:endParaRPr lang="en-ID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A8DCB-99DC-471C-B7B5-60A12933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attribute of objects so basic that they occur in almost every problem domain?</a:t>
            </a:r>
          </a:p>
          <a:p>
            <a:r>
              <a:rPr lang="en-US" dirty="0"/>
              <a:t>There are two attributed “instance” and “isa”, that are general significance.</a:t>
            </a:r>
          </a:p>
          <a:p>
            <a:r>
              <a:rPr lang="en-US" dirty="0"/>
              <a:t>They are important because they support property inheritance.</a:t>
            </a:r>
          </a:p>
          <a:p>
            <a:pPr marL="0" indent="0">
              <a:buNone/>
            </a:pPr>
            <a:endParaRPr lang="en-ID" dirty="0"/>
          </a:p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4A5DC0-B0AA-469C-A4CA-BDC0B85D6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875" y="4388967"/>
            <a:ext cx="1390721" cy="7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2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Relationship among attributes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Any important relationship that exists among objects attributed?</a:t>
            </a:r>
          </a:p>
          <a:p>
            <a:pPr algn="l"/>
            <a:r>
              <a:rPr lang="en-US" dirty="0"/>
              <a:t>The attributes describing objects are entities which are represented.</a:t>
            </a:r>
          </a:p>
          <a:p>
            <a:pPr algn="l"/>
            <a:r>
              <a:rPr lang="en-US" dirty="0"/>
              <a:t>The relationship between the attributes of an object, independent of the specific knowledge they encode. </a:t>
            </a:r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875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2428-844D-4308-A318-1EE87098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45ACC-1AA6-4FC2-BEB2-22F9E9CD9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The relationship holds properties such as: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Inverse – this is about consistency check, while a value is added to one attribute </a:t>
            </a:r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Existence in an “isa” hierarchy – this is about generalization – specification, like, classes of objects and specialized subsets of those classes, there are attributes and specialization of attributes.</a:t>
            </a:r>
          </a:p>
          <a:p>
            <a:pPr lvl="2"/>
            <a:r>
              <a:rPr lang="en-US" dirty="0"/>
              <a:t>For example, the attribute height is a specialization of general attribute physical size.</a:t>
            </a:r>
          </a:p>
          <a:p>
            <a:pPr lvl="2"/>
            <a:r>
              <a:rPr lang="en-US" dirty="0"/>
              <a:t>These generalization-specialization relationships are important for attributes because they support inheritance.</a:t>
            </a:r>
          </a:p>
        </p:txBody>
      </p:sp>
    </p:spTree>
    <p:extLst>
      <p:ext uri="{BB962C8B-B14F-4D97-AF65-F5344CB8AC3E}">
        <p14:creationId xmlns:p14="http://schemas.microsoft.com/office/powerpoint/2010/main" val="302590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2E17-1A66-4CE7-89DA-DD9205BD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198C1-2670-4F6F-A81C-70DFB19C1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 startAt="3"/>
            </a:pPr>
            <a:r>
              <a:rPr lang="en-US" dirty="0"/>
              <a:t>Technique for reasoning about values – this is about reasoning values of attributes not given explicitly. The values are often specified when a knowledge base is created.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ID" dirty="0"/>
              <a:t>Single valued attributes – this is about a specific attribute that is guaranteed to take a unique value. </a:t>
            </a:r>
          </a:p>
          <a:p>
            <a:pPr lvl="2"/>
            <a:r>
              <a:rPr lang="en-ID" dirty="0"/>
              <a:t>For example, a baseball player can at times have only a single height and be a member of only one team. KR systems take different approaches to provide support for single-valued attributes.</a:t>
            </a:r>
          </a:p>
          <a:p>
            <a:pPr marL="457200" lvl="1" indent="0">
              <a:buNone/>
            </a:pPr>
            <a:endParaRPr lang="en-ID" dirty="0"/>
          </a:p>
          <a:p>
            <a:pPr marL="971550" lvl="1" indent="-514350">
              <a:buFont typeface="+mj-lt"/>
              <a:buAutoNum type="arabicPeriod" startAt="3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0873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D859-2B5A-429B-AE12-AADC7C9F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/>
              <a:t>Choosing the Granularity of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17B8-29F3-493B-8D95-81983320B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what level of detail should the knowledge be represented?</a:t>
            </a:r>
          </a:p>
          <a:p>
            <a:r>
              <a:rPr lang="en-US" dirty="0"/>
              <a:t>It is necessary to know:</a:t>
            </a:r>
          </a:p>
          <a:p>
            <a:pPr lvl="1"/>
            <a:r>
              <a:rPr lang="en-US" dirty="0"/>
              <a:t>At what level should the knowledge be represented and what are the primitives?</a:t>
            </a:r>
          </a:p>
          <a:p>
            <a:pPr lvl="1"/>
            <a:r>
              <a:rPr lang="en-US" dirty="0"/>
              <a:t>Should there be a small number or should there be a large number of low-level primitives or High-level facts.</a:t>
            </a:r>
          </a:p>
          <a:p>
            <a:pPr lvl="1"/>
            <a:r>
              <a:rPr lang="en-US" dirty="0"/>
              <a:t>High-level facts may not be adequate for inference while low-level primitives may require a lot of storage.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6223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FE44-D989-4E3C-975F-1FF16394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274DC-A1EE-4A4B-B92C-22237B14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of Granularity:</a:t>
            </a:r>
          </a:p>
          <a:p>
            <a:r>
              <a:rPr lang="en-US" dirty="0"/>
              <a:t>Suppose we are interested in the following facts: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John spotted Sue.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could be represented as</a:t>
            </a:r>
          </a:p>
          <a:p>
            <a:pPr marL="0" indent="0">
              <a:buNone/>
            </a:pPr>
            <a:r>
              <a:rPr lang="en-US" sz="3200" dirty="0"/>
              <a:t>Spotted(agent(John), object(Sue))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0212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4366B0E-1740-4C94-A5B0-11D949C31938}" vid="{D3B6AD6A-17BB-4A7B-97B9-6C9FA1C61B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2895</TotalTime>
  <Words>824</Words>
  <Application>Microsoft Office PowerPoint</Application>
  <PresentationFormat>On-screen Show (4:3)</PresentationFormat>
  <Paragraphs>67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Knowledge Representation Issues</vt:lpstr>
      <vt:lpstr>Introduction</vt:lpstr>
      <vt:lpstr>PowerPoint Presentation</vt:lpstr>
      <vt:lpstr>Important Attributed</vt:lpstr>
      <vt:lpstr>Relationship among attributes</vt:lpstr>
      <vt:lpstr>PowerPoint Presentation</vt:lpstr>
      <vt:lpstr>PowerPoint Presentation</vt:lpstr>
      <vt:lpstr>Choosing the Granularity of Representation</vt:lpstr>
      <vt:lpstr>PowerPoint Presentation</vt:lpstr>
      <vt:lpstr>PowerPoint Presentation</vt:lpstr>
      <vt:lpstr>Representing Sets of objects</vt:lpstr>
      <vt:lpstr>PowerPoint Presentation</vt:lpstr>
      <vt:lpstr>Finding the Right Structure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Maria Ulfah Siregar</cp:lastModifiedBy>
  <cp:revision>90</cp:revision>
  <dcterms:created xsi:type="dcterms:W3CDTF">2021-02-17T20:52:07Z</dcterms:created>
  <dcterms:modified xsi:type="dcterms:W3CDTF">2024-02-04T20:44:19Z</dcterms:modified>
</cp:coreProperties>
</file>