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72" r:id="rId9"/>
    <p:sldId id="273" r:id="rId10"/>
    <p:sldId id="265" r:id="rId11"/>
    <p:sldId id="266" r:id="rId12"/>
    <p:sldId id="267" r:id="rId13"/>
    <p:sldId id="269" r:id="rId14"/>
    <p:sldId id="270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29138"/>
            <a:ext cx="7772400" cy="813593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99893"/>
            <a:ext cx="6858000" cy="471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AC7C-6BC1-AA46-B411-10C89A95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7D55-8A58-B24B-B20D-10892BCEC2CD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45A9-27C5-1D48-83F9-91427A89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ED14-8876-9D49-A736-A6750BA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B3354-A66F-E347-86B1-678A783A76B7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0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E163-317F-8A4C-B9F1-CD4DDFF7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6E0A1-CEAE-854B-9243-D725DF8D0140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4BF1A-5D75-3943-B7D4-E822751A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0A21-A555-3441-AD3D-4DD306A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33A5A-8D2F-4F47-AC38-338B73B14203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4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00965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2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DFDB-1ACB-FF45-A132-78C69E81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CE93B-B7CE-9C4E-A5EE-F30B8837C403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81E3-C947-244F-9C41-B2B9CD1B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605C-6766-2E4B-B989-B5CEA6E4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8DF1-DD36-6B44-B97D-FF43989CC7D8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99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07FF7F-6850-DF48-A2A5-C6EC9D7F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D5D1-8A11-B141-8BDB-EBC68530D3F1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67825E-0833-2E47-8F5B-C179400E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2E02BD-74E7-8840-B373-7D664319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5CE1-78E9-144E-A6D7-702F5ADBCDBE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330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C56B17-4681-324C-871B-B269EA73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4BE24-930B-D443-AFF3-5F2946FAAAE1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F8DFAD-00DC-7448-B8A3-508CE759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AF6B35-A3F7-9242-A4F7-72D7DFD9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E5FD0-8F3D-9C49-87F5-7F16A5B4BD7F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1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B93965A-E685-C840-A2C7-AA3F93F4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4A3F5-FE00-6242-B105-61F97E5747E2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C7390A2-EA6C-E54B-8B27-4386693B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C9F047-9B73-9840-BC49-19F15E1A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8D72E-D579-7A4A-AED2-DE9516019B74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66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9056435-B7B0-214A-97BC-DC4F3B56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C02EE-45E9-9648-9D58-6DC4312B1093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F74C07-B13D-2142-A160-E5ED44A5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B263E4-7D6C-8843-BACD-4408A7D6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CB06C-294C-5944-9A44-36B80F31851F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394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0F1938-1DD2-784F-AA01-080A3083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40C7C-24D9-0748-83D7-8AB10A64D206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01B7EB-DA1F-2246-BA7E-0352262C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9972A-8A41-E641-B6B8-F0A8AB7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22B0-823B-934E-9CB6-03CC011919BA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19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4B9E3F-6649-3C40-865D-600FF931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8157F-0D74-C94A-B518-AFF5239E3582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51C033-79A1-C741-9567-6B158953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43580B-4D6A-014E-AAF9-7A272B8F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50CBF-7412-BD4F-BFDE-AE1FA5BA48B4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2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AB465E8-5E5D-9A46-A504-894B7EA0E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9AD9B15-CF40-A441-8F82-C8F25E70A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78A6-F9F5-BE46-8B34-652FA2ED4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5A77B4-0BFD-3E44-AE98-3F8078E5F963}" type="datetimeFigureOut">
              <a:rPr lang="en-ID"/>
              <a:pPr>
                <a:defRPr/>
              </a:pPr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615E-3680-8740-AE9C-74C935654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5420-175B-9B49-B967-B522BCD4F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CB213B-41D8-9C43-880B-F06C6DA13EA2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44D6B68-5BFF-C741-875E-B15EC1CD29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529138"/>
            <a:ext cx="7772400" cy="812800"/>
          </a:xfrm>
        </p:spPr>
        <p:txBody>
          <a:bodyPr>
            <a:normAutofit fontScale="90000"/>
          </a:bodyPr>
          <a:lstStyle/>
          <a:p>
            <a:r>
              <a:rPr lang="en-ID" altLang="en-US" dirty="0"/>
              <a:t>KNOWLEDGE REPRESENTATION TECHNIQUES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6FD9D75E-58BE-2D45-B5F8-FA09B67EA2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5499100"/>
            <a:ext cx="6858000" cy="471488"/>
          </a:xfrm>
        </p:spPr>
        <p:txBody>
          <a:bodyPr/>
          <a:lstStyle/>
          <a:p>
            <a:endParaRPr lang="en-ID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0D10-7162-4273-B639-3500D147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EDC8-A8D9-4705-B3B7-BF05DD5E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id-ID" sz="2800" dirty="0">
                <a:latin typeface="+mn-lt"/>
              </a:rPr>
              <a:t>A knowledge representation scheme similar to a frame, but instead of describing an object, the script describes a sequence of events.</a:t>
            </a:r>
          </a:p>
          <a:p>
            <a:pPr>
              <a:spcBef>
                <a:spcPct val="0"/>
              </a:spcBef>
              <a:defRPr/>
            </a:pPr>
            <a:r>
              <a:rPr lang="en-US" altLang="id-ID" sz="2800" dirty="0">
                <a:latin typeface="+mn-lt"/>
              </a:rPr>
              <a:t>Portrays a stereotyped situation.</a:t>
            </a:r>
          </a:p>
          <a:p>
            <a:pPr>
              <a:spcBef>
                <a:spcPct val="0"/>
              </a:spcBef>
              <a:defRPr/>
            </a:pPr>
            <a:r>
              <a:rPr lang="en-US" altLang="id-ID" sz="2800" dirty="0">
                <a:latin typeface="+mn-lt"/>
              </a:rPr>
              <a:t>It is usually presented in a particular context.</a:t>
            </a:r>
          </a:p>
          <a:p>
            <a:pPr>
              <a:spcBef>
                <a:spcPct val="0"/>
              </a:spcBef>
              <a:defRPr/>
            </a:pPr>
            <a:r>
              <a:rPr lang="en-US" altLang="id-ID" sz="2800" dirty="0">
                <a:latin typeface="+mn-lt"/>
              </a:rPr>
              <a:t>The script uses a series of slots containing information about the events' people, objects, and actions involved.</a:t>
            </a:r>
          </a:p>
          <a:p>
            <a:pPr>
              <a:spcBef>
                <a:spcPct val="0"/>
              </a:spcBef>
              <a:defRPr/>
            </a:pPr>
            <a:r>
              <a:rPr lang="en-US" altLang="id-ID" sz="2800" dirty="0">
                <a:latin typeface="+mn-lt"/>
              </a:rPr>
              <a:t>Include entry conditions, props, roles, tracks, and scenes.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775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80B-499E-464A-806B-81373EC2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E5D0-75D3-4F36-AAE7-99DE9713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sz="2800" dirty="0">
                <a:latin typeface="+mn-lt"/>
              </a:rPr>
              <a:t>The entry conditions describe situations that must be satisfied before events in this script can occur or be valid.</a:t>
            </a:r>
          </a:p>
          <a:p>
            <a:pPr>
              <a:spcBef>
                <a:spcPct val="0"/>
              </a:spcBef>
              <a:tabLst>
                <a:tab pos="457200" algn="l"/>
              </a:tabLst>
            </a:pPr>
            <a:r>
              <a:rPr lang="en-US" altLang="id-ID" sz="2800" dirty="0"/>
              <a:t>Props refer to objects that are used in the sequence of events that occur.</a:t>
            </a:r>
          </a:p>
          <a:p>
            <a:pPr>
              <a:spcBef>
                <a:spcPct val="0"/>
              </a:spcBef>
              <a:tabLst>
                <a:tab pos="457200" algn="l"/>
              </a:tabLst>
            </a:pPr>
            <a:r>
              <a:rPr lang="en-US" altLang="id-ID" sz="2800" dirty="0"/>
              <a:t>Roles refer to the people involved in the script.</a:t>
            </a:r>
          </a:p>
          <a:p>
            <a:pPr>
              <a:spcBef>
                <a:spcPct val="0"/>
              </a:spcBef>
              <a:tabLst>
                <a:tab pos="457200" algn="l"/>
              </a:tabLst>
            </a:pPr>
            <a:r>
              <a:rPr lang="en-US" altLang="id-ID" sz="2800" dirty="0"/>
              <a:t>The result is conditions that exist after the events in the script have occurred.</a:t>
            </a:r>
          </a:p>
          <a:p>
            <a:pPr>
              <a:spcBef>
                <a:spcPct val="0"/>
              </a:spcBef>
              <a:tabLst>
                <a:tab pos="457200" algn="l"/>
              </a:tabLst>
            </a:pPr>
            <a:r>
              <a:rPr lang="en-US" altLang="id-ID" sz="2800" dirty="0"/>
              <a:t>Track refers to variations that might occur in a particular script.</a:t>
            </a:r>
          </a:p>
        </p:txBody>
      </p:sp>
    </p:spTree>
    <p:extLst>
      <p:ext uri="{BB962C8B-B14F-4D97-AF65-F5344CB8AC3E}">
        <p14:creationId xmlns:p14="http://schemas.microsoft.com/office/powerpoint/2010/main" val="389247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F2DD-5897-414F-AAE0-D4B21D46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55F1-1BAD-4498-A62C-3D5B238D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tabLst>
                <a:tab pos="457200" algn="l"/>
              </a:tabLst>
            </a:pPr>
            <a:r>
              <a:rPr lang="en-US" altLang="id-ID" sz="2800" dirty="0"/>
              <a:t>Scenes describe the actual sequence of events that occur.</a:t>
            </a:r>
          </a:p>
          <a:p>
            <a:pPr>
              <a:spcBef>
                <a:spcPct val="0"/>
              </a:spcBef>
              <a:defRPr/>
            </a:pPr>
            <a:r>
              <a:rPr lang="en-US" altLang="id-ID" sz="2800" dirty="0">
                <a:latin typeface="+mn-lt"/>
              </a:rPr>
              <a:t>Useful in predicting what will happen in a specific situation.</a:t>
            </a:r>
          </a:p>
          <a:p>
            <a:pPr>
              <a:spcBef>
                <a:spcPct val="0"/>
              </a:spcBef>
              <a:defRPr/>
            </a:pPr>
            <a:r>
              <a:rPr lang="en-US" altLang="id-ID" sz="2800" dirty="0">
                <a:latin typeface="+mn-lt"/>
              </a:rPr>
              <a:t>Even though certain events have not been observed, the script permits the computer to predict what will happen to whom and when.</a:t>
            </a:r>
          </a:p>
          <a:p>
            <a:pPr>
              <a:spcBef>
                <a:spcPct val="0"/>
              </a:spcBef>
              <a:defRPr/>
            </a:pPr>
            <a:r>
              <a:rPr lang="en-US" altLang="id-ID" sz="2800" dirty="0">
                <a:latin typeface="+mn-lt"/>
              </a:rPr>
              <a:t>If the computer triggers a script, questions can be asked and accurate answers derived with little or no original input knowledge.</a:t>
            </a:r>
            <a:endParaRPr lang="en-US" altLang="id-ID" sz="2800" dirty="0"/>
          </a:p>
          <a:p>
            <a:pPr marL="0" indent="0">
              <a:buNone/>
              <a:tabLst>
                <a:tab pos="457200" algn="l"/>
              </a:tabLst>
            </a:pPr>
            <a:endParaRPr lang="id-ID" altLang="id-ID" sz="2800" dirty="0"/>
          </a:p>
        </p:txBody>
      </p:sp>
    </p:spTree>
    <p:extLst>
      <p:ext uri="{BB962C8B-B14F-4D97-AF65-F5344CB8AC3E}">
        <p14:creationId xmlns:p14="http://schemas.microsoft.com/office/powerpoint/2010/main" val="89467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FB49-6DA6-4E3F-AFA8-D3F0F45C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0A5D-CB63-4BCC-A209-3AD75AA6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id-ID" sz="2800" dirty="0">
                <a:latin typeface="+mn-lt"/>
              </a:rPr>
              <a:t>Useful because there are so many stereotypical situations and events that people use every day.</a:t>
            </a:r>
          </a:p>
          <a:p>
            <a:pPr>
              <a:spcBef>
                <a:spcPct val="0"/>
              </a:spcBef>
              <a:tabLst>
                <a:tab pos="457200" algn="l"/>
              </a:tabLst>
              <a:defRPr/>
            </a:pPr>
            <a:r>
              <a:rPr lang="en-US" altLang="id-ID" sz="2800" dirty="0"/>
              <a:t>Knowledge is generally taken for granted, but in computer problem-solving situations, such knowledge must often be simulated to solve a particular problem using AI. </a:t>
            </a:r>
          </a:p>
          <a:p>
            <a:pPr>
              <a:spcBef>
                <a:spcPct val="0"/>
              </a:spcBef>
              <a:tabLst>
                <a:tab pos="457200" algn="l"/>
              </a:tabLst>
              <a:defRPr/>
            </a:pPr>
            <a:r>
              <a:rPr lang="en-US" altLang="id-ID" sz="2800" dirty="0"/>
              <a:t>Knowledge is stored in the computer in symbolic form.</a:t>
            </a:r>
          </a:p>
          <a:p>
            <a:pPr>
              <a:spcBef>
                <a:spcPct val="0"/>
              </a:spcBef>
              <a:tabLst>
                <a:tab pos="457200" algn="l"/>
              </a:tabLst>
              <a:defRPr/>
            </a:pPr>
            <a:r>
              <a:rPr lang="en-US" altLang="id-ID" sz="2800" dirty="0"/>
              <a:t>This is best done using LISP or another symbolic language.</a:t>
            </a:r>
          </a:p>
          <a:p>
            <a:pPr>
              <a:defRPr/>
            </a:pPr>
            <a:endParaRPr lang="id-ID" sz="280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id-ID" sz="2800" dirty="0">
              <a:latin typeface="+mn-lt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id-ID" sz="2800" dirty="0">
                <a:latin typeface="+mn-lt"/>
                <a:cs typeface="Times New Roman" panose="02020603050405020304" pitchFamily="18" charset="0"/>
              </a:rPr>
              <a:t>     </a:t>
            </a:r>
            <a:endParaRPr lang="en-US" altLang="id-ID" sz="2800" dirty="0">
              <a:latin typeface="+mn-lt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602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979F-7577-477E-9F89-6711C8D0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C0F8-D896-4EEF-B7D4-CD16EC0C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tabLst>
                <a:tab pos="457200" algn="l"/>
              </a:tabLst>
              <a:defRPr/>
            </a:pPr>
            <a:r>
              <a:rPr lang="en-US" altLang="id-ID" sz="2800" dirty="0"/>
              <a:t>Then the system can be asked questions about various persons and conditions.</a:t>
            </a:r>
          </a:p>
          <a:p>
            <a:pPr>
              <a:spcBef>
                <a:spcPct val="0"/>
              </a:spcBef>
              <a:tabLst>
                <a:tab pos="457200" algn="l"/>
              </a:tabLst>
              <a:defRPr/>
            </a:pPr>
            <a:r>
              <a:rPr lang="en-US" altLang="id-ID" sz="2800" dirty="0"/>
              <a:t>A search and pattern-matching process examines the script for the answers.</a:t>
            </a:r>
            <a:endParaRPr lang="en-ID" altLang="id-ID" sz="2800" dirty="0"/>
          </a:p>
          <a:p>
            <a:pPr marL="0" indent="0">
              <a:spcBef>
                <a:spcPct val="0"/>
              </a:spcBef>
              <a:buNone/>
              <a:tabLst>
                <a:tab pos="457200" algn="l"/>
              </a:tabLst>
              <a:defRPr/>
            </a:pPr>
            <a:endParaRPr lang="en-US" altLang="id-ID" sz="2800" dirty="0"/>
          </a:p>
        </p:txBody>
      </p:sp>
    </p:spTree>
    <p:extLst>
      <p:ext uri="{BB962C8B-B14F-4D97-AF65-F5344CB8AC3E}">
        <p14:creationId xmlns:p14="http://schemas.microsoft.com/office/powerpoint/2010/main" val="10958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7E0B66-EDAE-4D01-82AD-FD201FF46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314325"/>
            <a:ext cx="2816225" cy="6162675"/>
          </a:xfrm>
        </p:spPr>
      </p:pic>
    </p:spTree>
    <p:extLst>
      <p:ext uri="{BB962C8B-B14F-4D97-AF65-F5344CB8AC3E}">
        <p14:creationId xmlns:p14="http://schemas.microsoft.com/office/powerpoint/2010/main" val="375421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D5D-DD2F-4127-928C-F50E3DED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0371-1E6B-4F3A-B1A4-4FB40121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457200" algn="l"/>
              </a:tabLst>
              <a:defRPr/>
            </a:pPr>
            <a:r>
              <a:rPr lang="en-US" altLang="id-ID" sz="2800" dirty="0"/>
              <a:t>For example, what does the customer do first?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457200" algn="l"/>
              </a:tabLst>
              <a:defRPr/>
            </a:pPr>
            <a:r>
              <a:rPr lang="en-US" altLang="id-ID" sz="2800" dirty="0"/>
              <a:t>Well, he parks the car, then goes into the restaurant.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457200" algn="l"/>
              </a:tabLst>
              <a:defRPr/>
            </a:pPr>
            <a:r>
              <a:rPr lang="en-US" altLang="id-ID" sz="2800" dirty="0"/>
              <a:t>Whom does he pay?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457200" algn="l"/>
              </a:tabLst>
              <a:defRPr/>
            </a:pPr>
            <a:r>
              <a:rPr lang="en-US" altLang="id-ID" sz="2800" dirty="0"/>
              <a:t>The server, of course.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457200" algn="l"/>
              </a:tabLst>
              <a:defRPr/>
            </a:pPr>
            <a:r>
              <a:rPr lang="en-US" altLang="id-ID" sz="2800" dirty="0"/>
              <a:t>The whole thing is totally predictable.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457200" algn="l"/>
              </a:tabLst>
              <a:defRPr/>
            </a:pPr>
            <a:endParaRPr lang="en-US" altLang="id-ID" sz="2800" dirty="0"/>
          </a:p>
          <a:p>
            <a:pPr>
              <a:spcBef>
                <a:spcPct val="0"/>
              </a:spcBef>
              <a:tabLst>
                <a:tab pos="457200" algn="l"/>
              </a:tabLst>
              <a:defRPr/>
            </a:pPr>
            <a:r>
              <a:rPr lang="en-US" altLang="id-ID" sz="2800" dirty="0"/>
              <a:t>Script representation is interrelated with case-based reasoning.</a:t>
            </a:r>
          </a:p>
          <a:p>
            <a:pPr marL="0" indent="0">
              <a:buNone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692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Different knowledge representation techniques: rules, semantics nets, frames, scripts, languages such as KL-1, KRYPTON, conceptual graphs, and others.</a:t>
            </a:r>
          </a:p>
          <a:p>
            <a:r>
              <a:rPr lang="en-US" sz="2200" dirty="0"/>
              <a:t>Those could be divided into three categories: logic representation, procedural representation, network representation, and structural representation.</a:t>
            </a:r>
          </a:p>
          <a:p>
            <a:r>
              <a:rPr lang="en-US" sz="2200" dirty="0"/>
              <a:t>Structural representation expands the network representation by defining the nodes having complex data structures. For example, script, frame, and object.</a:t>
            </a:r>
          </a:p>
          <a:p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875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1B1E-E17E-4200-BCF5-A66E9D8D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Object-Attribute-Value Triple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E27B-7E58-43A1-A962-E4F1FB19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problem with semantic nets is the lack of standard definitions for link names (IS-A, AKO, etc.)</a:t>
            </a:r>
          </a:p>
          <a:p>
            <a:r>
              <a:rPr lang="en-US" dirty="0"/>
              <a:t>The OAV triplet can be used to characterize all the knowledge in a semantic net. For example, the expert system MYCIN has used a semantic net for diagnosing infectious diseases.</a:t>
            </a:r>
          </a:p>
          <a:p>
            <a:r>
              <a:rPr lang="en-US" dirty="0"/>
              <a:t>The OAV triple representation lists knowledge in the form of a table.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41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8C6-E01F-446B-BD24-61322CBE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46602-4726-4BCD-8C71-687F499B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06" y="3271006"/>
            <a:ext cx="2660787" cy="1460575"/>
          </a:xfrm>
        </p:spPr>
      </p:pic>
    </p:spTree>
    <p:extLst>
      <p:ext uri="{BB962C8B-B14F-4D97-AF65-F5344CB8AC3E}">
        <p14:creationId xmlns:p14="http://schemas.microsoft.com/office/powerpoint/2010/main" val="409810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DB67-DD7C-4F29-ABB4-57607DA8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6D46-81FE-4443-BB40-72BB2D18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OAV triples are useful for representing facts and the patterns to match the facts in the antecedent of a rule.</a:t>
            </a:r>
          </a:p>
          <a:p>
            <a:r>
              <a:rPr lang="en-US" dirty="0"/>
              <a:t>The semantic net will have nodes for objects, attributes, and values connected by HAS-A, and IS-A links.</a:t>
            </a:r>
          </a:p>
          <a:p>
            <a:r>
              <a:rPr lang="en-US" dirty="0"/>
              <a:t>The semantic net then is easy to translate into PROLOG.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22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1972-4B72-434D-B007-A6D8F78C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6D69-5586-4608-BE53-D78C158F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type of schema is a frame (or script-time-ordered sequence of frames)</a:t>
            </a:r>
          </a:p>
          <a:p>
            <a:r>
              <a:rPr lang="en-US" dirty="0"/>
              <a:t>Frames are useful for simulating commonsense knowledge</a:t>
            </a:r>
          </a:p>
          <a:p>
            <a:r>
              <a:rPr lang="en-US" dirty="0"/>
              <a:t>Semantic nets provide 2-dimensional knowledge; frames provide 3-dimensional.</a:t>
            </a:r>
          </a:p>
          <a:p>
            <a:r>
              <a:rPr lang="en-US" dirty="0"/>
              <a:t>Frames represent related knowledge about narrow subjects having much default knowledge/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7433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DA6A-A326-4EC1-B5E3-8AC3DC26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B39A-1F4C-417A-8265-C77A8541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 is a group of slots and fillers that defines a stereotypical object that is used to represent generic/ specific knowledge.</a:t>
            </a:r>
          </a:p>
          <a:p>
            <a:r>
              <a:rPr lang="en-US" dirty="0"/>
              <a:t>Commonsense knowledge is the knowledge that is generally known.</a:t>
            </a:r>
          </a:p>
          <a:p>
            <a:r>
              <a:rPr lang="en-US" dirty="0"/>
              <a:t>Prototypes are objects possessing all typical characteristics of whatever is being modelled.</a:t>
            </a:r>
          </a:p>
          <a:p>
            <a:r>
              <a:rPr lang="en-US" dirty="0"/>
              <a:t>Problems with frames include allowing unrestrained alteration/cancellation of slots.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600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8038-C923-4BC1-B206-A1C397CC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B34E-38B8-4802-83D1-BBEB90CE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frame structure: 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Frame name _______________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name _______________ 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Properties: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Value (Property aka attribute)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 _____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 _____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 _____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 _____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 _____ </a:t>
            </a:r>
          </a:p>
          <a:p>
            <a:pPr marL="0" indent="0" eaLnBrk="1" hangingPunct="1">
              <a:buFontTx/>
              <a:buNone/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08093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CE0-1E61-484F-AD40-69D76027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2E40-A26F-4E92-ABC7-DE14BA54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Frame name Bird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Super-Class name Animal(or vertebrate, etc.) 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Properties: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		Value (Property aka attribute)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Color 		Unknown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No-wings 		2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Flies_ 		True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Hungry 		Unknown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		</a:t>
            </a:r>
            <a:r>
              <a:rPr lang="en-US" altLang="id-ID" sz="2400">
                <a:latin typeface="Courier New" panose="02070309020205020404" pitchFamily="49" charset="0"/>
                <a:cs typeface="Courier New" panose="02070309020205020404" pitchFamily="49" charset="0"/>
              </a:rPr>
              <a:t>Unknown </a:t>
            </a: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98495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4366B0E-1740-4C94-A5B0-11D949C31938}" vid="{D3B6AD6A-17BB-4A7B-97B9-6C9FA1C61B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727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KNOWLEDGE REPRESENTATION TECHNIQUES</vt:lpstr>
      <vt:lpstr>Introduction</vt:lpstr>
      <vt:lpstr>Object-Attribute-Value Triple</vt:lpstr>
      <vt:lpstr>PowerPoint Presentation</vt:lpstr>
      <vt:lpstr>PowerPoint Presentation</vt:lpstr>
      <vt:lpstr>Frame</vt:lpstr>
      <vt:lpstr>PowerPoint Presentation</vt:lpstr>
      <vt:lpstr>PowerPoint Presentation</vt:lpstr>
      <vt:lpstr>PowerPoint Presentation</vt:lpstr>
      <vt:lpstr>Scripts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Maria Ulfah Siregar</cp:lastModifiedBy>
  <cp:revision>70</cp:revision>
  <dcterms:created xsi:type="dcterms:W3CDTF">2021-02-17T20:52:07Z</dcterms:created>
  <dcterms:modified xsi:type="dcterms:W3CDTF">2024-02-06T23:35:31Z</dcterms:modified>
</cp:coreProperties>
</file>