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aleway"/>
      <p:regular r:id="rId35"/>
      <p:bold r:id="rId36"/>
      <p:italic r:id="rId37"/>
      <p:boldItalic r:id="rId38"/>
    </p:embeddedFont>
    <p:embeddedFont>
      <p:font typeface="Proxima Nova"/>
      <p:regular r:id="rId39"/>
      <p:bold r:id="rId40"/>
      <p:italic r:id="rId41"/>
      <p:boldItalic r:id="rId42"/>
    </p:embeddedFont>
    <p:embeddedFont>
      <p:font typeface="Lato"/>
      <p:regular r:id="rId43"/>
      <p:bold r:id="rId44"/>
      <p:italic r:id="rId45"/>
      <p:boldItalic r:id="rId46"/>
    </p:embeddedFont>
    <p:embeddedFont>
      <p:font typeface="Quattrocento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QuattrocentoSans-bold.fntdata"/><Relationship Id="rId47" Type="http://schemas.openxmlformats.org/officeDocument/2006/relationships/font" Target="fonts/QuattrocentoSans-regular.fntdata"/><Relationship Id="rId49" Type="http://schemas.openxmlformats.org/officeDocument/2006/relationships/font" Target="fonts/Quattrocento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aleway-regular.fntdata"/><Relationship Id="rId34" Type="http://schemas.openxmlformats.org/officeDocument/2006/relationships/slide" Target="slides/slide27.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ProximaNova-regular.fntdata"/><Relationship Id="rId38" Type="http://schemas.openxmlformats.org/officeDocument/2006/relationships/font" Target="fonts/Raleway-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Quattrocento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f5b0a415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8f5b0a415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d9a9095e5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5d9a9095e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d9a9095e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5d9a9095e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d9a9095e5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5d9a9095e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d9a9095e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5d9a9095e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d9a9095e5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5d9a9095e5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d9a9095e5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5d9a9095e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d9a9095e5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5d9a9095e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rPr lang="id" sz="1200">
                <a:solidFill>
                  <a:schemeClr val="dk1"/>
                </a:solidFill>
                <a:latin typeface="Quattrocento Sans"/>
                <a:ea typeface="Quattrocento Sans"/>
                <a:cs typeface="Quattrocento Sans"/>
                <a:sym typeface="Quattrocento Sans"/>
              </a:rPr>
              <a:t>SPIMI adalah salah satu metode indexing pada Information Retrieval yang mana proses pembangunan inverted indexnya dapa terjadi di memori dan di disk. Metode SPIMI memiliki cara kerja membentuk dictionary yang memuat kata atau term beserta posting list. Posting list berisi dokumen id dari term yang bersangkutan. Dictionary tersebut kemudian akan dimasukkan ke dalam file-file block. File-file block kemudian akan digabungkan untuk membentuk inverted index secara keseluruhan.</a:t>
            </a:r>
            <a:endParaRPr sz="1200">
              <a:solidFill>
                <a:schemeClr val="dk1"/>
              </a:solidFill>
              <a:latin typeface="Quattrocento Sans"/>
              <a:ea typeface="Quattrocento Sans"/>
              <a:cs typeface="Quattrocento Sans"/>
              <a:sym typeface="Quattrocento Sans"/>
            </a:endParaRPr>
          </a:p>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d9a9095e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5d9a9095e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d9a9095e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5d9a9095e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d9a9095e5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5d9a9095e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rPr lang="id" sz="1200">
                <a:solidFill>
                  <a:schemeClr val="dk1"/>
                </a:solidFill>
                <a:latin typeface="Quattrocento Sans"/>
                <a:ea typeface="Quattrocento Sans"/>
                <a:cs typeface="Quattrocento Sans"/>
                <a:sym typeface="Quattrocento Sans"/>
              </a:rPr>
              <a:t>Metode crawling dari sistem temu kembali kami menghasilkan daftar direktori dari setiap file yang terbaca. Sistem kami saat ini dapat membaca file dengan format pdf, docx, txt, png, dan jpg. Sebagai contoh, jika STKI kami berawal dari folder satu, dan susunan folder dan file seperti pada gambar di atas, maka STKI kami akan membaca filesatu.txt. Lalu STKI kami akan masuk ke folderdua dan foldertiga lalu membaca filetiga.txt dan filedua.txt. Terakhir,  STKI kami akan masuk ke folderempat dan membaca fileempat.txt. Kemudian didapatkan hasil akhir yang berisi direktori dari keempat file tersebut.</a:t>
            </a:r>
            <a:endParaRPr sz="1200">
              <a:solidFill>
                <a:schemeClr val="dk1"/>
              </a:solidFill>
              <a:latin typeface="Quattrocento Sans"/>
              <a:ea typeface="Quattrocento Sans"/>
              <a:cs typeface="Quattrocento Sans"/>
              <a:sym typeface="Quattrocento Sans"/>
            </a:endParaRPr>
          </a:p>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8f5b0a415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28f5b0a415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d9a9095e5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5d9a9095e5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d9a9095e5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5d9a9095e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rPr lang="id" sz="1200">
                <a:solidFill>
                  <a:schemeClr val="dk1"/>
                </a:solidFill>
                <a:latin typeface="Quattrocento Sans"/>
                <a:ea typeface="Quattrocento Sans"/>
                <a:cs typeface="Quattrocento Sans"/>
                <a:sym typeface="Quattrocento Sans"/>
              </a:rPr>
              <a:t>Proses indexing menghasilkan file-file block dalam format txt. Setiap block berisi term/kata dan juga posting list yang berisi dokumen id. File-file block kemudian akan digabungkan untuk membentuk inverted index secara keseluruhan.</a:t>
            </a:r>
            <a:endParaRPr sz="1200">
              <a:solidFill>
                <a:schemeClr val="dk1"/>
              </a:solidFill>
              <a:latin typeface="Quattrocento Sans"/>
              <a:ea typeface="Quattrocento Sans"/>
              <a:cs typeface="Quattrocento Sans"/>
              <a:sym typeface="Quattrocento Sans"/>
            </a:endParaRPr>
          </a:p>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d9a9095e5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5d9a9095e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d9a9095e5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5d9a9095e5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d9a9095e5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5d9a9095e5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d9a9095e5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5d9a9095e5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5d9a9095e5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5d9a9095e5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8713b4ce3_1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48713b4ce3_1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38e81e9d6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538e81e9d6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38e81e9d6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538e81e9d6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d9a9095e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5d9a9095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d9a9095e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5d9a9095e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d9a9095e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5d9a9095e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bb1f0d1d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5bb1f0d1d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d9a9095e5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5d9a9095e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pic>
        <p:nvPicPr>
          <p:cNvPr descr="shutterstock_429987889_edited.jpg" id="61" name="Google Shape;61;p14"/>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62" name="Google Shape;62;p14"/>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63" name="Google Shape;63;p14"/>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64" name="Google Shape;6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65" name="Google Shape;65;p14"/>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68" name="Google Shape;68;p14"/>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70" name="Google Shape;70;p14"/>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71" name="Google Shape;71;p14"/>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72" name="Google Shape;72;p14"/>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75" name="Google Shape;75;p15"/>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77" name="Google Shape;77;p15"/>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78" name="Google Shape;78;p15"/>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79" name="Google Shape;79;p15"/>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CUSTOM_2">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13539" l="0" r="0" t="0"/>
          <a:stretch/>
        </p:blipFill>
        <p:spPr>
          <a:xfrm>
            <a:off x="0" y="0"/>
            <a:ext cx="9144000" cy="4807626"/>
          </a:xfrm>
          <a:prstGeom prst="rect">
            <a:avLst/>
          </a:prstGeom>
          <a:noFill/>
          <a:ln>
            <a:noFill/>
          </a:ln>
          <a:effectLst>
            <a:outerShdw blurRad="57150" rotWithShape="0" algn="bl" dir="5400000" dist="19050">
              <a:srgbClr val="000000">
                <a:alpha val="49410"/>
              </a:srgbClr>
            </a:outerShdw>
          </a:effectLst>
        </p:spPr>
      </p:pic>
      <p:sp>
        <p:nvSpPr>
          <p:cNvPr id="82" name="Google Shape;82;p16"/>
          <p:cNvSpPr txBox="1"/>
          <p:nvPr>
            <p:ph type="title"/>
          </p:nvPr>
        </p:nvSpPr>
        <p:spPr>
          <a:xfrm>
            <a:off x="1352400" y="2018550"/>
            <a:ext cx="6439200" cy="1106400"/>
          </a:xfrm>
          <a:prstGeom prst="rect">
            <a:avLst/>
          </a:prstGeom>
          <a:solidFill>
            <a:schemeClr val="lt1"/>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3600">
                <a:solidFill>
                  <a:srgbClr val="074364"/>
                </a:solidFill>
              </a:defRPr>
            </a:lvl1pPr>
            <a:lvl2pPr lvl="1" rtl="0" algn="r">
              <a:lnSpc>
                <a:spcPct val="100000"/>
              </a:lnSpc>
              <a:spcBef>
                <a:spcPts val="0"/>
              </a:spcBef>
              <a:spcAft>
                <a:spcPts val="0"/>
              </a:spcAft>
              <a:buSzPts val="2800"/>
              <a:buNone/>
              <a:defRPr sz="3600">
                <a:solidFill>
                  <a:srgbClr val="074364"/>
                </a:solidFill>
              </a:defRPr>
            </a:lvl2pPr>
            <a:lvl3pPr lvl="2" rtl="0" algn="r">
              <a:lnSpc>
                <a:spcPct val="100000"/>
              </a:lnSpc>
              <a:spcBef>
                <a:spcPts val="0"/>
              </a:spcBef>
              <a:spcAft>
                <a:spcPts val="0"/>
              </a:spcAft>
              <a:buSzPts val="2800"/>
              <a:buNone/>
              <a:defRPr sz="3600">
                <a:solidFill>
                  <a:srgbClr val="074364"/>
                </a:solidFill>
              </a:defRPr>
            </a:lvl3pPr>
            <a:lvl4pPr lvl="3" rtl="0" algn="r">
              <a:lnSpc>
                <a:spcPct val="100000"/>
              </a:lnSpc>
              <a:spcBef>
                <a:spcPts val="0"/>
              </a:spcBef>
              <a:spcAft>
                <a:spcPts val="0"/>
              </a:spcAft>
              <a:buSzPts val="2800"/>
              <a:buNone/>
              <a:defRPr sz="3600">
                <a:solidFill>
                  <a:srgbClr val="074364"/>
                </a:solidFill>
              </a:defRPr>
            </a:lvl4pPr>
            <a:lvl5pPr lvl="4" rtl="0" algn="r">
              <a:lnSpc>
                <a:spcPct val="100000"/>
              </a:lnSpc>
              <a:spcBef>
                <a:spcPts val="0"/>
              </a:spcBef>
              <a:spcAft>
                <a:spcPts val="0"/>
              </a:spcAft>
              <a:buSzPts val="2800"/>
              <a:buNone/>
              <a:defRPr sz="3600">
                <a:solidFill>
                  <a:srgbClr val="074364"/>
                </a:solidFill>
              </a:defRPr>
            </a:lvl5pPr>
            <a:lvl6pPr lvl="5" rtl="0" algn="r">
              <a:lnSpc>
                <a:spcPct val="100000"/>
              </a:lnSpc>
              <a:spcBef>
                <a:spcPts val="0"/>
              </a:spcBef>
              <a:spcAft>
                <a:spcPts val="0"/>
              </a:spcAft>
              <a:buSzPts val="2800"/>
              <a:buNone/>
              <a:defRPr sz="3600">
                <a:solidFill>
                  <a:srgbClr val="074364"/>
                </a:solidFill>
              </a:defRPr>
            </a:lvl6pPr>
            <a:lvl7pPr lvl="6" rtl="0" algn="r">
              <a:lnSpc>
                <a:spcPct val="100000"/>
              </a:lnSpc>
              <a:spcBef>
                <a:spcPts val="0"/>
              </a:spcBef>
              <a:spcAft>
                <a:spcPts val="0"/>
              </a:spcAft>
              <a:buSzPts val="2800"/>
              <a:buNone/>
              <a:defRPr sz="3600">
                <a:solidFill>
                  <a:srgbClr val="074364"/>
                </a:solidFill>
              </a:defRPr>
            </a:lvl7pPr>
            <a:lvl8pPr lvl="7" rtl="0" algn="r">
              <a:lnSpc>
                <a:spcPct val="100000"/>
              </a:lnSpc>
              <a:spcBef>
                <a:spcPts val="0"/>
              </a:spcBef>
              <a:spcAft>
                <a:spcPts val="0"/>
              </a:spcAft>
              <a:buSzPts val="2800"/>
              <a:buNone/>
              <a:defRPr sz="3600">
                <a:solidFill>
                  <a:srgbClr val="074364"/>
                </a:solidFill>
              </a:defRPr>
            </a:lvl8pPr>
            <a:lvl9pPr lvl="8" rtl="0" algn="r">
              <a:lnSpc>
                <a:spcPct val="100000"/>
              </a:lnSpc>
              <a:spcBef>
                <a:spcPts val="0"/>
              </a:spcBef>
              <a:spcAft>
                <a:spcPts val="0"/>
              </a:spcAft>
              <a:buSzPts val="2800"/>
              <a:buNone/>
              <a:defRPr sz="3600">
                <a:solidFill>
                  <a:srgbClr val="074364"/>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3" name="Shape 83"/>
        <p:cNvGrpSpPr/>
        <p:nvPr/>
      </p:nvGrpSpPr>
      <p:grpSpPr>
        <a:xfrm>
          <a:off x="0" y="0"/>
          <a:ext cx="0" cy="0"/>
          <a:chOff x="0" y="0"/>
          <a:chExt cx="0" cy="0"/>
        </a:xfrm>
      </p:grpSpPr>
      <p:sp>
        <p:nvSpPr>
          <p:cNvPr id="84" name="Google Shape;84;p17"/>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7"/>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7" name="Google Shape;87;p17"/>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8" name="Google Shape;8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89" name="Google Shape;89;p17"/>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7"/>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1" name="Google Shape;91;p17"/>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2" name="Google Shape;92;p17"/>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8"/>
          <p:cNvSpPr txBox="1"/>
          <p:nvPr>
            <p:ph idx="1" type="body"/>
          </p:nvPr>
        </p:nvSpPr>
        <p:spPr>
          <a:xfrm>
            <a:off x="803975" y="234150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5" name="Google Shape;95;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96" name="Google Shape;96;p18"/>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8" name="Google Shape;98;p1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9" name="Google Shape;99;p1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pic>
        <p:nvPicPr>
          <p:cNvPr id="100" name="Google Shape;100;p18"/>
          <p:cNvPicPr preferRelativeResize="0"/>
          <p:nvPr/>
        </p:nvPicPr>
        <p:blipFill rotWithShape="1">
          <a:blip r:embed="rId2">
            <a:alphaModFix/>
          </a:blip>
          <a:srcRect b="0" l="0" r="0" t="0"/>
          <a:stretch/>
        </p:blipFill>
        <p:spPr>
          <a:xfrm>
            <a:off x="3634800" y="0"/>
            <a:ext cx="1874399" cy="18743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3" name="Google Shape;103;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04" name="Google Shape;10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p:cSld name="BLANK_1">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17" name="Google Shape;117;p21"/>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1"/>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19" name="Google Shape;119;p21"/>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21"/>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21" name="Google Shape;121;p21"/>
          <p:cNvSpPr txBox="1"/>
          <p:nvPr>
            <p:ph type="title"/>
          </p:nvPr>
        </p:nvSpPr>
        <p:spPr>
          <a:xfrm>
            <a:off x="729450" y="2163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22" name="Google Shape;122;p21"/>
          <p:cNvSpPr/>
          <p:nvPr/>
        </p:nvSpPr>
        <p:spPr>
          <a:xfrm>
            <a:off x="0" y="356975"/>
            <a:ext cx="645300" cy="261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508000" y="353450"/>
            <a:ext cx="137400" cy="261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pic>
        <p:nvPicPr>
          <p:cNvPr descr="shutterstock_429987889_edited.jpg" id="125" name="Google Shape;125;p22"/>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126" name="Google Shape;126;p22"/>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127" name="Google Shape;127;p22"/>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128" name="Google Shape;12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29" name="Google Shape;129;p22"/>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22"/>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132" name="Google Shape;132;p22"/>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34" name="Google Shape;134;p22"/>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135" name="Google Shape;135;p22"/>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136" name="Google Shape;136;p22"/>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7" name="Shape 137"/>
        <p:cNvGrpSpPr/>
        <p:nvPr/>
      </p:nvGrpSpPr>
      <p:grpSpPr>
        <a:xfrm>
          <a:off x="0" y="0"/>
          <a:ext cx="0" cy="0"/>
          <a:chOff x="0" y="0"/>
          <a:chExt cx="0" cy="0"/>
        </a:xfrm>
      </p:grpSpPr>
      <p:sp>
        <p:nvSpPr>
          <p:cNvPr id="138" name="Google Shape;13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9" name="Google Shape;139;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40" name="Google Shape;1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41" name="Shape 141"/>
        <p:cNvGrpSpPr/>
        <p:nvPr/>
      </p:nvGrpSpPr>
      <p:grpSpPr>
        <a:xfrm>
          <a:off x="0" y="0"/>
          <a:ext cx="0" cy="0"/>
          <a:chOff x="0" y="0"/>
          <a:chExt cx="0" cy="0"/>
        </a:xfrm>
      </p:grpSpPr>
      <p:sp>
        <p:nvSpPr>
          <p:cNvPr id="142" name="Google Shape;142;p24"/>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4" name="Google Shape;144;p24"/>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5" name="Google Shape;145;p24"/>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6" name="Google Shape;14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47" name="Google Shape;147;p24"/>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49" name="Google Shape;149;p2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0" name="Google Shape;150;p2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51" name="Shape 151"/>
        <p:cNvGrpSpPr/>
        <p:nvPr/>
      </p:nvGrpSpPr>
      <p:grpSpPr>
        <a:xfrm>
          <a:off x="0" y="0"/>
          <a:ext cx="0" cy="0"/>
          <a:chOff x="0" y="0"/>
          <a:chExt cx="0" cy="0"/>
        </a:xfrm>
      </p:grpSpPr>
      <p:sp>
        <p:nvSpPr>
          <p:cNvPr id="152" name="Google Shape;15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3" name="Google Shape;15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54" name="Google Shape;1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157" name="Google Shape;157;p26"/>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159" name="Google Shape;159;p26"/>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160" name="Google Shape;160;p26"/>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161" name="Google Shape;161;p26"/>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2.pn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theme" Target="../theme/theme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54" name="Google Shape;54;p13"/>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6" name="Google Shape;56;p13"/>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57" name="Google Shape;57;p13"/>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58" name="Google Shape;58;p13"/>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59" name="Google Shape;59;p13"/>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240"/>
              </a:srgbClr>
            </a:outerShdw>
          </a:effectLst>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07" name="Google Shape;1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108" name="Google Shape;10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09" name="Google Shape;109;p20"/>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1" name="Google Shape;111;p20"/>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12" name="Google Shape;112;p20"/>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113" name="Google Shape;113;p20"/>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114" name="Google Shape;114;p20"/>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630"/>
              </a:srgbClr>
            </a:outerShdw>
          </a:effectLst>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2462175" y="507525"/>
            <a:ext cx="6322800" cy="640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id" sz="2600">
                <a:latin typeface="Times New Roman"/>
                <a:ea typeface="Times New Roman"/>
                <a:cs typeface="Times New Roman"/>
                <a:sym typeface="Times New Roman"/>
              </a:rPr>
              <a:t>Sistem Temu Kembali Informasi</a:t>
            </a:r>
            <a:endParaRPr sz="2600">
              <a:latin typeface="Times New Roman"/>
              <a:ea typeface="Times New Roman"/>
              <a:cs typeface="Times New Roman"/>
              <a:sym typeface="Times New Roman"/>
            </a:endParaRPr>
          </a:p>
          <a:p>
            <a:pPr indent="0" lvl="0" marL="0" rtl="0" algn="r">
              <a:lnSpc>
                <a:spcPct val="100000"/>
              </a:lnSpc>
              <a:spcBef>
                <a:spcPts val="0"/>
              </a:spcBef>
              <a:spcAft>
                <a:spcPts val="0"/>
              </a:spcAft>
              <a:buSzPts val="2400"/>
              <a:buNone/>
            </a:pPr>
            <a:r>
              <a:t/>
            </a:r>
            <a:endParaRPr sz="2600">
              <a:latin typeface="Times New Roman"/>
              <a:ea typeface="Times New Roman"/>
              <a:cs typeface="Times New Roman"/>
              <a:sym typeface="Times New Roman"/>
            </a:endParaRPr>
          </a:p>
        </p:txBody>
      </p:sp>
      <p:sp>
        <p:nvSpPr>
          <p:cNvPr id="167" name="Google Shape;167;p27"/>
          <p:cNvSpPr txBox="1"/>
          <p:nvPr>
            <p:ph idx="2" type="subTitle"/>
          </p:nvPr>
        </p:nvSpPr>
        <p:spPr>
          <a:xfrm>
            <a:off x="3236475" y="1608550"/>
            <a:ext cx="5638800" cy="21459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Fajar Merah Diwangkara		19/440787/PA/19107</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Muhammad Faqih Husaen		20/455453/PA/19668</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Ryan Novianno				20/462191/PA/20163</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Metode</a:t>
            </a:r>
            <a:endParaRPr sz="3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32" name="Google Shape;232;p37"/>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a:t>
            </a:r>
            <a:endParaRPr sz="2800">
              <a:solidFill>
                <a:srgbClr val="074364"/>
              </a:solidFill>
              <a:latin typeface="Times New Roman"/>
              <a:ea typeface="Times New Roman"/>
              <a:cs typeface="Times New Roman"/>
              <a:sym typeface="Times New Roman"/>
            </a:endParaRPr>
          </a:p>
        </p:txBody>
      </p:sp>
      <p:sp>
        <p:nvSpPr>
          <p:cNvPr id="233" name="Google Shape;233;p37"/>
          <p:cNvSpPr txBox="1"/>
          <p:nvPr/>
        </p:nvSpPr>
        <p:spPr>
          <a:xfrm>
            <a:off x="544850" y="1362150"/>
            <a:ext cx="7905900" cy="3063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Pertama-tama, user akan membuka program mesin pencari. Jika sebelumnya user sudah pernah melakukan indexing, maka mesin pencari akan memberi user pilihan apakah user ingin menggunakan hasil indexing sebelumnya atau melakukan indexing yang baru. Jika user ingin menggunakan hasil indexing sebelumnya, mesin pencari akan memberi pilihan apakah user ingin menambah file/folder yang ingin ditambahkan ke proses indexing atau tidak. Jika user tidak ingin menambah file/folder baru yang ingin ditambahkan ke proses indexing, maka user dapat melakukan pencarian file dengan query.</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39" name="Google Shape;239;p38"/>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a:t>
            </a:r>
            <a:endParaRPr sz="2800">
              <a:solidFill>
                <a:srgbClr val="074364"/>
              </a:solidFill>
              <a:latin typeface="Times New Roman"/>
              <a:ea typeface="Times New Roman"/>
              <a:cs typeface="Times New Roman"/>
              <a:sym typeface="Times New Roman"/>
            </a:endParaRPr>
          </a:p>
        </p:txBody>
      </p:sp>
      <p:sp>
        <p:nvSpPr>
          <p:cNvPr id="240" name="Google Shape;240;p38"/>
          <p:cNvSpPr txBox="1"/>
          <p:nvPr/>
        </p:nvSpPr>
        <p:spPr>
          <a:xfrm>
            <a:off x="544850" y="1362150"/>
            <a:ext cx="7905900" cy="28014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Jika user ingin membuat indexing baru, maka hasil indexing sebelumnya akan dihapus. Jika user belum pernah melakukan indexing, atau jika user ingin membuat indexing baru, atau jika user ingin menambah file/folder ke indexing yang sudah ada, maka akan dilakukan proses pengindexan.</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rPr lang="id" sz="1700">
                <a:latin typeface="Quattrocento Sans"/>
                <a:ea typeface="Quattrocento Sans"/>
                <a:cs typeface="Quattrocento Sans"/>
                <a:sym typeface="Quattrocento Sans"/>
              </a:rPr>
              <a:t>Pada proses pengindexan, user akan memberikan daftar file dan folder sebagai lokasi indexing</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46" name="Google Shape;246;p39"/>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Crawling</a:t>
            </a:r>
            <a:endParaRPr sz="2800">
              <a:solidFill>
                <a:srgbClr val="074364"/>
              </a:solidFill>
              <a:latin typeface="Times New Roman"/>
              <a:ea typeface="Times New Roman"/>
              <a:cs typeface="Times New Roman"/>
              <a:sym typeface="Times New Roman"/>
            </a:endParaRPr>
          </a:p>
        </p:txBody>
      </p:sp>
      <p:sp>
        <p:nvSpPr>
          <p:cNvPr id="247" name="Google Shape;247;p39"/>
          <p:cNvSpPr txBox="1"/>
          <p:nvPr/>
        </p:nvSpPr>
        <p:spPr>
          <a:xfrm>
            <a:off x="544850" y="1362150"/>
            <a:ext cx="7905900" cy="28014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Untuk metode crawling, mesin pencari akan menelusuri semua direktori yang diberikan oleh user, lalu akan melakukan indexing untuk semua file yang ada pada folder tersebut, lalu jika pada folder terdapat folder lagi, maka mesin pencari akan menelusuri folder yang ada dalam folder tersebut dan seterusnya sampai tidak menemukan folder lagi.</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3" name="Google Shape;253;p4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Transformasi Data</a:t>
            </a:r>
            <a:endParaRPr sz="2800">
              <a:solidFill>
                <a:srgbClr val="074364"/>
              </a:solidFill>
              <a:latin typeface="Times New Roman"/>
              <a:ea typeface="Times New Roman"/>
              <a:cs typeface="Times New Roman"/>
              <a:sym typeface="Times New Roman"/>
            </a:endParaRPr>
          </a:p>
        </p:txBody>
      </p:sp>
      <p:sp>
        <p:nvSpPr>
          <p:cNvPr id="254" name="Google Shape;254;p40"/>
          <p:cNvSpPr txBox="1"/>
          <p:nvPr/>
        </p:nvSpPr>
        <p:spPr>
          <a:xfrm>
            <a:off x="544850" y="1362150"/>
            <a:ext cx="7905900" cy="41097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Untuk transformasi data, mesin pencari menggunakan proses tokenisasi, penghapusan tanda baca, penghapusan kata stopword, dan melakukan stemming, Tokenisasi merupakan proses mengubah kalimat menjadi kata penyusunnya berdasarkan spasi. Kata stopwords merupakan kata umum yang tidak mengandung informasi penting sehingga bisa dihilangkan. Stemming merupakan proses mengubah kata menjadi ke bentuk dasarnya. Hal ini dilakukan dengan menghilangkan awalan, sisipan, dan akhiran yang terdapat pada kata. Untuk stemming, penghapusan imbuhan kata, dan penghapusan kata stopword, mesin pencari untuk saat ini hanya mendukung kata dan kalimat bahasa inggris saja.</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0" name="Google Shape;260;p4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Transformasi Data</a:t>
            </a:r>
            <a:endParaRPr sz="2800">
              <a:solidFill>
                <a:srgbClr val="074364"/>
              </a:solidFill>
              <a:latin typeface="Times New Roman"/>
              <a:ea typeface="Times New Roman"/>
              <a:cs typeface="Times New Roman"/>
              <a:sym typeface="Times New Roman"/>
            </a:endParaRPr>
          </a:p>
        </p:txBody>
      </p:sp>
      <p:sp>
        <p:nvSpPr>
          <p:cNvPr id="261" name="Google Shape;261;p41"/>
          <p:cNvSpPr txBox="1"/>
          <p:nvPr/>
        </p:nvSpPr>
        <p:spPr>
          <a:xfrm>
            <a:off x="544850" y="1362150"/>
            <a:ext cx="7905900" cy="41097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Untuk transformasi data, mesin pencari menggunakan proses tokenisasi, penghapusan tanda baca, penghapusan kata stopword, dan melakukan stemming, Tokenisasi merupakan proses mengubah kalimat menjadi kata penyusunnya berdasarkan spasi. Kata stopwords merupakan kata umum yang tidak mengandung informasi penting sehingga bisa dihilangkan. Stemming merupakan proses mengubah kata menjadi ke bentuk dasarnya. Hal ini dilakukan dengan menghilangkan awalan, sisipan, dan akhiran yang terdapat pada kata. Untuk stemming, penghapusan imbuhan kata, dan penghapusan kata stopword, mesin pencari untuk saat ini hanya mendukung kata dan kalimat bahasa inggris saja.</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7" name="Google Shape;267;p4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Indexing</a:t>
            </a:r>
            <a:endParaRPr sz="2800">
              <a:solidFill>
                <a:srgbClr val="074364"/>
              </a:solidFill>
              <a:latin typeface="Times New Roman"/>
              <a:ea typeface="Times New Roman"/>
              <a:cs typeface="Times New Roman"/>
              <a:sym typeface="Times New Roman"/>
            </a:endParaRPr>
          </a:p>
        </p:txBody>
      </p:sp>
      <p:sp>
        <p:nvSpPr>
          <p:cNvPr id="268" name="Google Shape;268;p42"/>
          <p:cNvSpPr txBox="1"/>
          <p:nvPr/>
        </p:nvSpPr>
        <p:spPr>
          <a:xfrm>
            <a:off x="544850" y="1362150"/>
            <a:ext cx="7905900" cy="38481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Proses indexing mesin pencari yang kami usulkan dimulai dengan pertama kali melakukan ekstraksi teks dari direktori file hasil crawling. Jika file berupa gambar, sistem temu kembali akan memanfaatkan OCR untuk melakukan ekstraksi teks. Setelah diekstraksi, teks kemudian disederhanakan bentuknya melalui proses transformasi data dan kemudian baru dimasukkan proses indexing. Algoritma indexing yang dipakai mesin pencari yang kami usulkan yaitu Single-pass In-memory Indexing (SPIMI).</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74" name="Google Shape;274;p4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Kompresi Indeks</a:t>
            </a:r>
            <a:endParaRPr sz="2800">
              <a:solidFill>
                <a:srgbClr val="074364"/>
              </a:solidFill>
              <a:latin typeface="Times New Roman"/>
              <a:ea typeface="Times New Roman"/>
              <a:cs typeface="Times New Roman"/>
              <a:sym typeface="Times New Roman"/>
            </a:endParaRPr>
          </a:p>
        </p:txBody>
      </p:sp>
      <p:sp>
        <p:nvSpPr>
          <p:cNvPr id="275" name="Google Shape;275;p43"/>
          <p:cNvSpPr txBox="1"/>
          <p:nvPr/>
        </p:nvSpPr>
        <p:spPr>
          <a:xfrm>
            <a:off x="544850" y="1362150"/>
            <a:ext cx="7905900" cy="5418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Setelah dilakukan indexing, proses selanjutnya adalah melakukan  kompresi indeks. </a:t>
            </a:r>
            <a:r>
              <a:rPr lang="id" sz="1700">
                <a:latin typeface="Quattrocento Sans"/>
                <a:ea typeface="Quattrocento Sans"/>
                <a:cs typeface="Quattrocento Sans"/>
                <a:sym typeface="Quattrocento Sans"/>
              </a:rPr>
              <a:t>Kompresi indeks merupakan teknik yang digunakan untuk lebih mengefisienkan indeks yang dibuat baik dari segi kapasitas dan performa. Terdapat dua jenis kompresi yaitu lossless compression dan lossy compression. Pada lossless compression, setiap informasi akan dipertahankan, sementara pada lossy compression, terdapat sebagian informasi yang hilang. Metode kompresi indeks yang dipakai mesin pencari yang kami usulkan adalah variable byte code. Variable byte code (VB Code) merupakan metode kompresi yang melakukan kompresi pada posting list. VB code memiliki cara kerja melakukan encoding terhadap nilai gap atau selisih dari dokumen id term. Proses encoding dilakukan menggunakan nilai bytes dengan 7 bit terakhir disebut payload dan 1 bit pertama merupakan bit lanjutan.</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4"/>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Hasil</a:t>
            </a:r>
            <a:endParaRPr sz="3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87" name="Google Shape;287;p4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a:t>
            </a:r>
            <a:r>
              <a:rPr lang="id" sz="2800">
                <a:solidFill>
                  <a:srgbClr val="074364"/>
                </a:solidFill>
                <a:latin typeface="Times New Roman"/>
                <a:ea typeface="Times New Roman"/>
                <a:cs typeface="Times New Roman"/>
                <a:sym typeface="Times New Roman"/>
              </a:rPr>
              <a:t>: Crawling</a:t>
            </a:r>
            <a:endParaRPr sz="2800">
              <a:solidFill>
                <a:srgbClr val="074364"/>
              </a:solidFill>
              <a:latin typeface="Times New Roman"/>
              <a:ea typeface="Times New Roman"/>
              <a:cs typeface="Times New Roman"/>
              <a:sym typeface="Times New Roman"/>
            </a:endParaRPr>
          </a:p>
        </p:txBody>
      </p:sp>
      <p:sp>
        <p:nvSpPr>
          <p:cNvPr id="288" name="Google Shape;288;p45"/>
          <p:cNvSpPr txBox="1"/>
          <p:nvPr/>
        </p:nvSpPr>
        <p:spPr>
          <a:xfrm>
            <a:off x="544850" y="1362150"/>
            <a:ext cx="7905900" cy="22779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89" name="Google Shape;289;p45"/>
          <p:cNvPicPr preferRelativeResize="0"/>
          <p:nvPr/>
        </p:nvPicPr>
        <p:blipFill>
          <a:blip r:embed="rId3">
            <a:alphaModFix/>
          </a:blip>
          <a:stretch>
            <a:fillRect/>
          </a:stretch>
        </p:blipFill>
        <p:spPr>
          <a:xfrm>
            <a:off x="2545025" y="1292305"/>
            <a:ext cx="4053950" cy="287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908025" y="1221975"/>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73" name="Google Shape;173;p28"/>
          <p:cNvSpPr txBox="1"/>
          <p:nvPr/>
        </p:nvSpPr>
        <p:spPr>
          <a:xfrm>
            <a:off x="948750" y="2247950"/>
            <a:ext cx="7246500" cy="13236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lang="id" sz="1600">
                <a:solidFill>
                  <a:srgbClr val="202124"/>
                </a:solidFill>
                <a:highlight>
                  <a:srgbClr val="FFFFFF"/>
                </a:highlight>
                <a:latin typeface="Quattrocento Sans"/>
                <a:ea typeface="Quattrocento Sans"/>
                <a:cs typeface="Quattrocento Sans"/>
                <a:sym typeface="Quattrocento Sans"/>
              </a:rPr>
              <a:t>STKI yang kami buat yaitu STKI yang dapat melakukan pencarian file pada komputer dengan konten tertentu. User memasukkan query lalu STKI kami mencari file yang mempunyai konten yang sesuai dengan query tersebut.</a:t>
            </a:r>
            <a:endParaRPr sz="1600">
              <a:solidFill>
                <a:srgbClr val="202124"/>
              </a:solidFill>
              <a:highlight>
                <a:srgbClr val="FFFFFF"/>
              </a:highlight>
              <a:latin typeface="Quattrocento Sans"/>
              <a:ea typeface="Quattrocento Sans"/>
              <a:cs typeface="Quattrocento Sans"/>
              <a:sym typeface="Quattrocento Sans"/>
            </a:endParaRPr>
          </a:p>
          <a:p>
            <a:pPr indent="0" lvl="0" marL="0" rtl="0" algn="just">
              <a:lnSpc>
                <a:spcPct val="100000"/>
              </a:lnSpc>
              <a:spcBef>
                <a:spcPts val="1200"/>
              </a:spcBef>
              <a:spcAft>
                <a:spcPts val="1200"/>
              </a:spcAft>
              <a:buNone/>
            </a:pPr>
            <a:r>
              <a:t/>
            </a:r>
            <a:endParaRPr sz="1600">
              <a:solidFill>
                <a:srgbClr val="202124"/>
              </a:solidFill>
              <a:highlight>
                <a:srgbClr val="FFFFFF"/>
              </a:highlight>
              <a:latin typeface="Quattrocento Sans"/>
              <a:ea typeface="Quattrocento Sans"/>
              <a:cs typeface="Quattrocento Sans"/>
              <a:sym typeface="Quattrocento Sans"/>
            </a:endParaRPr>
          </a:p>
        </p:txBody>
      </p:sp>
      <p:sp>
        <p:nvSpPr>
          <p:cNvPr id="174" name="Google Shape;174;p28"/>
          <p:cNvSpPr txBox="1"/>
          <p:nvPr>
            <p:ph idx="4294967295" type="title"/>
          </p:nvPr>
        </p:nvSpPr>
        <p:spPr>
          <a:xfrm>
            <a:off x="547800" y="443875"/>
            <a:ext cx="4024200" cy="110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3500">
                <a:solidFill>
                  <a:srgbClr val="074364"/>
                </a:solidFill>
                <a:latin typeface="Times New Roman"/>
                <a:ea typeface="Times New Roman"/>
                <a:cs typeface="Times New Roman"/>
                <a:sym typeface="Times New Roman"/>
              </a:rPr>
              <a:t>Tentang STKI</a:t>
            </a:r>
            <a:endParaRPr sz="3500">
              <a:solidFill>
                <a:srgbClr val="074364"/>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id" sz="3500">
                <a:solidFill>
                  <a:srgbClr val="074364"/>
                </a:solidFill>
                <a:latin typeface="Times New Roman"/>
                <a:ea typeface="Times New Roman"/>
                <a:cs typeface="Times New Roman"/>
                <a:sym typeface="Times New Roman"/>
              </a:rPr>
              <a:t>kami</a:t>
            </a:r>
            <a:endParaRPr sz="3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95" name="Google Shape;295;p46"/>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 Transformasi Data</a:t>
            </a:r>
            <a:endParaRPr sz="2800">
              <a:solidFill>
                <a:srgbClr val="074364"/>
              </a:solidFill>
              <a:latin typeface="Times New Roman"/>
              <a:ea typeface="Times New Roman"/>
              <a:cs typeface="Times New Roman"/>
              <a:sym typeface="Times New Roman"/>
            </a:endParaRPr>
          </a:p>
        </p:txBody>
      </p:sp>
      <p:sp>
        <p:nvSpPr>
          <p:cNvPr id="296" name="Google Shape;296;p46"/>
          <p:cNvSpPr txBox="1"/>
          <p:nvPr/>
        </p:nvSpPr>
        <p:spPr>
          <a:xfrm>
            <a:off x="544850" y="1362150"/>
            <a:ext cx="7905900" cy="25398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Transformasi data menghasilkan kumpulan kata yang sudah disederhanakan atau tidak mengandung tanda baca, stopword, dan sudah dikembalikan ke bentuk dasar.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02" name="Google Shape;302;p47"/>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 Indexing</a:t>
            </a:r>
            <a:endParaRPr sz="2800">
              <a:solidFill>
                <a:srgbClr val="074364"/>
              </a:solidFill>
              <a:latin typeface="Times New Roman"/>
              <a:ea typeface="Times New Roman"/>
              <a:cs typeface="Times New Roman"/>
              <a:sym typeface="Times New Roman"/>
            </a:endParaRPr>
          </a:p>
        </p:txBody>
      </p:sp>
      <p:sp>
        <p:nvSpPr>
          <p:cNvPr id="303" name="Google Shape;303;p47"/>
          <p:cNvSpPr txBox="1"/>
          <p:nvPr/>
        </p:nvSpPr>
        <p:spPr>
          <a:xfrm>
            <a:off x="544850" y="1362150"/>
            <a:ext cx="79059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304" name="Google Shape;304;p47"/>
          <p:cNvPicPr preferRelativeResize="0"/>
          <p:nvPr/>
        </p:nvPicPr>
        <p:blipFill>
          <a:blip r:embed="rId3">
            <a:alphaModFix/>
          </a:blip>
          <a:stretch>
            <a:fillRect/>
          </a:stretch>
        </p:blipFill>
        <p:spPr>
          <a:xfrm>
            <a:off x="1666675" y="1271575"/>
            <a:ext cx="1409700" cy="2600325"/>
          </a:xfrm>
          <a:prstGeom prst="rect">
            <a:avLst/>
          </a:prstGeom>
          <a:noFill/>
          <a:ln>
            <a:noFill/>
          </a:ln>
        </p:spPr>
      </p:pic>
      <p:pic>
        <p:nvPicPr>
          <p:cNvPr id="305" name="Google Shape;305;p47"/>
          <p:cNvPicPr preferRelativeResize="0"/>
          <p:nvPr/>
        </p:nvPicPr>
        <p:blipFill>
          <a:blip r:embed="rId4">
            <a:alphaModFix/>
          </a:blip>
          <a:stretch>
            <a:fillRect/>
          </a:stretch>
        </p:blipFill>
        <p:spPr>
          <a:xfrm>
            <a:off x="3555850" y="1241300"/>
            <a:ext cx="4103436" cy="266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11" name="Google Shape;311;p48"/>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 Kompresi Indeks</a:t>
            </a:r>
            <a:endParaRPr sz="2800">
              <a:solidFill>
                <a:srgbClr val="074364"/>
              </a:solidFill>
              <a:latin typeface="Times New Roman"/>
              <a:ea typeface="Times New Roman"/>
              <a:cs typeface="Times New Roman"/>
              <a:sym typeface="Times New Roman"/>
            </a:endParaRPr>
          </a:p>
        </p:txBody>
      </p:sp>
      <p:sp>
        <p:nvSpPr>
          <p:cNvPr id="312" name="Google Shape;312;p48"/>
          <p:cNvSpPr txBox="1"/>
          <p:nvPr/>
        </p:nvSpPr>
        <p:spPr>
          <a:xfrm>
            <a:off x="544850" y="1362150"/>
            <a:ext cx="79059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Kompresi indeks menghasilkan indeks yang menghabiskan lebih sedikit kapasitas disk dan memiliki waktu pencarian yang lebih cepat. Perbedaan dari hasil pembuatan indeks dan hasil kompresi indeks terletak pada bagian posting list. Hasil kompresi indeks memiliki posting list yang sudah diencoding menggunakan VB code.</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9"/>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Diskusi</a:t>
            </a:r>
            <a:endParaRPr sz="3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24" name="Google Shape;324;p5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Diskusi</a:t>
            </a:r>
            <a:endParaRPr sz="2800">
              <a:solidFill>
                <a:srgbClr val="074364"/>
              </a:solidFill>
              <a:latin typeface="Times New Roman"/>
              <a:ea typeface="Times New Roman"/>
              <a:cs typeface="Times New Roman"/>
              <a:sym typeface="Times New Roman"/>
            </a:endParaRPr>
          </a:p>
        </p:txBody>
      </p:sp>
      <p:sp>
        <p:nvSpPr>
          <p:cNvPr id="325" name="Google Shape;325;p50"/>
          <p:cNvSpPr txBox="1"/>
          <p:nvPr/>
        </p:nvSpPr>
        <p:spPr>
          <a:xfrm>
            <a:off x="555750" y="948050"/>
            <a:ext cx="7905900" cy="46332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Proses penyiapan (crawling dan transformasi data) serta pembuatan indeks (indexing dan kompresi) telah berhasil diimplementasikan. Sistem temu kembali yang kami kembangkan mencari file lokal yang memiliki konten sesuai dengan query yang dimasukkan pengguna sehingga kami tidak melakukan crawling di internet seperti pada umumnya. Sebagai gantinya kami melakukan crawling secara lokal yang menghasilkan daftar direktori dari setiap file. Daftar tersebut digunakan selanjutnya digunakan untuk melakukan ekstraksi teks yang memanfaatkan fitur OCR. Proses ektraksi yang kami terapkan masih memiliki kekurangan yaitu hanya dapat membaca file dengan format pdf, docx, txt, png, dan jpg.</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rPr lang="id" sz="1700">
                <a:latin typeface="Quattrocento Sans"/>
                <a:ea typeface="Quattrocento Sans"/>
                <a:cs typeface="Quattrocento Sans"/>
                <a:sym typeface="Quattrocento Sans"/>
              </a:rPr>
              <a:t>Selanjutnya untuk bagian transformasi data, kami baru menghilangkan stopword dan mengembalikan bentuk kata berbahasa Inggris.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1"/>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Daftar Pustaka</a:t>
            </a:r>
            <a:endParaRPr sz="3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37" name="Google Shape;337;p5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Daftar Pustaka</a:t>
            </a:r>
            <a:endParaRPr sz="2800">
              <a:solidFill>
                <a:srgbClr val="074364"/>
              </a:solidFill>
              <a:latin typeface="Times New Roman"/>
              <a:ea typeface="Times New Roman"/>
              <a:cs typeface="Times New Roman"/>
              <a:sym typeface="Times New Roman"/>
            </a:endParaRPr>
          </a:p>
        </p:txBody>
      </p:sp>
      <p:sp>
        <p:nvSpPr>
          <p:cNvPr id="338" name="Google Shape;338;p52"/>
          <p:cNvSpPr txBox="1"/>
          <p:nvPr/>
        </p:nvSpPr>
        <p:spPr>
          <a:xfrm>
            <a:off x="555750" y="948050"/>
            <a:ext cx="7905900" cy="14931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Terima Kasih</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Latar  Belakang</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86" name="Google Shape;186;p3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Latar Belakang</a:t>
            </a:r>
            <a:endParaRPr sz="2800">
              <a:solidFill>
                <a:srgbClr val="074364"/>
              </a:solidFill>
              <a:latin typeface="Times New Roman"/>
              <a:ea typeface="Times New Roman"/>
              <a:cs typeface="Times New Roman"/>
              <a:sym typeface="Times New Roman"/>
            </a:endParaRPr>
          </a:p>
        </p:txBody>
      </p:sp>
      <p:sp>
        <p:nvSpPr>
          <p:cNvPr id="187" name="Google Shape;187;p30"/>
          <p:cNvSpPr txBox="1"/>
          <p:nvPr/>
        </p:nvSpPr>
        <p:spPr>
          <a:xfrm>
            <a:off x="544850" y="1362150"/>
            <a:ext cx="7905900" cy="22779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Digitalisasi merupakan sebuah proses yang mengubah informasi analog menjadi informasi digital. Pengubahan dilakukan dengan bantuan teknologi digital seperti komputer, smartphone, scanner, dan kamera. Proses ini bertujuan untuk mendapatkan efisiensi dan optimalisasi dalam berbagai hal. Salah satu kegiatan digitalisasi yang paling sering kita lakukan adalah mengubah dokumen berbasis kertas menjadi dokumen gambar menggunakan bantuan scanner ataupun kamera. Dokumen hasil digitalisasi tersebut biasanya akan disimpan dalam satu tempat atau folder.</a:t>
            </a:r>
            <a:endParaRPr sz="17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93" name="Google Shape;193;p3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Latar Belakang</a:t>
            </a:r>
            <a:endParaRPr sz="2800">
              <a:solidFill>
                <a:srgbClr val="074364"/>
              </a:solidFill>
              <a:latin typeface="Times New Roman"/>
              <a:ea typeface="Times New Roman"/>
              <a:cs typeface="Times New Roman"/>
              <a:sym typeface="Times New Roman"/>
            </a:endParaRPr>
          </a:p>
        </p:txBody>
      </p:sp>
      <p:sp>
        <p:nvSpPr>
          <p:cNvPr id="194" name="Google Shape;194;p31"/>
          <p:cNvSpPr txBox="1"/>
          <p:nvPr/>
        </p:nvSpPr>
        <p:spPr>
          <a:xfrm>
            <a:off x="544850" y="1362150"/>
            <a:ext cx="7905900" cy="3063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Permasalahan akan muncul ketika terdapat banyak dokumen dan kita ingin mencari dokumen yang memuat informasi tertentu. Permasalahan tersebut adalah komputer tidak mengenali informasi text yang ada di dalam gambar tersebut sehingga harus melakukan pencarian dokumen secara manual. Proses pencarian secara manual membutuhkan banyak waktu dan usaha. Permasalahan tersebut dapat diatasi dengan sistem temu kembali informasi yang dapat menemukan informasi sesuai query dari pengguna. Sistem yang dikembangkan menggunakan OCR yang berfungsi mengekstrak informasi text yang ada pada gambar. OCR merupakan Optical Character Recognition yang dapat mengenali informasi berupa karakter dari suatu dokumen gambar.</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2"/>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Studi Terkait</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6" name="Google Shape;206;p3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Paper Terkait</a:t>
            </a:r>
            <a:endParaRPr sz="2800">
              <a:solidFill>
                <a:srgbClr val="074364"/>
              </a:solidFill>
              <a:latin typeface="Times New Roman"/>
              <a:ea typeface="Times New Roman"/>
              <a:cs typeface="Times New Roman"/>
              <a:sym typeface="Times New Roman"/>
            </a:endParaRPr>
          </a:p>
        </p:txBody>
      </p:sp>
      <p:sp>
        <p:nvSpPr>
          <p:cNvPr id="207" name="Google Shape;207;p33"/>
          <p:cNvSpPr txBox="1"/>
          <p:nvPr/>
        </p:nvSpPr>
        <p:spPr>
          <a:xfrm>
            <a:off x="544850" y="1362150"/>
            <a:ext cx="7905900" cy="35865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Paper yang kami jadikan referensi berjudul Content-based Image Retrieval using Tesseract OCR Engine and Levenshtein Algorithm. Paper tersebut ditulis oleh Charles Adjetey dan Kofi Sarpong Adu-Manu pada tahun 2021. Pada paper tersebut menjelaskan tentang Image Retrieval System (IRS) yaitu suatu aplikasi yang memungkinkan seseorang untuk mencari gambar yang tersimpan di lokasi manapun di suatu jaringan. Paper ini memberikan teknik untuk mendapatkan informasi dokumen gambar secara penuh berdasarkan pencarian pengguna. Untuk meningkatkan performa hasil, penulis mengkombinasikan mesin Optical Character Recognition (OCR) dan algoritma pencocokan teks yang ditingkatkan dalam pengimplementasiannya, yaitu Mesin Tesseract OCR dan algoritma Levenshtein terintegrasi untuk melakukan pencarian gambar.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Pendekatan yang Diusulkan</a:t>
            </a:r>
            <a:endParaRPr sz="3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19" name="Google Shape;219;p3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Pendekatan yang Diusulkan</a:t>
            </a:r>
            <a:endParaRPr sz="2800">
              <a:solidFill>
                <a:srgbClr val="074364"/>
              </a:solidFill>
              <a:latin typeface="Times New Roman"/>
              <a:ea typeface="Times New Roman"/>
              <a:cs typeface="Times New Roman"/>
              <a:sym typeface="Times New Roman"/>
            </a:endParaRPr>
          </a:p>
        </p:txBody>
      </p:sp>
      <p:sp>
        <p:nvSpPr>
          <p:cNvPr id="220" name="Google Shape;220;p35"/>
          <p:cNvSpPr txBox="1"/>
          <p:nvPr/>
        </p:nvSpPr>
        <p:spPr>
          <a:xfrm>
            <a:off x="544850" y="1362150"/>
            <a:ext cx="7905900" cy="3063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id" sz="1700">
                <a:latin typeface="Quattrocento Sans"/>
                <a:ea typeface="Quattrocento Sans"/>
                <a:cs typeface="Quattrocento Sans"/>
                <a:sym typeface="Quattrocento Sans"/>
              </a:rPr>
              <a:t>Untuk menyelesaikan permasalahan yang disebutkan di latar belakang, kami mengajukan untuk membuat sebuah mesin pencari yang dapat mencari file di komputer dengan isi tertentu. Alur dari mesin pencari yang kami usulkan seperti berikut: user memasukkan daftar file dan daftar direktori sebagai lokasi pencarian, lalu sistem pencari akan mengekstrak informasi teks dari seluruh file pada daftar file dan kemudian melakukan transformasi data. Hasil transformasi selanjutnya digunakan untuk melakukan indexing, setelah itu user memasukkan query untuk melakukan pencarian file dengan isi tertentu.</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