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Quattrocento Sans"/>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6" roundtripDataSignature="AMtx7mjTam7rj+1nVarKy0yn0TYWwjyX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QuattrocentoSans-bold.fntdata"/><Relationship Id="rId12" Type="http://schemas.openxmlformats.org/officeDocument/2006/relationships/font" Target="fonts/Quattrocento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QuattrocentoSans-boldItalic.fntdata"/><Relationship Id="rId14" Type="http://schemas.openxmlformats.org/officeDocument/2006/relationships/font" Target="fonts/QuattrocentoSans-italic.fntdata"/><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5ac3f426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15ac3f4267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5ac3f4267d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15ac3f4267d_2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5d77753fc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15d77753fc2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5d77753fc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15d77753fc2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pic>
        <p:nvPicPr>
          <p:cNvPr id="12" name="Google Shape;12;p17"/>
          <p:cNvPicPr preferRelativeResize="0"/>
          <p:nvPr/>
        </p:nvPicPr>
        <p:blipFill rotWithShape="1">
          <a:blip r:embed="rId2">
            <a:alphaModFix/>
          </a:blip>
          <a:srcRect b="0" l="0" r="0" t="0"/>
          <a:stretch/>
        </p:blipFill>
        <p:spPr>
          <a:xfrm>
            <a:off x="0" y="0"/>
            <a:ext cx="9148031" cy="5143499"/>
          </a:xfrm>
          <a:prstGeom prst="rect">
            <a:avLst/>
          </a:prstGeom>
          <a:noFill/>
          <a:ln>
            <a:noFill/>
          </a:ln>
        </p:spPr>
      </p:pic>
      <p:sp>
        <p:nvSpPr>
          <p:cNvPr id="13" name="Google Shape;13;p17"/>
          <p:cNvSpPr txBox="1"/>
          <p:nvPr>
            <p:ph type="ctrTitle"/>
          </p:nvPr>
        </p:nvSpPr>
        <p:spPr>
          <a:xfrm>
            <a:off x="3444411" y="1340777"/>
            <a:ext cx="5247600" cy="12918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rgbClr val="1E4E79"/>
              </a:buClr>
              <a:buSzPts val="3000"/>
              <a:buFont typeface="Quattrocento Sans"/>
              <a:buNone/>
              <a:defRPr sz="3000">
                <a:solidFill>
                  <a:srgbClr val="1E4E79"/>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 name="Google Shape;14;p17"/>
          <p:cNvSpPr txBox="1"/>
          <p:nvPr>
            <p:ph idx="1" type="subTitle"/>
          </p:nvPr>
        </p:nvSpPr>
        <p:spPr>
          <a:xfrm>
            <a:off x="3444411" y="2701529"/>
            <a:ext cx="5247600" cy="1241700"/>
          </a:xfrm>
          <a:prstGeom prst="rect">
            <a:avLst/>
          </a:prstGeom>
          <a:noFill/>
          <a:ln>
            <a:noFill/>
          </a:ln>
        </p:spPr>
        <p:txBody>
          <a:bodyPr anchorCtr="0" anchor="t" bIns="34275" lIns="68575" spcFirstLastPara="1" rIns="68575" wrap="square" tIns="34275">
            <a:normAutofit/>
          </a:bodyPr>
          <a:lstStyle>
            <a:lvl1pPr lvl="0" algn="r">
              <a:lnSpc>
                <a:spcPct val="90000"/>
              </a:lnSpc>
              <a:spcBef>
                <a:spcPts val="800"/>
              </a:spcBef>
              <a:spcAft>
                <a:spcPts val="0"/>
              </a:spcAft>
              <a:buClr>
                <a:schemeClr val="dk1"/>
              </a:buClr>
              <a:buSzPts val="1500"/>
              <a:buNone/>
              <a:defRPr sz="15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3" name="Shape 63"/>
        <p:cNvGrpSpPr/>
        <p:nvPr/>
      </p:nvGrpSpPr>
      <p:grpSpPr>
        <a:xfrm>
          <a:off x="0" y="0"/>
          <a:ext cx="0" cy="0"/>
          <a:chOff x="0" y="0"/>
          <a:chExt cx="0" cy="0"/>
        </a:xfrm>
      </p:grpSpPr>
      <p:sp>
        <p:nvSpPr>
          <p:cNvPr id="64" name="Google Shape;64;p26"/>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3300"/>
              <a:buFont typeface="Quattrocento Sans"/>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5" name="Google Shape;65;p26"/>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6" name="Google Shape;66;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 name="Google Shape;67;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8" name="Google Shape;68;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pic>
        <p:nvPicPr>
          <p:cNvPr id="16" name="Google Shape;16;p18"/>
          <p:cNvPicPr preferRelativeResize="0"/>
          <p:nvPr/>
        </p:nvPicPr>
        <p:blipFill rotWithShape="1">
          <a:blip r:embed="rId2">
            <a:alphaModFix/>
          </a:blip>
          <a:srcRect b="0" l="0" r="0" t="0"/>
          <a:stretch/>
        </p:blipFill>
        <p:spPr>
          <a:xfrm>
            <a:off x="0" y="-1"/>
            <a:ext cx="9143998" cy="5145316"/>
          </a:xfrm>
          <a:prstGeom prst="rect">
            <a:avLst/>
          </a:prstGeom>
          <a:noFill/>
          <a:ln>
            <a:noFill/>
          </a:ln>
        </p:spPr>
      </p:pic>
      <p:sp>
        <p:nvSpPr>
          <p:cNvPr id="17" name="Google Shape;17;p1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1E4E79"/>
              </a:buClr>
              <a:buSzPts val="3000"/>
              <a:buFont typeface="Quattrocento Sans"/>
              <a:buNone/>
              <a:defRPr sz="3000">
                <a:solidFill>
                  <a:srgbClr val="1E4E79"/>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 name="Google Shape;18;p1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Clr>
                <a:schemeClr val="dk1"/>
              </a:buClr>
              <a:buSzPts val="21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9" name="Shape 19"/>
        <p:cNvGrpSpPr/>
        <p:nvPr/>
      </p:nvGrpSpPr>
      <p:grpSpPr>
        <a:xfrm>
          <a:off x="0" y="0"/>
          <a:ext cx="0" cy="0"/>
          <a:chOff x="0" y="0"/>
          <a:chExt cx="0" cy="0"/>
        </a:xfrm>
      </p:grpSpPr>
      <p:pic>
        <p:nvPicPr>
          <p:cNvPr id="20" name="Google Shape;20;p19"/>
          <p:cNvPicPr preferRelativeResize="0"/>
          <p:nvPr/>
        </p:nvPicPr>
        <p:blipFill rotWithShape="1">
          <a:blip r:embed="rId2">
            <a:alphaModFix/>
          </a:blip>
          <a:srcRect b="0" l="0" r="0" t="0"/>
          <a:stretch/>
        </p:blipFill>
        <p:spPr>
          <a:xfrm>
            <a:off x="0" y="-1"/>
            <a:ext cx="9143998" cy="5145316"/>
          </a:xfrm>
          <a:prstGeom prst="rect">
            <a:avLst/>
          </a:prstGeom>
          <a:noFill/>
          <a:ln>
            <a:noFill/>
          </a:ln>
        </p:spPr>
      </p:pic>
      <p:sp>
        <p:nvSpPr>
          <p:cNvPr id="21" name="Google Shape;21;p19"/>
          <p:cNvSpPr txBox="1"/>
          <p:nvPr>
            <p:ph type="title"/>
          </p:nvPr>
        </p:nvSpPr>
        <p:spPr>
          <a:xfrm>
            <a:off x="3598522" y="1810820"/>
            <a:ext cx="4912200" cy="16110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1E4E79"/>
              </a:buClr>
              <a:buSzPts val="3000"/>
              <a:buFont typeface="Quattrocento Sans"/>
              <a:buNone/>
              <a:defRPr sz="3000">
                <a:solidFill>
                  <a:srgbClr val="1E4E79"/>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2" name="Shape 22"/>
        <p:cNvGrpSpPr/>
        <p:nvPr/>
      </p:nvGrpSpPr>
      <p:grpSpPr>
        <a:xfrm>
          <a:off x="0" y="0"/>
          <a:ext cx="0" cy="0"/>
          <a:chOff x="0" y="0"/>
          <a:chExt cx="0" cy="0"/>
        </a:xfrm>
      </p:grpSpPr>
      <p:pic>
        <p:nvPicPr>
          <p:cNvPr id="23" name="Google Shape;23;p20"/>
          <p:cNvPicPr preferRelativeResize="0"/>
          <p:nvPr/>
        </p:nvPicPr>
        <p:blipFill rotWithShape="1">
          <a:blip r:embed="rId2">
            <a:alphaModFix/>
          </a:blip>
          <a:srcRect b="0" l="0" r="0" t="0"/>
          <a:stretch/>
        </p:blipFill>
        <p:spPr>
          <a:xfrm>
            <a:off x="0" y="-1"/>
            <a:ext cx="9143998" cy="5145316"/>
          </a:xfrm>
          <a:prstGeom prst="rect">
            <a:avLst/>
          </a:prstGeom>
          <a:noFill/>
          <a:ln>
            <a:noFill/>
          </a:ln>
        </p:spPr>
      </p:pic>
      <p:sp>
        <p:nvSpPr>
          <p:cNvPr id="24" name="Google Shape;24;p2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1E4E79"/>
              </a:buClr>
              <a:buSzPts val="3000"/>
              <a:buFont typeface="Quattrocento Sans"/>
              <a:buNone/>
              <a:defRPr sz="3000">
                <a:solidFill>
                  <a:srgbClr val="1E4E79"/>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5" name="Google Shape;25;p20"/>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6" name="Google Shape;26;p20"/>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7" name="Google Shape;27;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8" name="Google Shape;28;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9" name="Google Shape;29;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0" name="Shape 30"/>
        <p:cNvGrpSpPr/>
        <p:nvPr/>
      </p:nvGrpSpPr>
      <p:grpSpPr>
        <a:xfrm>
          <a:off x="0" y="0"/>
          <a:ext cx="0" cy="0"/>
          <a:chOff x="0" y="0"/>
          <a:chExt cx="0" cy="0"/>
        </a:xfrm>
      </p:grpSpPr>
      <p:pic>
        <p:nvPicPr>
          <p:cNvPr id="31" name="Google Shape;31;p21"/>
          <p:cNvPicPr preferRelativeResize="0"/>
          <p:nvPr/>
        </p:nvPicPr>
        <p:blipFill rotWithShape="1">
          <a:blip r:embed="rId2">
            <a:alphaModFix/>
          </a:blip>
          <a:srcRect b="0" l="0" r="0" t="0"/>
          <a:stretch/>
        </p:blipFill>
        <p:spPr>
          <a:xfrm>
            <a:off x="0" y="-1"/>
            <a:ext cx="9143998" cy="5145316"/>
          </a:xfrm>
          <a:prstGeom prst="rect">
            <a:avLst/>
          </a:prstGeom>
          <a:noFill/>
          <a:ln>
            <a:noFill/>
          </a:ln>
        </p:spPr>
      </p:pic>
      <p:sp>
        <p:nvSpPr>
          <p:cNvPr id="32" name="Google Shape;32;p21"/>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1E4E79"/>
              </a:buClr>
              <a:buSzPts val="3000"/>
              <a:buFont typeface="Quattrocento Sans"/>
              <a:buNone/>
              <a:defRPr sz="3000">
                <a:solidFill>
                  <a:srgbClr val="1E4E79"/>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3" name="Google Shape;33;p21"/>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34" name="Google Shape;34;p21"/>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23850" lvl="2" marL="1371600" algn="l">
              <a:lnSpc>
                <a:spcPct val="90000"/>
              </a:lnSpc>
              <a:spcBef>
                <a:spcPts val="400"/>
              </a:spcBef>
              <a:spcAft>
                <a:spcPts val="0"/>
              </a:spcAft>
              <a:buClr>
                <a:schemeClr val="dk1"/>
              </a:buClr>
              <a:buSzPts val="1500"/>
              <a:buFont typeface="Arial"/>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5" name="Google Shape;35;p21"/>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36" name="Google Shape;36;p21"/>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7" name="Google Shape;37;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8" name="Google Shape;38;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9" name="Google Shape;39;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pic>
        <p:nvPicPr>
          <p:cNvPr id="41" name="Google Shape;41;p22"/>
          <p:cNvPicPr preferRelativeResize="0"/>
          <p:nvPr/>
        </p:nvPicPr>
        <p:blipFill rotWithShape="1">
          <a:blip r:embed="rId2">
            <a:alphaModFix/>
          </a:blip>
          <a:srcRect b="0" l="0" r="0" t="0"/>
          <a:stretch/>
        </p:blipFill>
        <p:spPr>
          <a:xfrm>
            <a:off x="0" y="-1"/>
            <a:ext cx="9143998" cy="5145316"/>
          </a:xfrm>
          <a:prstGeom prst="rect">
            <a:avLst/>
          </a:prstGeom>
          <a:noFill/>
          <a:ln>
            <a:noFill/>
          </a:ln>
        </p:spPr>
      </p:pic>
      <p:sp>
        <p:nvSpPr>
          <p:cNvPr id="42" name="Google Shape;42;p2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1E4E79"/>
              </a:buClr>
              <a:buSzPts val="3000"/>
              <a:buFont typeface="Quattrocento Sans"/>
              <a:buNone/>
              <a:defRPr sz="3000">
                <a:solidFill>
                  <a:srgbClr val="1E4E79"/>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3" name="Google Shape;43;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4" name="Google Shape;44;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5" name="Google Shape;45;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
        <p:nvSpPr>
          <p:cNvPr id="47" name="Google Shape;47;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8" name="Google Shape;48;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9" name="Google Shape;49;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0" name="Shape 50"/>
        <p:cNvGrpSpPr/>
        <p:nvPr/>
      </p:nvGrpSpPr>
      <p:grpSpPr>
        <a:xfrm>
          <a:off x="0" y="0"/>
          <a:ext cx="0" cy="0"/>
          <a:chOff x="0" y="0"/>
          <a:chExt cx="0" cy="0"/>
        </a:xfrm>
      </p:grpSpPr>
      <p:sp>
        <p:nvSpPr>
          <p:cNvPr id="51" name="Google Shape;51;p24"/>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Quattrocento Sans"/>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2" name="Google Shape;52;p24"/>
          <p:cNvSpPr/>
          <p:nvPr>
            <p:ph idx="2" type="pic"/>
          </p:nvPr>
        </p:nvSpPr>
        <p:spPr>
          <a:xfrm>
            <a:off x="3887391" y="740569"/>
            <a:ext cx="4629300" cy="3655200"/>
          </a:xfrm>
          <a:prstGeom prst="rect">
            <a:avLst/>
          </a:prstGeom>
          <a:noFill/>
          <a:ln>
            <a:noFill/>
          </a:ln>
        </p:spPr>
      </p:sp>
      <p:sp>
        <p:nvSpPr>
          <p:cNvPr id="53" name="Google Shape;53;p24"/>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54" name="Google Shape;54;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5" name="Google Shape;55;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6" name="Google Shape;56;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7" name="Shape 57"/>
        <p:cNvGrpSpPr/>
        <p:nvPr/>
      </p:nvGrpSpPr>
      <p:grpSpPr>
        <a:xfrm>
          <a:off x="0" y="0"/>
          <a:ext cx="0" cy="0"/>
          <a:chOff x="0" y="0"/>
          <a:chExt cx="0" cy="0"/>
        </a:xfrm>
      </p:grpSpPr>
      <p:sp>
        <p:nvSpPr>
          <p:cNvPr id="58" name="Google Shape;58;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1E4E79"/>
              </a:buClr>
              <a:buSzPts val="3300"/>
              <a:buFont typeface="Quattrocento Sans"/>
              <a:buNone/>
              <a:defRPr>
                <a:solidFill>
                  <a:srgbClr val="1E4E79"/>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9" name="Google Shape;59;p25"/>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0" name="Google Shape;60;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1" name="Google Shape;61;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2" name="Google Shape;62;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Quattrocento Sans"/>
              <a:buNone/>
              <a:defRPr b="0" i="0" sz="33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1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8" name="Google Shape;8;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Quattrocento Sans"/>
                <a:ea typeface="Quattrocento Sans"/>
                <a:cs typeface="Quattrocento Sans"/>
                <a:sym typeface="Quattrocento Sans"/>
              </a:defRPr>
            </a:lvl9pPr>
          </a:lstStyle>
          <a:p/>
        </p:txBody>
      </p:sp>
      <p:sp>
        <p:nvSpPr>
          <p:cNvPr id="9" name="Google Shape;9;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Quattrocento Sans"/>
                <a:ea typeface="Quattrocento Sans"/>
                <a:cs typeface="Quattrocento Sans"/>
                <a:sym typeface="Quattrocento Sans"/>
              </a:defRPr>
            </a:lvl9pPr>
          </a:lstStyle>
          <a:p/>
        </p:txBody>
      </p:sp>
      <p:sp>
        <p:nvSpPr>
          <p:cNvPr id="10" name="Google Shape;10;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
          <p:cNvSpPr txBox="1"/>
          <p:nvPr>
            <p:ph type="ctrTitle"/>
          </p:nvPr>
        </p:nvSpPr>
        <p:spPr>
          <a:xfrm>
            <a:off x="3444461" y="937577"/>
            <a:ext cx="5247600" cy="12918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SzPts val="3000"/>
              <a:buNone/>
            </a:pPr>
            <a:r>
              <a:rPr lang="en"/>
              <a:t>Kompresi Indeks Sistem Temu Kembali Informasi</a:t>
            </a:r>
            <a:endParaRPr/>
          </a:p>
        </p:txBody>
      </p:sp>
      <p:sp>
        <p:nvSpPr>
          <p:cNvPr id="74" name="Google Shape;74;p1"/>
          <p:cNvSpPr txBox="1"/>
          <p:nvPr>
            <p:ph idx="1" type="subTitle"/>
          </p:nvPr>
        </p:nvSpPr>
        <p:spPr>
          <a:xfrm>
            <a:off x="3748650" y="2701525"/>
            <a:ext cx="4943400" cy="1918800"/>
          </a:xfrm>
          <a:prstGeom prst="rect">
            <a:avLst/>
          </a:prstGeom>
          <a:noFill/>
          <a:ln>
            <a:noFill/>
          </a:ln>
        </p:spPr>
        <p:txBody>
          <a:bodyPr anchorCtr="0" anchor="t" bIns="34275" lIns="68575" spcFirstLastPara="1" rIns="68575" wrap="square" tIns="34275">
            <a:normAutofit lnSpcReduction="20000"/>
          </a:bodyPr>
          <a:lstStyle/>
          <a:p>
            <a:pPr indent="0" lvl="0" marL="0" rtl="0" algn="l">
              <a:lnSpc>
                <a:spcPct val="90000"/>
              </a:lnSpc>
              <a:spcBef>
                <a:spcPts val="800"/>
              </a:spcBef>
              <a:spcAft>
                <a:spcPts val="0"/>
              </a:spcAft>
              <a:buClr>
                <a:schemeClr val="dk1"/>
              </a:buClr>
              <a:buSzPts val="1100"/>
              <a:buFont typeface="Arial"/>
              <a:buNone/>
            </a:pPr>
            <a:r>
              <a:rPr lang="en" sz="2300"/>
              <a:t>Fajar Merah Diwangkara (20/459264/PA/19925)</a:t>
            </a:r>
            <a:endParaRPr sz="2300"/>
          </a:p>
          <a:p>
            <a:pPr indent="0" lvl="0" marL="0" rtl="0" algn="l">
              <a:lnSpc>
                <a:spcPct val="90000"/>
              </a:lnSpc>
              <a:spcBef>
                <a:spcPts val="800"/>
              </a:spcBef>
              <a:spcAft>
                <a:spcPts val="0"/>
              </a:spcAft>
              <a:buClr>
                <a:schemeClr val="dk1"/>
              </a:buClr>
              <a:buSzPts val="1100"/>
              <a:buFont typeface="Arial"/>
              <a:buNone/>
            </a:pPr>
            <a:r>
              <a:rPr lang="en" sz="2300"/>
              <a:t>Muhammad Faqih Husaen	(19/442478/PA/19227)</a:t>
            </a:r>
            <a:endParaRPr sz="2300"/>
          </a:p>
          <a:p>
            <a:pPr indent="0" lvl="0" marL="0" rtl="0" algn="l">
              <a:lnSpc>
                <a:spcPct val="90000"/>
              </a:lnSpc>
              <a:spcBef>
                <a:spcPts val="800"/>
              </a:spcBef>
              <a:spcAft>
                <a:spcPts val="0"/>
              </a:spcAft>
              <a:buSzPts val="2400"/>
              <a:buNone/>
            </a:pPr>
            <a:r>
              <a:rPr lang="en" sz="2335"/>
              <a:t>Ryan Novianno</a:t>
            </a:r>
            <a:endParaRPr sz="2335"/>
          </a:p>
          <a:p>
            <a:pPr indent="0" lvl="0" marL="0" rtl="0" algn="l">
              <a:lnSpc>
                <a:spcPct val="90000"/>
              </a:lnSpc>
              <a:spcBef>
                <a:spcPts val="800"/>
              </a:spcBef>
              <a:spcAft>
                <a:spcPts val="0"/>
              </a:spcAft>
              <a:buSzPts val="2400"/>
              <a:buNone/>
            </a:pPr>
            <a:r>
              <a:rPr lang="en" sz="2335"/>
              <a:t>(20/462191/PA/20163)</a:t>
            </a:r>
            <a:endParaRPr sz="2335"/>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15ac3f4267d_0_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3000"/>
              <a:buNone/>
            </a:pPr>
            <a:r>
              <a:rPr lang="en"/>
              <a:t>Tentang STKI kami</a:t>
            </a:r>
            <a:endParaRPr/>
          </a:p>
        </p:txBody>
      </p:sp>
      <p:sp>
        <p:nvSpPr>
          <p:cNvPr id="80" name="Google Shape;80;g15ac3f4267d_0_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800"/>
              </a:spcBef>
              <a:spcAft>
                <a:spcPts val="0"/>
              </a:spcAft>
              <a:buSzPts val="2100"/>
              <a:buNone/>
            </a:pPr>
            <a:r>
              <a:rPr lang="en"/>
              <a:t>STKI yang kami buat yaitu STKI yang dapat melakukan pencarian file pada komputer dengan konten tertentu. User memasukkan query lalu STKI kami mencari file yang mempunyai konten yang sesuai dengan query tersebut.</a:t>
            </a:r>
            <a:endParaRPr/>
          </a:p>
          <a:p>
            <a:pPr indent="0" lvl="0" marL="0" rtl="0" algn="l">
              <a:lnSpc>
                <a:spcPct val="90000"/>
              </a:lnSpc>
              <a:spcBef>
                <a:spcPts val="800"/>
              </a:spcBef>
              <a:spcAft>
                <a:spcPts val="0"/>
              </a:spcAft>
              <a:buSzPts val="21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15ac3f4267d_2_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3000"/>
              <a:buNone/>
            </a:pPr>
            <a:r>
              <a:rPr lang="en"/>
              <a:t>Kompresi Indeks</a:t>
            </a:r>
            <a:endParaRPr/>
          </a:p>
        </p:txBody>
      </p:sp>
      <p:sp>
        <p:nvSpPr>
          <p:cNvPr id="86" name="Google Shape;86;g15ac3f4267d_2_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lnSpcReduction="10000"/>
          </a:bodyPr>
          <a:lstStyle/>
          <a:p>
            <a:pPr indent="0" lvl="0" marL="0" rtl="0" algn="just">
              <a:lnSpc>
                <a:spcPct val="115000"/>
              </a:lnSpc>
              <a:spcBef>
                <a:spcPts val="800"/>
              </a:spcBef>
              <a:spcAft>
                <a:spcPts val="0"/>
              </a:spcAft>
              <a:buSzPts val="2100"/>
              <a:buNone/>
            </a:pPr>
            <a:r>
              <a:rPr lang="en" sz="1992"/>
              <a:t>Setelah dilakukan indexing, proses selanjutnya adalah melakukan  kompresi indeks. Kompresi indeks merupakan teknik yang digunakan untuk lebih mengefisienkan indeks yang dibuat baik dari segi kapasitas dan performa. Terdapat dua jenis kompresi yaitu lossless compression dan lossy compression. Pada lossless compression, setiap informasi akan dipertahankan, sementara pada lossy compression, terdapat sebagian informasi yang hilang.</a:t>
            </a:r>
            <a:endParaRPr sz="2736"/>
          </a:p>
          <a:p>
            <a:pPr indent="0" lvl="0" marL="0" rtl="0" algn="just">
              <a:lnSpc>
                <a:spcPct val="115000"/>
              </a:lnSpc>
              <a:spcBef>
                <a:spcPts val="800"/>
              </a:spcBef>
              <a:spcAft>
                <a:spcPts val="0"/>
              </a:spcAft>
              <a:buSzPts val="2100"/>
              <a:buNone/>
            </a:pPr>
            <a:r>
              <a:t/>
            </a:r>
            <a:endParaRPr/>
          </a:p>
          <a:p>
            <a:pPr indent="0" lvl="0" marL="0" rtl="0" algn="l">
              <a:lnSpc>
                <a:spcPct val="90000"/>
              </a:lnSpc>
              <a:spcBef>
                <a:spcPts val="800"/>
              </a:spcBef>
              <a:spcAft>
                <a:spcPts val="0"/>
              </a:spcAft>
              <a:buSzPts val="21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15d77753fc2_2_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3000"/>
              <a:buNone/>
            </a:pPr>
            <a:r>
              <a:rPr lang="en"/>
              <a:t>Kompresi Indeks</a:t>
            </a:r>
            <a:endParaRPr/>
          </a:p>
        </p:txBody>
      </p:sp>
      <p:sp>
        <p:nvSpPr>
          <p:cNvPr id="92" name="Google Shape;92;g15d77753fc2_2_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lnSpcReduction="20000"/>
          </a:bodyPr>
          <a:lstStyle/>
          <a:p>
            <a:pPr indent="0" lvl="0" marL="0" rtl="0" algn="just">
              <a:lnSpc>
                <a:spcPct val="115000"/>
              </a:lnSpc>
              <a:spcBef>
                <a:spcPts val="800"/>
              </a:spcBef>
              <a:spcAft>
                <a:spcPts val="0"/>
              </a:spcAft>
              <a:buSzPts val="2100"/>
              <a:buNone/>
            </a:pPr>
            <a:r>
              <a:rPr lang="en" sz="1992"/>
              <a:t>Metode kompresi indeks yang dipakai mesin pencari yang kami usulkan adalah variable byte code. Variable byte code (VB Code) merupakan metode kompresi yang melakukan kompresi pada posting list. VB code memiliki cara kerja melakukan encoding terhadap nilai gap atau selisih dari dokumen id term. Proses encoding dilakukan menggunakan nilai bytes dengan 7 bit terakhir disebut payload dan 1 bit pertama merupakan bit lanjutan.</a:t>
            </a:r>
            <a:endParaRPr sz="1992"/>
          </a:p>
          <a:p>
            <a:pPr indent="0" lvl="0" marL="0" rtl="0" algn="just">
              <a:lnSpc>
                <a:spcPct val="115000"/>
              </a:lnSpc>
              <a:spcBef>
                <a:spcPts val="800"/>
              </a:spcBef>
              <a:spcAft>
                <a:spcPts val="0"/>
              </a:spcAft>
              <a:buSzPts val="2100"/>
              <a:buNone/>
            </a:pPr>
            <a:r>
              <a:t/>
            </a:r>
            <a:endParaRPr sz="1992"/>
          </a:p>
          <a:p>
            <a:pPr indent="0" lvl="0" marL="0" rtl="0" algn="just">
              <a:lnSpc>
                <a:spcPct val="115000"/>
              </a:lnSpc>
              <a:spcBef>
                <a:spcPts val="800"/>
              </a:spcBef>
              <a:spcAft>
                <a:spcPts val="0"/>
              </a:spcAft>
              <a:buSzPts val="2100"/>
              <a:buNone/>
            </a:pPr>
            <a:r>
              <a:t/>
            </a:r>
            <a:endParaRPr/>
          </a:p>
          <a:p>
            <a:pPr indent="0" lvl="0" marL="0" rtl="0" algn="l">
              <a:lnSpc>
                <a:spcPct val="90000"/>
              </a:lnSpc>
              <a:spcBef>
                <a:spcPts val="800"/>
              </a:spcBef>
              <a:spcAft>
                <a:spcPts val="0"/>
              </a:spcAft>
              <a:buSzPts val="21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15d77753fc2_0_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3000"/>
              <a:buNone/>
            </a:pPr>
            <a:r>
              <a:rPr lang="en"/>
              <a:t>Hasil Kompresi Indeks</a:t>
            </a:r>
            <a:endParaRPr/>
          </a:p>
        </p:txBody>
      </p:sp>
      <p:sp>
        <p:nvSpPr>
          <p:cNvPr id="98" name="Google Shape;98;g15d77753fc2_0_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457200" lvl="0" marL="0" rtl="0" algn="just">
              <a:lnSpc>
                <a:spcPct val="90000"/>
              </a:lnSpc>
              <a:spcBef>
                <a:spcPts val="800"/>
              </a:spcBef>
              <a:spcAft>
                <a:spcPts val="0"/>
              </a:spcAft>
              <a:buSzPts val="2100"/>
              <a:buNone/>
            </a:pPr>
            <a:r>
              <a:rPr lang="en"/>
              <a:t>Kompresi indeks menghasilkan indeks yang menghabiskan lebih sedikit kapasitas disk dan memiliki waktu pencarian yang lebih cepat. Perbedaan dari hasil pembuatan indeks dan hasil kompresi indeks terletak pada bagian posting list. Hasil kompresi indeks memiliki posting list yang sudah diencoding menggunakan VB code.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3598525" y="1810824"/>
            <a:ext cx="4912200" cy="1144800"/>
          </a:xfrm>
          <a:prstGeom prst="rect">
            <a:avLst/>
          </a:prstGeom>
          <a:noFill/>
          <a:ln>
            <a:noFill/>
          </a:ln>
        </p:spPr>
        <p:txBody>
          <a:bodyPr anchorCtr="0" anchor="b" bIns="34275" lIns="68575" spcFirstLastPara="1" rIns="68575" wrap="square" tIns="34275">
            <a:normAutofit/>
          </a:bodyPr>
          <a:lstStyle/>
          <a:p>
            <a:pPr indent="457200" lvl="0" marL="914400" rtl="0" algn="l">
              <a:lnSpc>
                <a:spcPct val="90000"/>
              </a:lnSpc>
              <a:spcBef>
                <a:spcPts val="0"/>
              </a:spcBef>
              <a:spcAft>
                <a:spcPts val="0"/>
              </a:spcAft>
              <a:buSzPts val="3000"/>
              <a:buNone/>
            </a:pPr>
            <a:r>
              <a:rPr lang="en"/>
              <a:t>Terima Kasih</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