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Anton"/>
      <p:regular r:id="rId72"/>
    </p:embeddedFont>
    <p:embeddedFont>
      <p:font typeface="Lato"/>
      <p:regular r:id="rId73"/>
      <p:bold r:id="rId74"/>
      <p:italic r:id="rId75"/>
      <p:boldItalic r:id="rId76"/>
    </p:embeddedFont>
    <p:embeddedFont>
      <p:font typeface="Didact Gothic"/>
      <p:regular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Helvetica Neue Light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6A4DB3-CAE9-43A2-864F-B0F15330AA43}">
  <a:tblStyle styleId="{946A4DB3-CAE9-43A2-864F-B0F15330A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HelveticaNeueLight-italic.fntdata"/><Relationship Id="rId83" Type="http://schemas.openxmlformats.org/officeDocument/2006/relationships/font" Target="fonts/HelveticaNeueLight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HelveticaNeueLight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schemas.openxmlformats.org/officeDocument/2006/relationships/font" Target="fonts/HelveticaNeueLight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regular.fntdata"/><Relationship Id="rId72" Type="http://schemas.openxmlformats.org/officeDocument/2006/relationships/font" Target="fonts/Anton-regular.fntdata"/><Relationship Id="rId31" Type="http://schemas.openxmlformats.org/officeDocument/2006/relationships/slide" Target="slides/slide26.xml"/><Relationship Id="rId75" Type="http://schemas.openxmlformats.org/officeDocument/2006/relationships/font" Target="fonts/Lato-italic.fntdata"/><Relationship Id="rId30" Type="http://schemas.openxmlformats.org/officeDocument/2006/relationships/slide" Target="slides/slide25.xml"/><Relationship Id="rId74" Type="http://schemas.openxmlformats.org/officeDocument/2006/relationships/font" Target="fonts/Lato-bold.fntdata"/><Relationship Id="rId33" Type="http://schemas.openxmlformats.org/officeDocument/2006/relationships/slide" Target="slides/slide28.xml"/><Relationship Id="rId77" Type="http://schemas.openxmlformats.org/officeDocument/2006/relationships/font" Target="fonts/DidactGothic-regular.fntdata"/><Relationship Id="rId32" Type="http://schemas.openxmlformats.org/officeDocument/2006/relationships/slide" Target="slides/slide27.xml"/><Relationship Id="rId76" Type="http://schemas.openxmlformats.org/officeDocument/2006/relationships/font" Target="fonts/Lato-boldItalic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a322a776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a322a776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a322a77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a322a77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322a77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a322a77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322a776c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a322a776c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a322a77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a322a77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322a776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322a776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a322a77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a322a77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a322a77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a322a77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322a776c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a322a776c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22a776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a322a776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f27a6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f27a6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322a776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a322a776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a322a776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a322a776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a322a776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a322a776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a322a776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a322a776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a322a776c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a322a776c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a322a77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a322a77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a322a776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a322a776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a322a776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a322a77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a322a776c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a322a776c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a322a776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a322a776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322a77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322a77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a322a776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a322a776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a322a776c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a322a776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a322a776c_0_1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1a322a776c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a322a776c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a322a776c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a322a776c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a322a776c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37cc1720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37cc1720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a322a776c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a322a776c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a322a776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a322a776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a322a776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a322a776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a322a776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a322a776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27a6452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27a6452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a322a776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a322a776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a322a776c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a322a776c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a322a776c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a322a776c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a322a776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a322a776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a322a776c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a322a776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a322a776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1a322a776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a322a776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1a322a776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a322a776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a322a776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a322a776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1a322a776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a322a776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a322a776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a322a776c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a322a776c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a322a776c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a322a776c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a322a776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a322a776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 la jerga de Angular, este binding es conocido como Banana in a box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a322a776c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a322a776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 la jerga de Angular, este binding es conocido como Banana in a box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a322a776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a322a776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 la jerga de Angular, este binding es conocido como Banana in a box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a322a776c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a322a776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a322a776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a322a776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a322a776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a322a776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a322a776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a322a776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a322a776c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a322a776c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a322a776c_0_1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11a322a776c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f54c1179b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f54c1179b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776db2c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776db2c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e776db2c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e776db2c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1a322a776c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1a322a776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40ec57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40ec57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7edb21d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7edb21d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322a776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322a776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72a785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72a785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books.google.com.ar/books?id=6aHTDwAAQBAJ&amp;pg=PA22&amp;lpg=PA22&amp;dq=Las+directivas+son+un+tipo+de+componente+que+nos+brinda+Angular+para+manipular+la+vista+HTML.+Existen+varios+tipos+de+directivas:+Las+que+act%C3%BAan+sobre+un+atributo+de+un+elemento+HTML+Las+estructurales+Las+personalizadas,+que+nosotros+desarrollamos&amp;source=bl&amp;ots=MH8LhWJNPz&amp;sig=ACfU3U0q1DffoFI6czZlcPdXHDXvkSRKIw&amp;hl=es&amp;sa=X&amp;ved=2ahUKEwisz-DR4NHzAhXZlZUCHdu6DVoQ6AF6BAgMEAM" TargetMode="External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books.google.com.ar/books?id=6aHTDwAAQBAJ&amp;pg=PA22&amp;lpg=PA22&amp;dq=Las+directivas+son+un+tipo+de+componente+que+nos+brinda+Angular+para+manipular+la+vista+HTML.+Existen+varios+tipos+de+directivas:+Las+que+act%C3%BAan+sobre+un+atributo+de+un+elemento+HTML+Las+estructurales+Las+personalizadas,+que+nosotros+desarrollamos&amp;source=bl&amp;ots=MH8LhWJNPz&amp;sig=ACfU3U0q1DffoFI6czZlcPdXHDXvkSRKIw&amp;hl=es&amp;sa=X&amp;ved=2ahUKEwisz-DR4NHzAhXZlZUCHdu6DVoQ6AF6BAgMEA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hyperlink" Target="https://books.google.com.ar/books?id=6aHTDwAAQBAJ&amp;pg=PA22&amp;lpg=PA22&amp;dq=Las+directivas+son+un+tipo+de+componente+que+nos+brinda+Angular+para+manipular+la+vista+HTML.+Existen+varios+tipos+de+directivas:+Las+que+act%C3%BAan+sobre+un+atributo+de+un+elemento+HTML+Las+estructurales+Las+personalizadas,+que+nosotros+desarrollamos&amp;source=bl&amp;ots=MH8LhWJNPz&amp;sig=ACfU3U0q1DffoFI6czZlcPdXHDXvkSRKIw&amp;hl=es&amp;sa=X&amp;ved=2ahUKEwisz-DR4NHzAhXZlZUCHdu6DVoQ6AF6BAgMEAM" TargetMode="External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2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1728300" y="2255250"/>
            <a:ext cx="5687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INTERPOLACIÓN Y DIRECTIVAS</a:t>
            </a:r>
            <a:endParaRPr i="1" sz="40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2022750" y="165362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04.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ANGULAR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INTERPOLACIÓN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VEMOS ESTO?</a:t>
            </a:r>
            <a:endParaRPr i="1" sz="1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75" y="-47082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6307025" y="1802250"/>
            <a:ext cx="27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815450" y="1994225"/>
            <a:ext cx="55131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7DBE0"/>
                </a:solidFill>
                <a:latin typeface="Courier New"/>
                <a:ea typeface="Courier New"/>
                <a:cs typeface="Courier New"/>
                <a:sym typeface="Courier New"/>
              </a:rPr>
              <a:t>//componente.ts</a:t>
            </a:r>
            <a:endParaRPr sz="1200">
              <a:solidFill>
                <a:srgbClr val="D7DB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200">
                <a:solidFill>
                  <a:srgbClr val="80CBC4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InterpolacionComponent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constructor() {}</a:t>
            </a:r>
            <a:endParaRPr sz="1200">
              <a:solidFill>
                <a:srgbClr val="006EE0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8AC7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80CBC4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20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30;</a:t>
            </a:r>
            <a:endParaRPr sz="1200">
              <a:solidFill>
                <a:srgbClr val="FFCB8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815450" y="3471725"/>
            <a:ext cx="55131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7DBE0"/>
                </a:solidFill>
                <a:latin typeface="Courier New"/>
                <a:ea typeface="Courier New"/>
                <a:cs typeface="Courier New"/>
                <a:sym typeface="Courier New"/>
              </a:rPr>
              <a:t>//componente.html</a:t>
            </a:r>
            <a:endParaRPr sz="1200">
              <a:solidFill>
                <a:srgbClr val="D7DB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200">
                <a:solidFill>
                  <a:srgbClr val="F2F2F2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Este año Marta</a:t>
            </a:r>
            <a:r>
              <a:rPr lang="en-GB" sz="120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F2F2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cumplirá {{ </a:t>
            </a:r>
            <a:r>
              <a:rPr lang="en-GB" sz="1200">
                <a:solidFill>
                  <a:srgbClr val="EEFF41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edad + 1</a:t>
            </a:r>
            <a:r>
              <a:rPr lang="en-GB" sz="1200">
                <a:solidFill>
                  <a:srgbClr val="F2F2F2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}} años</a:t>
            </a:r>
            <a:r>
              <a:rPr lang="en-GB" sz="1200">
                <a:solidFill>
                  <a:srgbClr val="006EE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6EE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25950" y="1344588"/>
            <a:ext cx="78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ahora, i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nterpolación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trabajar con una variable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👇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DIRECTIVAS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852150" y="1678600"/>
            <a:ext cx="74397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directivas son un tipo de componente que nos brinda Angular para manipular la vista HTML.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varios tipos de directivas: las que actúan sobre un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elemento HTML, las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estructurales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binding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personalizadas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estas últimas nos enfocaremos especialmente 🚀.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1738950" y="732600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SON LAS DIRECTIVAS?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782950" y="3913988"/>
            <a:ext cx="3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 </a:t>
            </a:r>
            <a:r>
              <a:rPr lang="en-GB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Angular - TypeScript</a:t>
            </a: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20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5977" y="0"/>
            <a:ext cx="1358026" cy="5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6"/>
          <p:cNvCxnSpPr>
            <a:stCxn id="218" idx="2"/>
            <a:endCxn id="219" idx="0"/>
          </p:cNvCxnSpPr>
          <p:nvPr/>
        </p:nvCxnSpPr>
        <p:spPr>
          <a:xfrm flipH="1" rot="-5400000">
            <a:off x="6870757" y="3129350"/>
            <a:ext cx="1506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6"/>
          <p:cNvCxnSpPr>
            <a:stCxn id="221" idx="2"/>
            <a:endCxn id="222" idx="0"/>
          </p:cNvCxnSpPr>
          <p:nvPr/>
        </p:nvCxnSpPr>
        <p:spPr>
          <a:xfrm flipH="1" rot="-5400000">
            <a:off x="5675458" y="2800100"/>
            <a:ext cx="848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3" name="Google Shape;223;p26"/>
          <p:cNvCxnSpPr>
            <a:stCxn id="224" idx="2"/>
            <a:endCxn id="225" idx="0"/>
          </p:cNvCxnSpPr>
          <p:nvPr/>
        </p:nvCxnSpPr>
        <p:spPr>
          <a:xfrm flipH="1" rot="-5400000">
            <a:off x="1069200" y="2799950"/>
            <a:ext cx="84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4" name="Google Shape;224;p26"/>
          <p:cNvSpPr/>
          <p:nvPr/>
        </p:nvSpPr>
        <p:spPr>
          <a:xfrm>
            <a:off x="916350" y="1953950"/>
            <a:ext cx="11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atributo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969632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969275" y="3224092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262525" y="1953950"/>
            <a:ext cx="14553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Personalizadas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911131" y="1953950"/>
            <a:ext cx="12672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Estructurales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4022136" y="2613053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*ngFor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0" name="Google Shape;230;p26"/>
          <p:cNvCxnSpPr>
            <a:stCxn id="228" idx="2"/>
            <a:endCxn id="229" idx="0"/>
          </p:cNvCxnSpPr>
          <p:nvPr/>
        </p:nvCxnSpPr>
        <p:spPr>
          <a:xfrm flipH="1" rot="-5400000">
            <a:off x="4426831" y="2494250"/>
            <a:ext cx="236700" cy="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1" name="Google Shape;221;p26"/>
          <p:cNvSpPr/>
          <p:nvPr/>
        </p:nvSpPr>
        <p:spPr>
          <a:xfrm>
            <a:off x="5420458" y="1953950"/>
            <a:ext cx="13575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557895" y="2632057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5576599" y="3224354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021351" y="323346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7019857" y="1953950"/>
            <a:ext cx="12078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Binding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021351" y="2584038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7021351" y="388288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4" name="Google Shape;234;p26"/>
          <p:cNvCxnSpPr>
            <a:stCxn id="235" idx="2"/>
            <a:endCxn id="224" idx="0"/>
          </p:cNvCxnSpPr>
          <p:nvPr/>
        </p:nvCxnSpPr>
        <p:spPr>
          <a:xfrm rot="5400000">
            <a:off x="2618550" y="23275"/>
            <a:ext cx="804900" cy="3056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6" name="Google Shape;236;p26"/>
          <p:cNvCxnSpPr>
            <a:stCxn id="235" idx="2"/>
            <a:endCxn id="227" idx="0"/>
          </p:cNvCxnSpPr>
          <p:nvPr/>
        </p:nvCxnSpPr>
        <p:spPr>
          <a:xfrm rot="5400000">
            <a:off x="3367350" y="772075"/>
            <a:ext cx="804900" cy="1559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" name="Google Shape;237;p26"/>
          <p:cNvCxnSpPr>
            <a:stCxn id="235" idx="2"/>
            <a:endCxn id="228" idx="0"/>
          </p:cNvCxnSpPr>
          <p:nvPr/>
        </p:nvCxnSpPr>
        <p:spPr>
          <a:xfrm rot="5400000">
            <a:off x="4144650" y="1549375"/>
            <a:ext cx="804900" cy="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8" name="Google Shape;238;p26"/>
          <p:cNvCxnSpPr>
            <a:stCxn id="235" idx="2"/>
            <a:endCxn id="221" idx="0"/>
          </p:cNvCxnSpPr>
          <p:nvPr/>
        </p:nvCxnSpPr>
        <p:spPr>
          <a:xfrm flipH="1" rot="-5400000">
            <a:off x="4921800" y="776725"/>
            <a:ext cx="804900" cy="154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9" name="Google Shape;239;p26"/>
          <p:cNvCxnSpPr>
            <a:stCxn id="235" idx="2"/>
            <a:endCxn id="218" idx="0"/>
          </p:cNvCxnSpPr>
          <p:nvPr/>
        </p:nvCxnSpPr>
        <p:spPr>
          <a:xfrm flipH="1" rot="-5400000">
            <a:off x="5684100" y="14425"/>
            <a:ext cx="804900" cy="307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5" name="Google Shape;235;p26"/>
          <p:cNvSpPr txBox="1"/>
          <p:nvPr/>
        </p:nvSpPr>
        <p:spPr>
          <a:xfrm>
            <a:off x="1716300" y="446275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TIPOS DE DIRECTIVAS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DIRECTIVAS DE ATRIBUTOS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852125" y="1177550"/>
            <a:ext cx="7439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estas directivas es la siguiente: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[directiva]=”...“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852150" y="2367575"/>
            <a:ext cx="3038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lado izquierdo ponemos la directiva que queremos utilizar encerrada entre corchetes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[...]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5253700" y="2367575"/>
            <a:ext cx="2661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lado derecho, ubicamos el parámetro que estará procesando.</a:t>
            </a:r>
            <a:endParaRPr sz="1600"/>
          </a:p>
        </p:txBody>
      </p:sp>
      <p:sp>
        <p:nvSpPr>
          <p:cNvPr id="254" name="Google Shape;254;p28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DE ATRIBUTOS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55" name="Google Shape;255;p28"/>
          <p:cNvCxnSpPr/>
          <p:nvPr/>
        </p:nvCxnSpPr>
        <p:spPr>
          <a:xfrm flipH="1" rot="-5400000">
            <a:off x="3264425" y="3674825"/>
            <a:ext cx="2615100" cy="6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653925" y="1738325"/>
            <a:ext cx="80067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asignar dinámicamente la clase CSS a un elemento HTML. En este ejemplo podemos ver que, de acuerdo con la propiedad del componente asociado a la vista llamada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hayError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tipo boolean (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true|false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se asignará la clase CSS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error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success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&lt;div&gt; (Puciarelli, 2020, p. 22)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653925" y="3330825"/>
            <a:ext cx="80067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GB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ngClass</a:t>
            </a:r>
            <a:r>
              <a:rPr lang="en-GB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hayError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Resultado obtenido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1824225" y="961925"/>
            <a:ext cx="5666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NgClass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DE ATRIBUTOS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706500" y="1738325"/>
            <a:ext cx="77310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asignar dinámicamente un estilo específico a un elemento HTML.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que el estilo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font-size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&lt;div&gt; se va a asignar de acuerdo con la propiedad del componente llamada size de tipo boolean (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true|false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838200" y="3124200"/>
            <a:ext cx="7588200" cy="11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GB" sz="15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i="1" lang="en-GB" sz="15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5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-GB" sz="15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x-large</a:t>
            </a:r>
            <a:r>
              <a:rPr lang="en-GB" sz="15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smaller</a:t>
            </a:r>
            <a:r>
              <a:rPr lang="en-GB" sz="15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Mensaje en letra grande o pequeña</a:t>
            </a:r>
            <a:endParaRPr sz="15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5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5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838200" y="4527538"/>
            <a:ext cx="3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Fuente: </a:t>
            </a:r>
            <a:r>
              <a:rPr lang="en-GB" sz="12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Directivas y Bindings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200"/>
          </a:p>
        </p:txBody>
      </p:sp>
      <p:sp>
        <p:nvSpPr>
          <p:cNvPr id="273" name="Google Shape;273;p30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DE ATRIBUTOS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824225" y="961925"/>
            <a:ext cx="5666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NgStyle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1"/>
          <p:cNvCxnSpPr>
            <a:stCxn id="281" idx="2"/>
            <a:endCxn id="282" idx="0"/>
          </p:cNvCxnSpPr>
          <p:nvPr/>
        </p:nvCxnSpPr>
        <p:spPr>
          <a:xfrm flipH="1" rot="-5400000">
            <a:off x="5675458" y="2800100"/>
            <a:ext cx="848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3" name="Google Shape;283;p31"/>
          <p:cNvSpPr/>
          <p:nvPr/>
        </p:nvSpPr>
        <p:spPr>
          <a:xfrm>
            <a:off x="916350" y="1953950"/>
            <a:ext cx="11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atributo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2262525" y="1953950"/>
            <a:ext cx="1455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Personalizadas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911131" y="1953950"/>
            <a:ext cx="12672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Estructurales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4022136" y="2613053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*ngFor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7" name="Google Shape;287;p31"/>
          <p:cNvCxnSpPr>
            <a:stCxn id="285" idx="2"/>
            <a:endCxn id="286" idx="0"/>
          </p:cNvCxnSpPr>
          <p:nvPr/>
        </p:nvCxnSpPr>
        <p:spPr>
          <a:xfrm flipH="1" rot="-5400000">
            <a:off x="4426831" y="2494250"/>
            <a:ext cx="236700" cy="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1" name="Google Shape;281;p31"/>
          <p:cNvSpPr/>
          <p:nvPr/>
        </p:nvSpPr>
        <p:spPr>
          <a:xfrm>
            <a:off x="5420458" y="1953950"/>
            <a:ext cx="13575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5557895" y="2632057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5576599" y="3224354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7019857" y="1953950"/>
            <a:ext cx="12078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Binding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90" name="Google Shape;290;p31"/>
          <p:cNvCxnSpPr>
            <a:stCxn id="291" idx="2"/>
            <a:endCxn id="283" idx="0"/>
          </p:cNvCxnSpPr>
          <p:nvPr/>
        </p:nvCxnSpPr>
        <p:spPr>
          <a:xfrm rot="5400000">
            <a:off x="2618550" y="23275"/>
            <a:ext cx="804900" cy="3056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2" name="Google Shape;292;p31"/>
          <p:cNvCxnSpPr>
            <a:stCxn id="291" idx="2"/>
            <a:endCxn id="284" idx="0"/>
          </p:cNvCxnSpPr>
          <p:nvPr/>
        </p:nvCxnSpPr>
        <p:spPr>
          <a:xfrm rot="5400000">
            <a:off x="3367350" y="772075"/>
            <a:ext cx="804900" cy="1559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3" name="Google Shape;293;p31"/>
          <p:cNvCxnSpPr>
            <a:stCxn id="291" idx="2"/>
            <a:endCxn id="285" idx="0"/>
          </p:cNvCxnSpPr>
          <p:nvPr/>
        </p:nvCxnSpPr>
        <p:spPr>
          <a:xfrm rot="5400000">
            <a:off x="4144650" y="1549375"/>
            <a:ext cx="804900" cy="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4" name="Google Shape;294;p31"/>
          <p:cNvCxnSpPr>
            <a:stCxn id="291" idx="2"/>
            <a:endCxn id="281" idx="0"/>
          </p:cNvCxnSpPr>
          <p:nvPr/>
        </p:nvCxnSpPr>
        <p:spPr>
          <a:xfrm flipH="1" rot="-5400000">
            <a:off x="4921800" y="776725"/>
            <a:ext cx="804900" cy="154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5" name="Google Shape;295;p31"/>
          <p:cNvCxnSpPr>
            <a:stCxn id="291" idx="2"/>
            <a:endCxn id="289" idx="0"/>
          </p:cNvCxnSpPr>
          <p:nvPr/>
        </p:nvCxnSpPr>
        <p:spPr>
          <a:xfrm flipH="1" rot="-5400000">
            <a:off x="5684100" y="14425"/>
            <a:ext cx="804900" cy="307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1" name="Google Shape;291;p31"/>
          <p:cNvSpPr txBox="1"/>
          <p:nvPr/>
        </p:nvSpPr>
        <p:spPr>
          <a:xfrm>
            <a:off x="1716300" y="446275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TIPOS DE DIRECTIVAS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296" name="Google Shape;296;p31"/>
          <p:cNvCxnSpPr>
            <a:endCxn id="297" idx="0"/>
          </p:cNvCxnSpPr>
          <p:nvPr/>
        </p:nvCxnSpPr>
        <p:spPr>
          <a:xfrm flipH="1" rot="-5400000">
            <a:off x="1068425" y="2799892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8" name="Google Shape;298;p31"/>
          <p:cNvSpPr/>
          <p:nvPr/>
        </p:nvSpPr>
        <p:spPr>
          <a:xfrm>
            <a:off x="969632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969275" y="3224092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99" name="Google Shape;299;p31"/>
          <p:cNvCxnSpPr>
            <a:endCxn id="300" idx="0"/>
          </p:cNvCxnSpPr>
          <p:nvPr/>
        </p:nvCxnSpPr>
        <p:spPr>
          <a:xfrm flipH="1" rot="-5400000">
            <a:off x="6870901" y="3129289"/>
            <a:ext cx="150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01" name="Google Shape;301;p31"/>
          <p:cNvSpPr/>
          <p:nvPr/>
        </p:nvSpPr>
        <p:spPr>
          <a:xfrm>
            <a:off x="7021351" y="323346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7021351" y="2584038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7021351" y="388288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DIRECTIVAS PERSONALIZADAS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/>
        </p:nvSpPr>
        <p:spPr>
          <a:xfrm>
            <a:off x="852150" y="1658150"/>
            <a:ext cx="74397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ocurrir que todas las directivas ofrecidas por Angular no se adapten a lo que necesitamos resolver. Para estos casos, podremos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nuestras propias directivas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😍.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directiva es muy similar a la creación de un componente, solo que el decorador utilizado será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@Directive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PERSONALIZADAS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992250" y="1025375"/>
            <a:ext cx="715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crear una directiva personalizada? 👣 Veamos el paso a paso:</a:t>
            </a:r>
            <a:endParaRPr sz="1200"/>
          </a:p>
        </p:txBody>
      </p:sp>
      <p:pic>
        <p:nvPicPr>
          <p:cNvPr id="322" name="Google Shape;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89" y="4189800"/>
            <a:ext cx="50938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1660775" y="4193350"/>
            <a:ext cx="353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-GB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 generate directive roundBlock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1143000" y="2057400"/>
            <a:ext cx="7074000" cy="203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Directive, ElementRef, Renderer2  </a:t>
            </a: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i="1"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[appRoundBlock]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>
              <a:solidFill>
                <a:srgbClr val="D9F5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RoundBlockDirective</a:t>
            </a:r>
            <a:endParaRPr sz="1200">
              <a:solidFill>
                <a:srgbClr val="FFCB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renderer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Renderer2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elmRef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renderer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setStyle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elmRef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nativeElement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', '100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5" name="Google Shape;3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 txBox="1"/>
          <p:nvPr/>
        </p:nvSpPr>
        <p:spPr>
          <a:xfrm>
            <a:off x="1143001" y="1587588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 app.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module.ts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PERSONALIZADAS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7688550" y="2132975"/>
            <a:ext cx="463200" cy="461700"/>
          </a:xfrm>
          <a:prstGeom prst="ellipse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>
              <a:highlight>
                <a:srgbClr val="EEFF4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1235400" y="1435050"/>
            <a:ext cx="6746400" cy="314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BrowserModule  </a:t>
            </a: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@angular/platform-browser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NgModule  </a:t>
            </a: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AppComponent  </a:t>
            </a: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RoundBlockDirective  </a:t>
            </a: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./round-block.directive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i="1"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declarations: [AppComponent, RoundBlockDirective],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imports: [BrowserModule],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providers: [],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bootstrap: [AppComponent]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endParaRPr i="1" sz="12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1235401" y="106575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 app.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module.ts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448475" y="1506625"/>
            <a:ext cx="463200" cy="461700"/>
          </a:xfrm>
          <a:prstGeom prst="ellipse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>
              <a:highlight>
                <a:srgbClr val="EEFF4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PERSONALIZADAS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992250" y="1286275"/>
            <a:ext cx="7159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Hacemos uso de la directiva de atributo presente en la plantilla como se muestra a continuación: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1198800" y="2753263"/>
            <a:ext cx="6746400" cy="114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demo-block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appRoundBlock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792E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1415150" y="4290313"/>
            <a:ext cx="3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Fuente: </a:t>
            </a:r>
            <a:r>
              <a:rPr lang="en-GB" sz="12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Angular - TypeScript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200"/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1198801" y="236775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 app.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module.ts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7421075" y="2797650"/>
            <a:ext cx="463200" cy="461700"/>
          </a:xfrm>
          <a:prstGeom prst="ellipse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>
              <a:highlight>
                <a:srgbClr val="EEFF4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PERSONALIZADAS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37"/>
          <p:cNvCxnSpPr>
            <a:stCxn id="357" idx="2"/>
            <a:endCxn id="358" idx="0"/>
          </p:cNvCxnSpPr>
          <p:nvPr/>
        </p:nvCxnSpPr>
        <p:spPr>
          <a:xfrm flipH="1" rot="-5400000">
            <a:off x="5675458" y="2800100"/>
            <a:ext cx="848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9" name="Google Shape;359;p37"/>
          <p:cNvSpPr/>
          <p:nvPr/>
        </p:nvSpPr>
        <p:spPr>
          <a:xfrm>
            <a:off x="916350" y="1953950"/>
            <a:ext cx="11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atributo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2262525" y="1953950"/>
            <a:ext cx="1455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Personalizadas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3911131" y="1953950"/>
            <a:ext cx="12672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Estructurales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4022136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*ngFor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3" name="Google Shape;363;p37"/>
          <p:cNvCxnSpPr>
            <a:stCxn id="361" idx="2"/>
            <a:endCxn id="362" idx="0"/>
          </p:cNvCxnSpPr>
          <p:nvPr/>
        </p:nvCxnSpPr>
        <p:spPr>
          <a:xfrm flipH="1" rot="-5400000">
            <a:off x="4426831" y="2494250"/>
            <a:ext cx="236700" cy="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7" name="Google Shape;357;p37"/>
          <p:cNvSpPr/>
          <p:nvPr/>
        </p:nvSpPr>
        <p:spPr>
          <a:xfrm>
            <a:off x="5420458" y="1953950"/>
            <a:ext cx="13575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557895" y="2632057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5576599" y="3224354"/>
            <a:ext cx="1046700" cy="33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019857" y="1953950"/>
            <a:ext cx="12078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Binding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6" name="Google Shape;366;p37"/>
          <p:cNvCxnSpPr>
            <a:stCxn id="367" idx="2"/>
            <a:endCxn id="359" idx="0"/>
          </p:cNvCxnSpPr>
          <p:nvPr/>
        </p:nvCxnSpPr>
        <p:spPr>
          <a:xfrm rot="5400000">
            <a:off x="2618550" y="23275"/>
            <a:ext cx="804900" cy="3056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8" name="Google Shape;368;p37"/>
          <p:cNvCxnSpPr>
            <a:stCxn id="367" idx="2"/>
            <a:endCxn id="360" idx="0"/>
          </p:cNvCxnSpPr>
          <p:nvPr/>
        </p:nvCxnSpPr>
        <p:spPr>
          <a:xfrm rot="5400000">
            <a:off x="3367350" y="772075"/>
            <a:ext cx="804900" cy="1559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9" name="Google Shape;369;p37"/>
          <p:cNvCxnSpPr>
            <a:stCxn id="367" idx="2"/>
            <a:endCxn id="361" idx="0"/>
          </p:cNvCxnSpPr>
          <p:nvPr/>
        </p:nvCxnSpPr>
        <p:spPr>
          <a:xfrm rot="5400000">
            <a:off x="4144650" y="1549375"/>
            <a:ext cx="804900" cy="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0" name="Google Shape;370;p37"/>
          <p:cNvCxnSpPr>
            <a:stCxn id="367" idx="2"/>
            <a:endCxn id="357" idx="0"/>
          </p:cNvCxnSpPr>
          <p:nvPr/>
        </p:nvCxnSpPr>
        <p:spPr>
          <a:xfrm flipH="1" rot="-5400000">
            <a:off x="4921800" y="776725"/>
            <a:ext cx="804900" cy="154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1" name="Google Shape;371;p37"/>
          <p:cNvCxnSpPr>
            <a:stCxn id="367" idx="2"/>
            <a:endCxn id="365" idx="0"/>
          </p:cNvCxnSpPr>
          <p:nvPr/>
        </p:nvCxnSpPr>
        <p:spPr>
          <a:xfrm flipH="1" rot="-5400000">
            <a:off x="5684100" y="14425"/>
            <a:ext cx="804900" cy="307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7" name="Google Shape;367;p37"/>
          <p:cNvSpPr txBox="1"/>
          <p:nvPr/>
        </p:nvSpPr>
        <p:spPr>
          <a:xfrm>
            <a:off x="1716300" y="446275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TIPOS DE DIRECTIVAS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72" name="Google Shape;372;p37"/>
          <p:cNvCxnSpPr>
            <a:endCxn id="373" idx="0"/>
          </p:cNvCxnSpPr>
          <p:nvPr/>
        </p:nvCxnSpPr>
        <p:spPr>
          <a:xfrm flipH="1" rot="-5400000">
            <a:off x="1068425" y="2799892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74" name="Google Shape;374;p37"/>
          <p:cNvSpPr/>
          <p:nvPr/>
        </p:nvSpPr>
        <p:spPr>
          <a:xfrm>
            <a:off x="969632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969275" y="3224092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75" name="Google Shape;375;p37"/>
          <p:cNvCxnSpPr>
            <a:endCxn id="376" idx="0"/>
          </p:cNvCxnSpPr>
          <p:nvPr/>
        </p:nvCxnSpPr>
        <p:spPr>
          <a:xfrm flipH="1" rot="-5400000">
            <a:off x="6870901" y="3129289"/>
            <a:ext cx="150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77" name="Google Shape;377;p37"/>
          <p:cNvSpPr/>
          <p:nvPr/>
        </p:nvSpPr>
        <p:spPr>
          <a:xfrm>
            <a:off x="7021351" y="323346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7021351" y="2584038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021351" y="388288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DIRECTIVAS ESTRUCTURALES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092300" y="1881175"/>
            <a:ext cx="69594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aquellas que permiten generar código HTML a partir de un </a:t>
            </a:r>
            <a:r>
              <a:rPr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 de valores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😎.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referirnos a este tipo de directivas, siempre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que anteponer un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(asterisco)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9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ESTRUCTURALES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/>
        </p:nvSpPr>
        <p:spPr>
          <a:xfrm>
            <a:off x="863175" y="1788588"/>
            <a:ext cx="75882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iterar sobre colecciones de objetos. Aquí, por ejemplo, se muestran todas las frutas del arreglo declarado en línea: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914400" y="2819400"/>
            <a:ext cx="7588200" cy="18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1" lang="en-GB" sz="15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ngFor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Pera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Naranja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5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  {{fruta}}</a:t>
            </a:r>
            <a:endParaRPr sz="15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5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5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5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ESTRUCTURALES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1824225" y="961925"/>
            <a:ext cx="5666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NgFor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1"/>
          <p:cNvCxnSpPr>
            <a:stCxn id="408" idx="2"/>
            <a:endCxn id="409" idx="0"/>
          </p:cNvCxnSpPr>
          <p:nvPr/>
        </p:nvCxnSpPr>
        <p:spPr>
          <a:xfrm flipH="1" rot="-5400000">
            <a:off x="5675458" y="2800100"/>
            <a:ext cx="848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0" name="Google Shape;410;p41"/>
          <p:cNvSpPr/>
          <p:nvPr/>
        </p:nvSpPr>
        <p:spPr>
          <a:xfrm>
            <a:off x="916350" y="1953950"/>
            <a:ext cx="11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atributo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2262525" y="1953950"/>
            <a:ext cx="1455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Personalizadas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3911131" y="1953950"/>
            <a:ext cx="12672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Estructurales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4022136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*ngFor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14" name="Google Shape;414;p41"/>
          <p:cNvCxnSpPr>
            <a:stCxn id="412" idx="2"/>
            <a:endCxn id="413" idx="0"/>
          </p:cNvCxnSpPr>
          <p:nvPr/>
        </p:nvCxnSpPr>
        <p:spPr>
          <a:xfrm flipH="1" rot="-5400000">
            <a:off x="4426831" y="2494250"/>
            <a:ext cx="236700" cy="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08" name="Google Shape;408;p41"/>
          <p:cNvSpPr/>
          <p:nvPr/>
        </p:nvSpPr>
        <p:spPr>
          <a:xfrm>
            <a:off x="5420458" y="1953950"/>
            <a:ext cx="135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5557895" y="2632057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5576599" y="3224354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7019857" y="1953950"/>
            <a:ext cx="1207800" cy="42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Binding 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17" name="Google Shape;417;p41"/>
          <p:cNvCxnSpPr>
            <a:stCxn id="418" idx="2"/>
            <a:endCxn id="410" idx="0"/>
          </p:cNvCxnSpPr>
          <p:nvPr/>
        </p:nvCxnSpPr>
        <p:spPr>
          <a:xfrm rot="5400000">
            <a:off x="2618550" y="23275"/>
            <a:ext cx="804900" cy="3056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9" name="Google Shape;419;p41"/>
          <p:cNvCxnSpPr>
            <a:stCxn id="418" idx="2"/>
            <a:endCxn id="411" idx="0"/>
          </p:cNvCxnSpPr>
          <p:nvPr/>
        </p:nvCxnSpPr>
        <p:spPr>
          <a:xfrm rot="5400000">
            <a:off x="3367350" y="772075"/>
            <a:ext cx="804900" cy="1559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0" name="Google Shape;420;p41"/>
          <p:cNvCxnSpPr>
            <a:stCxn id="418" idx="2"/>
            <a:endCxn id="412" idx="0"/>
          </p:cNvCxnSpPr>
          <p:nvPr/>
        </p:nvCxnSpPr>
        <p:spPr>
          <a:xfrm rot="5400000">
            <a:off x="4144650" y="1549375"/>
            <a:ext cx="804900" cy="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1" name="Google Shape;421;p41"/>
          <p:cNvCxnSpPr>
            <a:stCxn id="418" idx="2"/>
            <a:endCxn id="408" idx="0"/>
          </p:cNvCxnSpPr>
          <p:nvPr/>
        </p:nvCxnSpPr>
        <p:spPr>
          <a:xfrm flipH="1" rot="-5400000">
            <a:off x="4921800" y="776725"/>
            <a:ext cx="804900" cy="154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2" name="Google Shape;422;p41"/>
          <p:cNvCxnSpPr>
            <a:stCxn id="418" idx="2"/>
            <a:endCxn id="416" idx="0"/>
          </p:cNvCxnSpPr>
          <p:nvPr/>
        </p:nvCxnSpPr>
        <p:spPr>
          <a:xfrm flipH="1" rot="-5400000">
            <a:off x="5684100" y="14425"/>
            <a:ext cx="804900" cy="307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8" name="Google Shape;418;p41"/>
          <p:cNvSpPr txBox="1"/>
          <p:nvPr/>
        </p:nvSpPr>
        <p:spPr>
          <a:xfrm>
            <a:off x="1716300" y="446275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TIPOS DE DIRECTIVAS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23" name="Google Shape;423;p41"/>
          <p:cNvCxnSpPr>
            <a:endCxn id="424" idx="0"/>
          </p:cNvCxnSpPr>
          <p:nvPr/>
        </p:nvCxnSpPr>
        <p:spPr>
          <a:xfrm flipH="1" rot="-5400000">
            <a:off x="1068425" y="2799892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5" name="Google Shape;425;p41"/>
          <p:cNvSpPr/>
          <p:nvPr/>
        </p:nvSpPr>
        <p:spPr>
          <a:xfrm>
            <a:off x="969632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969275" y="3224092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26" name="Google Shape;426;p41"/>
          <p:cNvCxnSpPr>
            <a:endCxn id="427" idx="0"/>
          </p:cNvCxnSpPr>
          <p:nvPr/>
        </p:nvCxnSpPr>
        <p:spPr>
          <a:xfrm flipH="1" rot="-5400000">
            <a:off x="6870901" y="3129289"/>
            <a:ext cx="150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8" name="Google Shape;428;p41"/>
          <p:cNvSpPr/>
          <p:nvPr/>
        </p:nvSpPr>
        <p:spPr>
          <a:xfrm>
            <a:off x="7021351" y="323346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7021351" y="2584038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7021351" y="3882889"/>
            <a:ext cx="1206300" cy="43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</a:t>
            </a:r>
            <a:endParaRPr sz="15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DIRECTIVAS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5" name="Google Shape;4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y dominar las directivas más utilizadas en Angular para realizar el manejo de la vista dinámica.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utilidad de Pipes.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/>
        </p:nvSpPr>
        <p:spPr>
          <a:xfrm>
            <a:off x="1403400" y="698725"/>
            <a:ext cx="63372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NgIf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469800" y="1329325"/>
            <a:ext cx="84774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u ocultar el elemento HTML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la SE referencie junto con sus elementos hijos. Vemos que 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&lt;div&gt;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su contenido se mostrarán según el valor de la propiedad mostrarDiv de tipo boolean del componente asociado a la vista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👇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1295400" y="2592075"/>
            <a:ext cx="6826200" cy="203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ngIf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mostrarDiv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Este texto se mostrará de acuerdo al valor de mostrarDiv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Este texto también se mostrará de acuerdo al valor de mostrarDiv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3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CONDICIONALES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 txBox="1"/>
          <p:nvPr/>
        </p:nvSpPr>
        <p:spPr>
          <a:xfrm>
            <a:off x="1403400" y="716050"/>
            <a:ext cx="6337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NgSwitch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852150" y="1476038"/>
            <a:ext cx="75882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directiva es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a la sentencia switch de JavaScript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resultado dependerá del valor que tenga la propiedad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valorSwitch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componente asociado a la vista.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852150" y="2602025"/>
            <a:ext cx="7588200" cy="163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ngSwitch</a:t>
            </a:r>
            <a:r>
              <a:rPr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valorSwitch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1"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ngSwitchCase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"'</a:t>
            </a:r>
            <a:r>
              <a:rPr lang="en-GB" sz="13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valor1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Valor 1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1"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ngSwitchCase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"'</a:t>
            </a:r>
            <a:r>
              <a:rPr lang="en-GB" sz="13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valor2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Valor 2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1" lang="en-GB" sz="13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ngSwitchCase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"'</a:t>
            </a:r>
            <a:r>
              <a:rPr lang="en-GB" sz="13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valor3</a:t>
            </a:r>
            <a:r>
              <a:rPr lang="en-GB" sz="13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'"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Valor 3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4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CONDICIONALES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/>
        </p:nvSpPr>
        <p:spPr>
          <a:xfrm>
            <a:off x="809552" y="227982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&amp; DIRECTIVAS</a:t>
            </a:r>
            <a:endParaRPr i="1" sz="3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componente dentro de un proyecto generado con Angular CLI que utilice las directivas *ngIf y *ngFor</a:t>
            </a:r>
            <a:endParaRPr i="1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Tiempo estimado: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0 minutos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1" name="Google Shape;4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57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/>
          <p:nvPr/>
        </p:nvSpPr>
        <p:spPr>
          <a:xfrm>
            <a:off x="938100" y="1081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GB"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COMPONENTE &amp; DIRECTIVAS</a:t>
            </a:r>
            <a:endParaRPr i="1" sz="2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GB" sz="1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APLICANDO *NGLF</a:t>
            </a:r>
            <a:endParaRPr i="1" sz="1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938100" y="1229825"/>
            <a:ext cx="66297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Atendiendo al proyecto básico te pedimos que apliques la utilización de una directiva condicional para hacer el renderizado de una vista.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¿Sabes cuál es?</a:t>
            </a:r>
            <a:r>
              <a:rPr lang="en-GB" sz="1800">
                <a:solidFill>
                  <a:srgbClr val="8E7CC3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Utilizarás </a:t>
            </a:r>
            <a:r>
              <a:rPr b="1"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*ngIf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Tienes 10 min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pueden utilizar cualquier proyecto base creado mediante ANGULAR-CLI. Se pueden combinar otras directivas vistas en este módulo.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9" name="Google Shape;4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/>
        </p:nvSpPr>
        <p:spPr>
          <a:xfrm>
            <a:off x="938100" y="1081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GB"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COMPONENTE &amp; DIRECTIVAS</a:t>
            </a:r>
            <a:endParaRPr i="1" sz="2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n-GB" sz="1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APLICANDO *NGFOR</a:t>
            </a:r>
            <a:endParaRPr i="1" sz="1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938100" y="1229825"/>
            <a:ext cx="66297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 una estructura de datos para crear una lista e iterar (recorrer). Si pensaste que es un array, estás en lo correcto.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lo harás?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la 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directiva *ngFor.</a:t>
            </a:r>
            <a:endParaRPr sz="180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Tienes 10 min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pueden utilizar cualquier proyecto base creado mediante ANGULAR-CLI. Se pueden combinar otras directivas vistas en este módulo.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7" name="Google Shape;4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49"/>
          <p:cNvCxnSpPr>
            <a:stCxn id="490" idx="2"/>
            <a:endCxn id="491" idx="0"/>
          </p:cNvCxnSpPr>
          <p:nvPr/>
        </p:nvCxnSpPr>
        <p:spPr>
          <a:xfrm flipH="1" rot="-5400000">
            <a:off x="5675458" y="2800100"/>
            <a:ext cx="848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2" name="Google Shape;492;p49"/>
          <p:cNvSpPr/>
          <p:nvPr/>
        </p:nvSpPr>
        <p:spPr>
          <a:xfrm>
            <a:off x="916350" y="1953950"/>
            <a:ext cx="11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atributo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2262525" y="1953950"/>
            <a:ext cx="1455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Personalizadas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3911131" y="1953950"/>
            <a:ext cx="12672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Estructurales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4022136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*ngFor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6" name="Google Shape;496;p49"/>
          <p:cNvCxnSpPr>
            <a:stCxn id="494" idx="2"/>
            <a:endCxn id="495" idx="0"/>
          </p:cNvCxnSpPr>
          <p:nvPr/>
        </p:nvCxnSpPr>
        <p:spPr>
          <a:xfrm flipH="1" rot="-5400000">
            <a:off x="4426831" y="2494250"/>
            <a:ext cx="236700" cy="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0" name="Google Shape;490;p49"/>
          <p:cNvSpPr/>
          <p:nvPr/>
        </p:nvSpPr>
        <p:spPr>
          <a:xfrm>
            <a:off x="5420458" y="1953950"/>
            <a:ext cx="135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5557895" y="2632057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5576599" y="3224354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7019857" y="1953950"/>
            <a:ext cx="12078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Binding 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9" name="Google Shape;499;p49"/>
          <p:cNvCxnSpPr>
            <a:stCxn id="500" idx="2"/>
            <a:endCxn id="492" idx="0"/>
          </p:cNvCxnSpPr>
          <p:nvPr/>
        </p:nvCxnSpPr>
        <p:spPr>
          <a:xfrm rot="5400000">
            <a:off x="2618550" y="23275"/>
            <a:ext cx="804900" cy="3056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1" name="Google Shape;501;p49"/>
          <p:cNvCxnSpPr>
            <a:stCxn id="500" idx="2"/>
            <a:endCxn id="493" idx="0"/>
          </p:cNvCxnSpPr>
          <p:nvPr/>
        </p:nvCxnSpPr>
        <p:spPr>
          <a:xfrm rot="5400000">
            <a:off x="3367350" y="772075"/>
            <a:ext cx="804900" cy="1559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2" name="Google Shape;502;p49"/>
          <p:cNvCxnSpPr>
            <a:stCxn id="500" idx="2"/>
            <a:endCxn id="494" idx="0"/>
          </p:cNvCxnSpPr>
          <p:nvPr/>
        </p:nvCxnSpPr>
        <p:spPr>
          <a:xfrm rot="5400000">
            <a:off x="4144650" y="1549375"/>
            <a:ext cx="804900" cy="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3" name="Google Shape;503;p49"/>
          <p:cNvCxnSpPr>
            <a:stCxn id="500" idx="2"/>
            <a:endCxn id="490" idx="0"/>
          </p:cNvCxnSpPr>
          <p:nvPr/>
        </p:nvCxnSpPr>
        <p:spPr>
          <a:xfrm flipH="1" rot="-5400000">
            <a:off x="4921800" y="776725"/>
            <a:ext cx="804900" cy="154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4" name="Google Shape;504;p49"/>
          <p:cNvCxnSpPr>
            <a:stCxn id="500" idx="2"/>
            <a:endCxn id="498" idx="0"/>
          </p:cNvCxnSpPr>
          <p:nvPr/>
        </p:nvCxnSpPr>
        <p:spPr>
          <a:xfrm flipH="1" rot="-5400000">
            <a:off x="5684100" y="14425"/>
            <a:ext cx="804900" cy="307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0" name="Google Shape;500;p49"/>
          <p:cNvSpPr txBox="1"/>
          <p:nvPr/>
        </p:nvSpPr>
        <p:spPr>
          <a:xfrm>
            <a:off x="1716300" y="446275"/>
            <a:ext cx="566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TIPOS DE DIRECTIVAS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505" name="Google Shape;505;p49"/>
          <p:cNvCxnSpPr>
            <a:endCxn id="506" idx="0"/>
          </p:cNvCxnSpPr>
          <p:nvPr/>
        </p:nvCxnSpPr>
        <p:spPr>
          <a:xfrm flipH="1" rot="-5400000">
            <a:off x="1068425" y="2799892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7" name="Google Shape;507;p49"/>
          <p:cNvSpPr/>
          <p:nvPr/>
        </p:nvSpPr>
        <p:spPr>
          <a:xfrm>
            <a:off x="969632" y="2613053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6" name="Google Shape;506;p49"/>
          <p:cNvSpPr/>
          <p:nvPr/>
        </p:nvSpPr>
        <p:spPr>
          <a:xfrm>
            <a:off x="969275" y="3224092"/>
            <a:ext cx="1046700" cy="336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5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08" name="Google Shape;508;p49"/>
          <p:cNvCxnSpPr>
            <a:endCxn id="509" idx="0"/>
          </p:cNvCxnSpPr>
          <p:nvPr/>
        </p:nvCxnSpPr>
        <p:spPr>
          <a:xfrm flipH="1" rot="-5400000">
            <a:off x="6870901" y="3129289"/>
            <a:ext cx="150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10" name="Google Shape;510;p49"/>
          <p:cNvSpPr/>
          <p:nvPr/>
        </p:nvSpPr>
        <p:spPr>
          <a:xfrm>
            <a:off x="7021351" y="3233469"/>
            <a:ext cx="1206300" cy="432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7021351" y="2584038"/>
            <a:ext cx="1206300" cy="432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9" name="Google Shape;509;p49"/>
          <p:cNvSpPr/>
          <p:nvPr/>
        </p:nvSpPr>
        <p:spPr>
          <a:xfrm>
            <a:off x="7021351" y="3882889"/>
            <a:ext cx="1206300" cy="4323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BINDING</a:t>
            </a:r>
            <a:endParaRPr i="1" sz="40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 txBox="1"/>
          <p:nvPr/>
        </p:nvSpPr>
        <p:spPr>
          <a:xfrm>
            <a:off x="2911725" y="1796863"/>
            <a:ext cx="55131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componente contiene la lógica de la porción de la página que representa y, además, tiene asociada la vista HTML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📝.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proceso de vincular o comunicar un componente (class) con la vista HTML se llama binding.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3" name="Google Shape;5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425" y="2041863"/>
            <a:ext cx="1516975" cy="1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1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/>
        </p:nvSpPr>
        <p:spPr>
          <a:xfrm>
            <a:off x="852150" y="1803275"/>
            <a:ext cx="74397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elementos que nos ofrece Angular son: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statements.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 binding.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1" name="Google Shape;5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325" y="1901825"/>
            <a:ext cx="1264600" cy="12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2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/>
        </p:nvSpPr>
        <p:spPr>
          <a:xfrm>
            <a:off x="1661600" y="1043025"/>
            <a:ext cx="5666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TEMPLATE EXPRESSION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9" name="Google Shape;5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3"/>
          <p:cNvSpPr txBox="1"/>
          <p:nvPr/>
        </p:nvSpPr>
        <p:spPr>
          <a:xfrm>
            <a:off x="852150" y="2004225"/>
            <a:ext cx="74397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permiten reemplazar en tiempo de ejecución una referencia dentro del HTML con un valor de una propiedad del componente que se llama interpolación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🎯.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forma más simple de implementar la técnica de binding en Angular es con la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interpolación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1" name="Google Shape;541;p53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4"/>
          <p:cNvSpPr txBox="1"/>
          <p:nvPr/>
        </p:nvSpPr>
        <p:spPr>
          <a:xfrm>
            <a:off x="852150" y="2116700"/>
            <a:ext cx="74397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la inserción del nombre de una propiedad de un componente</a:t>
            </a:r>
            <a:r>
              <a:rPr lang="en-GB" sz="1800">
                <a:solidFill>
                  <a:srgbClr val="EF89D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br>
              <a:rPr lang="en-GB" sz="1800">
                <a:solidFill>
                  <a:srgbClr val="EF89D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{{ propiedad }}</a:t>
            </a:r>
            <a:r>
              <a:rPr lang="en-GB" sz="1800">
                <a:solidFill>
                  <a:srgbClr val="EF89D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 vista, así podremos embeber un string que se actualizará dinámicamente según el valor que va tomando la propiedad.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1661600" y="1043025"/>
            <a:ext cx="5666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TEMPLATE EXPRESSION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609600" y="1447800"/>
            <a:ext cx="8137200" cy="33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Component, OnInit } </a:t>
            </a:r>
            <a:r>
              <a:rPr i="1"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i="1" lang="en-GB" sz="13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app.interpolacion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./interpolacion.component.html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styleUrls: 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./interpolacion.component.css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00">
              <a:solidFill>
                <a:srgbClr val="D9F5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interpolacionComponent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valor</a:t>
            </a:r>
            <a:r>
              <a:rPr lang="en-GB" sz="13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Prueba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Interpolacion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3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n-GB" sz="13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5" name="Google Shape;5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5"/>
          <p:cNvSpPr txBox="1"/>
          <p:nvPr/>
        </p:nvSpPr>
        <p:spPr>
          <a:xfrm>
            <a:off x="613650" y="1062900"/>
            <a:ext cx="25356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interpolacion.components.ts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7" name="Google Shape;55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5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TEMPLATE EXPRESSION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9" name="Google Shape;559;p55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609600" y="1447800"/>
            <a:ext cx="8095200" cy="106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Ejemplo de interpolación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{{ valor }}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3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5" name="Google Shape;5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6"/>
          <p:cNvSpPr txBox="1"/>
          <p:nvPr/>
        </p:nvSpPr>
        <p:spPr>
          <a:xfrm>
            <a:off x="573525" y="2658388"/>
            <a:ext cx="80151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observamos el código del componente, notaremos que está formado por una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class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su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decorador @Component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Estas dos palabras reservadas de TypeScript serán </a:t>
            </a:r>
            <a:r>
              <a:rPr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suficientes y necesarias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definir un componente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🙌.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Dicho componente cuenta con una propiedad de tipo string llamada valor. Por el lado de la vista, vemos el código HTML estándar al cual se le agregan las dobles llaves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{{ valor }}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indicar la interpolación y leer la propiedad.</a:t>
            </a:r>
            <a:endParaRPr sz="16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613650" y="1062900"/>
            <a:ext cx="25356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interpolacion.components.ts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8" name="Google Shape;56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6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TEMPLATE EXPRESSION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/>
          <p:nvPr/>
        </p:nvSpPr>
        <p:spPr>
          <a:xfrm>
            <a:off x="708450" y="1947500"/>
            <a:ext cx="77271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relacionar un evento generado por nuestra vista, con una función de nuestro componente. Al igual que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template expressions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inserta en la vista HTML y va asociado a un tag HTML (Puciarelli, 2020, p.27). </a:t>
            </a:r>
            <a:r>
              <a:rPr lang="en-GB" sz="18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es la siguiente: </a:t>
            </a:r>
            <a:endParaRPr sz="18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&lt;tag ...(origenEvento)=”template_statement()” ...&gt;</a:t>
            </a:r>
            <a:endParaRPr b="1" sz="18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1738950" y="1047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TEMPLATE STATEMENTS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7" name="Google Shape;5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7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/>
        </p:nvSpPr>
        <p:spPr>
          <a:xfrm>
            <a:off x="1081800" y="1919309"/>
            <a:ext cx="6980400" cy="4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”guardarCambios()”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Guardar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4" name="Google Shape;5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8"/>
          <p:cNvSpPr txBox="1"/>
          <p:nvPr/>
        </p:nvSpPr>
        <p:spPr>
          <a:xfrm>
            <a:off x="1081800" y="2527325"/>
            <a:ext cx="6980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podemos ver la relación creada entre el evento clic del botón con la función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guardarCambios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componente la cual sería nuestro template statement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😉.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6" name="Google Shape;58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TEMPLATE STATEMENTS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8" name="Google Shape;588;p58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9"/>
          <p:cNvSpPr txBox="1"/>
          <p:nvPr/>
        </p:nvSpPr>
        <p:spPr>
          <a:xfrm>
            <a:off x="304800" y="1295400"/>
            <a:ext cx="8525700" cy="120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#formDatos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(ngSubmit)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”guardarForm(formDatos)”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... </a:t>
            </a:r>
            <a:endParaRPr sz="16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59"/>
          <p:cNvSpPr txBox="1"/>
          <p:nvPr/>
        </p:nvSpPr>
        <p:spPr>
          <a:xfrm>
            <a:off x="332250" y="2776400"/>
            <a:ext cx="84708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caso se diferencia del anterior porque, además de invocar a la función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guardarForm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le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estamos pasando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parámetro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datos del formulario mediante la variable de tipo Te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mplate reference llamada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formDatos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6" name="Google Shape;59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9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TEMPLATE STATEMENTS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8" name="Google Shape;598;p59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0"/>
          <p:cNvSpPr txBox="1"/>
          <p:nvPr/>
        </p:nvSpPr>
        <p:spPr>
          <a:xfrm>
            <a:off x="1126050" y="2202625"/>
            <a:ext cx="68919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relacionar una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 de un objeto del DOM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(Document Object Model) con nuestro componente. Esta relación puede ser en un solo sentido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(one-way)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en ambos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(two-way)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4" name="Google Shape;604;p60"/>
          <p:cNvSpPr txBox="1"/>
          <p:nvPr/>
        </p:nvSpPr>
        <p:spPr>
          <a:xfrm>
            <a:off x="1738950" y="12135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PROPERTY BINDING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5" name="Google Shape;6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0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1"/>
          <p:cNvSpPr txBox="1"/>
          <p:nvPr/>
        </p:nvSpPr>
        <p:spPr>
          <a:xfrm>
            <a:off x="672625" y="3010300"/>
            <a:ext cx="34677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one-way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relación en una dirección será desde una propiedad de nuestro componente, a una propiedad de un objeto del DOM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3" name="Google Shape;613;p61"/>
          <p:cNvSpPr txBox="1"/>
          <p:nvPr/>
        </p:nvSpPr>
        <p:spPr>
          <a:xfrm>
            <a:off x="4781875" y="3010300"/>
            <a:ext cx="37836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two-way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utilizan para compartir datos entre el componente y su vista, y para actualizar el modelo a medida que interactuamos con la vista.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4" name="Google Shape;614;p61"/>
          <p:cNvSpPr/>
          <p:nvPr/>
        </p:nvSpPr>
        <p:spPr>
          <a:xfrm>
            <a:off x="1819375" y="1800051"/>
            <a:ext cx="1174200" cy="1174200"/>
          </a:xfrm>
          <a:prstGeom prst="ellipse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5" name="Google Shape;615;p61"/>
          <p:cNvSpPr/>
          <p:nvPr/>
        </p:nvSpPr>
        <p:spPr>
          <a:xfrm>
            <a:off x="6086575" y="1800051"/>
            <a:ext cx="1174200" cy="1174200"/>
          </a:xfrm>
          <a:prstGeom prst="ellipse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6" name="Google Shape;616;p61"/>
          <p:cNvSpPr/>
          <p:nvPr/>
        </p:nvSpPr>
        <p:spPr>
          <a:xfrm>
            <a:off x="2128525" y="2152850"/>
            <a:ext cx="555900" cy="4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FF00"/>
          </a:solidFill>
          <a:ln cap="flat" cmpd="sng" w="38100">
            <a:solidFill>
              <a:srgbClr val="12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7" name="Google Shape;617;p61"/>
          <p:cNvSpPr/>
          <p:nvPr/>
        </p:nvSpPr>
        <p:spPr>
          <a:xfrm>
            <a:off x="6324925" y="2169200"/>
            <a:ext cx="697500" cy="4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FF00"/>
          </a:solidFill>
          <a:ln cap="flat" cmpd="sng" w="38100">
            <a:solidFill>
              <a:srgbClr val="12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1"/>
          <p:cNvSpPr txBox="1"/>
          <p:nvPr/>
        </p:nvSpPr>
        <p:spPr>
          <a:xfrm>
            <a:off x="1738950" y="908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PROPERTY BINDING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9" name="Google Shape;619;p61"/>
          <p:cNvSpPr/>
          <p:nvPr/>
        </p:nvSpPr>
        <p:spPr>
          <a:xfrm>
            <a:off x="-92025" y="368125"/>
            <a:ext cx="37836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/>
          <p:nvPr/>
        </p:nvSpPr>
        <p:spPr>
          <a:xfrm>
            <a:off x="852188" y="12516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0FF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Vemos ejemplo de Property Binding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5" name="Google Shape;62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8"/>
          <p:cNvCxnSpPr>
            <a:stCxn id="84" idx="2"/>
            <a:endCxn id="85" idx="0"/>
          </p:cNvCxnSpPr>
          <p:nvPr/>
        </p:nvCxnSpPr>
        <p:spPr>
          <a:xfrm flipH="1" rot="-5400000">
            <a:off x="5675700" y="3126038"/>
            <a:ext cx="12879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8"/>
          <p:cNvCxnSpPr>
            <a:stCxn id="87" idx="2"/>
            <a:endCxn id="88" idx="0"/>
          </p:cNvCxnSpPr>
          <p:nvPr/>
        </p:nvCxnSpPr>
        <p:spPr>
          <a:xfrm flipH="1" rot="-5400000">
            <a:off x="4685850" y="2851388"/>
            <a:ext cx="73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8"/>
          <p:cNvCxnSpPr>
            <a:stCxn id="90" idx="2"/>
            <a:endCxn id="91" idx="0"/>
          </p:cNvCxnSpPr>
          <p:nvPr/>
        </p:nvCxnSpPr>
        <p:spPr>
          <a:xfrm flipH="1" rot="-5400000">
            <a:off x="865950" y="2851238"/>
            <a:ext cx="7383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" name="Google Shape;92;p18"/>
          <p:cNvCxnSpPr>
            <a:stCxn id="93" idx="3"/>
            <a:endCxn id="94" idx="1"/>
          </p:cNvCxnSpPr>
          <p:nvPr/>
        </p:nvCxnSpPr>
        <p:spPr>
          <a:xfrm>
            <a:off x="2209488" y="1390233"/>
            <a:ext cx="4725000" cy="0"/>
          </a:xfrm>
          <a:prstGeom prst="straightConnector1">
            <a:avLst/>
          </a:prstGeom>
          <a:noFill/>
          <a:ln cap="flat" cmpd="sng" w="9525">
            <a:solidFill>
              <a:srgbClr val="E8E7E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5" name="Google Shape;95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4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73397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56588" y="1224933"/>
            <a:ext cx="1452900" cy="33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Interpolación 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815888" y="1224933"/>
            <a:ext cx="1452900" cy="33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875188" y="1224932"/>
            <a:ext cx="1452900" cy="33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Directivas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6600" y="2059988"/>
            <a:ext cx="9564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atributo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00547" y="2711188"/>
            <a:ext cx="8691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*ngClass 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00250" y="3220785"/>
            <a:ext cx="8691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*ngStyle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913850" y="2059988"/>
            <a:ext cx="11256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Personalizadas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240300" y="2059988"/>
            <a:ext cx="1050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Estructurales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331201" y="2711188"/>
            <a:ext cx="8691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*ngFor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" name="Google Shape;104;p18"/>
          <p:cNvCxnSpPr>
            <a:stCxn id="102" idx="2"/>
            <a:endCxn id="103" idx="0"/>
          </p:cNvCxnSpPr>
          <p:nvPr/>
        </p:nvCxnSpPr>
        <p:spPr>
          <a:xfrm flipH="1" rot="-5400000">
            <a:off x="3651600" y="2596538"/>
            <a:ext cx="2289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8"/>
          <p:cNvSpPr/>
          <p:nvPr/>
        </p:nvSpPr>
        <p:spPr>
          <a:xfrm>
            <a:off x="4492050" y="2059988"/>
            <a:ext cx="11256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620297" y="2711275"/>
            <a:ext cx="8691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*ngIf 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4620300" y="3220982"/>
            <a:ext cx="8691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*ngSwitch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818500" y="3220693"/>
            <a:ext cx="1001700" cy="360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 statements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5818500" y="2059988"/>
            <a:ext cx="10017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Binding 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818500" y="2671238"/>
            <a:ext cx="1001700" cy="360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Template expression</a:t>
            </a:r>
            <a:endParaRPr sz="110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5818500" y="3770148"/>
            <a:ext cx="1001700" cy="3606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Property Binding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934488" y="1224932"/>
            <a:ext cx="1452900" cy="330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Filtros de vista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160100" y="2059988"/>
            <a:ext cx="1001700" cy="4224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18"/>
          <p:cNvCxnSpPr>
            <a:stCxn id="99" idx="2"/>
            <a:endCxn id="90" idx="0"/>
          </p:cNvCxnSpPr>
          <p:nvPr/>
        </p:nvCxnSpPr>
        <p:spPr>
          <a:xfrm rot="5400000">
            <a:off x="3165938" y="-375568"/>
            <a:ext cx="504600" cy="43668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" name="Google Shape;110;p18"/>
          <p:cNvCxnSpPr>
            <a:stCxn id="99" idx="2"/>
            <a:endCxn id="101" idx="0"/>
          </p:cNvCxnSpPr>
          <p:nvPr/>
        </p:nvCxnSpPr>
        <p:spPr>
          <a:xfrm rot="5400000">
            <a:off x="3786788" y="245282"/>
            <a:ext cx="504600" cy="31251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" name="Google Shape;111;p18"/>
          <p:cNvCxnSpPr>
            <a:stCxn id="99" idx="2"/>
            <a:endCxn id="102" idx="0"/>
          </p:cNvCxnSpPr>
          <p:nvPr/>
        </p:nvCxnSpPr>
        <p:spPr>
          <a:xfrm rot="5400000">
            <a:off x="4431338" y="889832"/>
            <a:ext cx="504600" cy="1836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" name="Google Shape;112;p18"/>
          <p:cNvCxnSpPr>
            <a:stCxn id="99" idx="2"/>
            <a:endCxn id="87" idx="0"/>
          </p:cNvCxnSpPr>
          <p:nvPr/>
        </p:nvCxnSpPr>
        <p:spPr>
          <a:xfrm rot="5400000">
            <a:off x="5075888" y="1534382"/>
            <a:ext cx="504600" cy="546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" name="Google Shape;113;p18"/>
          <p:cNvCxnSpPr>
            <a:stCxn id="99" idx="2"/>
            <a:endCxn id="84" idx="0"/>
          </p:cNvCxnSpPr>
          <p:nvPr/>
        </p:nvCxnSpPr>
        <p:spPr>
          <a:xfrm flipH="1" rot="-5400000">
            <a:off x="5708138" y="1449032"/>
            <a:ext cx="504600" cy="717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" name="Google Shape;114;p18"/>
          <p:cNvCxnSpPr>
            <a:stCxn id="94" idx="2"/>
            <a:endCxn id="108" idx="0"/>
          </p:cNvCxnSpPr>
          <p:nvPr/>
        </p:nvCxnSpPr>
        <p:spPr>
          <a:xfrm flipH="1" rot="-5400000">
            <a:off x="7408938" y="1807532"/>
            <a:ext cx="5046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3"/>
          <p:cNvSpPr txBox="1"/>
          <p:nvPr/>
        </p:nvSpPr>
        <p:spPr>
          <a:xfrm>
            <a:off x="461250" y="1279800"/>
            <a:ext cx="8221500" cy="19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CompComponent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urlImagen </a:t>
            </a:r>
            <a:r>
              <a:rPr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50">
                <a:solidFill>
                  <a:srgbClr val="ECC48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https://afa.com/Lionel_Messi.jpg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6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6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63"/>
          <p:cNvSpPr txBox="1"/>
          <p:nvPr/>
        </p:nvSpPr>
        <p:spPr>
          <a:xfrm>
            <a:off x="461250" y="3794400"/>
            <a:ext cx="8221500" cy="4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GB" sz="16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GB" sz="16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urlImagen</a:t>
            </a:r>
            <a:r>
              <a:rPr lang="en-GB" sz="16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63"/>
          <p:cNvSpPr txBox="1"/>
          <p:nvPr/>
        </p:nvSpPr>
        <p:spPr>
          <a:xfrm>
            <a:off x="461251" y="91050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4" name="Google Shape;634;p63"/>
          <p:cNvSpPr txBox="1"/>
          <p:nvPr/>
        </p:nvSpPr>
        <p:spPr>
          <a:xfrm>
            <a:off x="461251" y="342510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vista.html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5" name="Google Shape;63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3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(ONE-WAY)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7" name="Google Shape;637;p63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4"/>
          <p:cNvSpPr txBox="1"/>
          <p:nvPr/>
        </p:nvSpPr>
        <p:spPr>
          <a:xfrm>
            <a:off x="685800" y="1246425"/>
            <a:ext cx="7772400" cy="3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verDatos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Nombre: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rgbClr val="BAEBE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Apellido: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rgbClr val="BAEBE2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cargarDatos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rgbClr val="BAEBE2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Lionel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D9F5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i="1"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rgbClr val="BAEBE2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Messi</a:t>
            </a:r>
            <a:r>
              <a:rPr lang="en-GB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D9F5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64"/>
          <p:cNvSpPr txBox="1"/>
          <p:nvPr/>
        </p:nvSpPr>
        <p:spPr>
          <a:xfrm>
            <a:off x="685801" y="877125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componente.ts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5" name="Google Shape;6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4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(TWO-WAY)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7" name="Google Shape;647;p64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 txBox="1"/>
          <p:nvPr/>
        </p:nvSpPr>
        <p:spPr>
          <a:xfrm>
            <a:off x="563250" y="1353900"/>
            <a:ext cx="8017500" cy="317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Nombre: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Apellido: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i="1"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verDatos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Mostrar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-GB" sz="120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i="1" lang="en-GB" sz="12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cargarDatos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2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Cargar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0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2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2AA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563251" y="98460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component.vista.html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5" name="Google Shape;65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5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(TWO-WAY)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7" name="Google Shape;657;p65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6"/>
          <p:cNvSpPr txBox="1"/>
          <p:nvPr/>
        </p:nvSpPr>
        <p:spPr>
          <a:xfrm>
            <a:off x="755575" y="2256500"/>
            <a:ext cx="36723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ejemplo anterior contiene dos propiedades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apellido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luego serán utilizadas para comunicarse con la vista. También están las funciones verDatos y cargarDatos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4" name="Google Shape;664;p66"/>
          <p:cNvSpPr txBox="1"/>
          <p:nvPr/>
        </p:nvSpPr>
        <p:spPr>
          <a:xfrm>
            <a:off x="1746175" y="1790050"/>
            <a:ext cx="3002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componente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66"/>
          <p:cNvSpPr txBox="1"/>
          <p:nvPr/>
        </p:nvSpPr>
        <p:spPr>
          <a:xfrm>
            <a:off x="4831450" y="2256500"/>
            <a:ext cx="33720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&lt;input&gt; con id nombre y apellido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están vinculados a las propiedades nombre y apellido respectivamente, mediante la notación [(...)]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6" name="Google Shape;666;p66"/>
          <p:cNvSpPr txBox="1"/>
          <p:nvPr/>
        </p:nvSpPr>
        <p:spPr>
          <a:xfrm>
            <a:off x="5016400" y="1790050"/>
            <a:ext cx="3002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7" name="Google Shape;66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00" y="213749"/>
            <a:ext cx="1386701" cy="5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6"/>
          <p:cNvSpPr txBox="1"/>
          <p:nvPr/>
        </p:nvSpPr>
        <p:spPr>
          <a:xfrm>
            <a:off x="-92025" y="5220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(TWO-WAY)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9" name="Google Shape;669;p66"/>
          <p:cNvSpPr/>
          <p:nvPr/>
        </p:nvSpPr>
        <p:spPr>
          <a:xfrm>
            <a:off x="-92025" y="213750"/>
            <a:ext cx="7270500" cy="330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📝 DIRECTIVAS BINDING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70" name="Google Shape;670;p66"/>
          <p:cNvCxnSpPr/>
          <p:nvPr/>
        </p:nvCxnSpPr>
        <p:spPr>
          <a:xfrm flipH="1" rot="-5400000">
            <a:off x="3229638" y="2929400"/>
            <a:ext cx="2615100" cy="6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7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caracterizarías a cada uno de los elementos que nos ofrece Angular?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MEDIANTE EL CHAT DE ZOOM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6" name="Google Shape;67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7"/>
          <p:cNvPicPr preferRelativeResize="0"/>
          <p:nvPr/>
        </p:nvPicPr>
        <p:blipFill rotWithShape="1">
          <a:blip r:embed="rId5">
            <a:alphaModFix/>
          </a:blip>
          <a:srcRect b="0" l="-28965" r="0" t="-28965"/>
          <a:stretch/>
        </p:blipFill>
        <p:spPr>
          <a:xfrm>
            <a:off x="4096563" y="3968100"/>
            <a:ext cx="657225" cy="48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8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FILTROS DE VISTA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3" name="Google Shape;683;p68"/>
          <p:cNvSpPr txBox="1"/>
          <p:nvPr/>
        </p:nvSpPr>
        <p:spPr>
          <a:xfrm>
            <a:off x="6778075" y="205957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PIPES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9" name="Google Shape;6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0"/>
          <p:cNvSpPr txBox="1"/>
          <p:nvPr/>
        </p:nvSpPr>
        <p:spPr>
          <a:xfrm>
            <a:off x="852150" y="1944475"/>
            <a:ext cx="7439700" cy="1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pequeñas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separadas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componente que te servirá en cualquier parte de la web.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vamos a utilizar en 1 o varios componentes para no programar varias veces la misma función o crear un componente solo para esto una tarea (Flores, 2018).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5" name="Google Shape;695;p70"/>
          <p:cNvSpPr txBox="1"/>
          <p:nvPr/>
        </p:nvSpPr>
        <p:spPr>
          <a:xfrm>
            <a:off x="1738950" y="8760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PIPES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6" name="Google Shape;69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5977" y="0"/>
            <a:ext cx="1358026" cy="5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1"/>
          <p:cNvSpPr txBox="1"/>
          <p:nvPr/>
        </p:nvSpPr>
        <p:spPr>
          <a:xfrm>
            <a:off x="1671825" y="-12800"/>
            <a:ext cx="5666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3" name="Google Shape;7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1"/>
          <p:cNvSpPr txBox="1"/>
          <p:nvPr/>
        </p:nvSpPr>
        <p:spPr>
          <a:xfrm>
            <a:off x="889225" y="2814650"/>
            <a:ext cx="6625800" cy="4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birthday </a:t>
            </a:r>
            <a:r>
              <a:rPr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C5E478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1988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7FDBCA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71"/>
          <p:cNvSpPr txBox="1"/>
          <p:nvPr/>
        </p:nvSpPr>
        <p:spPr>
          <a:xfrm>
            <a:off x="283425" y="1165600"/>
            <a:ext cx="84708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invocar a la función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guardarForm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le estamos pasando como parámetro 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del formulario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la variable de tipo Template reference llamada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formDatos: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6" name="Google Shape;706;p71"/>
          <p:cNvSpPr txBox="1"/>
          <p:nvPr/>
        </p:nvSpPr>
        <p:spPr>
          <a:xfrm>
            <a:off x="889225" y="3805900"/>
            <a:ext cx="6625800" cy="4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Mi cumpleaño es el {{ birthday </a:t>
            </a:r>
            <a:r>
              <a:rPr lang="en-GB" sz="16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6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6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1"/>
          <p:cNvSpPr txBox="1"/>
          <p:nvPr/>
        </p:nvSpPr>
        <p:spPr>
          <a:xfrm>
            <a:off x="1748025" y="2920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PIPES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8" name="Google Shape;708;p71"/>
          <p:cNvSpPr txBox="1"/>
          <p:nvPr/>
        </p:nvSpPr>
        <p:spPr>
          <a:xfrm>
            <a:off x="889226" y="238235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component.ts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9" name="Google Shape;709;p71"/>
          <p:cNvSpPr txBox="1"/>
          <p:nvPr/>
        </p:nvSpPr>
        <p:spPr>
          <a:xfrm>
            <a:off x="889226" y="3436600"/>
            <a:ext cx="1889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📄</a:t>
            </a:r>
            <a:r>
              <a:rPr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component.html</a:t>
            </a:r>
            <a:endParaRPr sz="12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2"/>
          <p:cNvSpPr txBox="1"/>
          <p:nvPr/>
        </p:nvSpPr>
        <p:spPr>
          <a:xfrm>
            <a:off x="809552" y="227982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COMPONENTE, DIRECTIVAS &amp; PIPES</a:t>
            </a:r>
            <a:endParaRPr i="1" sz="3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otro componente dentro de un proyecto Angular CLI que utilice la directiva ngClass y algún Pipe de Angular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Tiempo estimado: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15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5" name="Google Shape;71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572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75425" y="1202750"/>
            <a:ext cx="2624100" cy="31854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32925" y="1202750"/>
            <a:ext cx="2624100" cy="31854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254175" y="1202750"/>
            <a:ext cx="2624100" cy="31854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01939" y="1322850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84598" y="129560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80598" y="174780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Typescript 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80567" y="243607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80567" y="291815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480567" y="336988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088" y="1366664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917275" y="2494250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Interfaces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85476" y="2982175"/>
            <a:ext cx="1829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Funciones y tipado genérico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837" y="250333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837" y="297023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876450" y="3421413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813" y="3403912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501517" y="385507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3459739" y="1315588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459748" y="1281175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438398" y="1810875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y Elementos de un proyecto Angular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3438367" y="2499150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3438367" y="298123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3438367" y="343295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838" y="1368214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3864825" y="2499138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Componente y directivas Nglf y NgFor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843275" y="2963125"/>
            <a:ext cx="172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Componente, directiva ngClass y Pipe Angular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637" y="2566412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637" y="303331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834250" y="3484488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8613" y="346698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3843275" y="3951375"/>
            <a:ext cx="182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Lista de alumnos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8625" y="3933875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6438564" y="1315588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438573" y="1281175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417223" y="1810875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Comunicación entre componentes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6417192" y="2499150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6417192" y="298123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6417192" y="343295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663" y="1368214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6843650" y="2499138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Estructura con componentes anidados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822100" y="2963125"/>
            <a:ext cx="172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Eventos y envío de información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462" y="2566412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462" y="3033312"/>
            <a:ext cx="365625" cy="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"/>
          <p:cNvSpPr txBox="1"/>
          <p:nvPr/>
        </p:nvSpPr>
        <p:spPr>
          <a:xfrm>
            <a:off x="139625" y="141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COMPONENTE, DIRECTIVAS &amp; PIPES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2" name="Google Shape;722;p73"/>
          <p:cNvSpPr txBox="1"/>
          <p:nvPr/>
        </p:nvSpPr>
        <p:spPr>
          <a:xfrm>
            <a:off x="280575" y="1462488"/>
            <a:ext cx="82851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componente nuevo dentro una una aplicación Angular (puede ser la generada anteriormente) que contenga dos párrafos (&lt;p&gt;) en su vista para realizar las siguientes acciones: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Uno de ellos tendrá una directiva ngClass para cambiar el color de la fuente controlado desde el componente.ts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otro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pipe que convertirá todo el contenido del párrafo en mayúsculas.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3" name="Google Shape;72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3"/>
          <p:cNvSpPr txBox="1"/>
          <p:nvPr/>
        </p:nvSpPr>
        <p:spPr>
          <a:xfrm>
            <a:off x="2330550" y="43388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15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minutos. 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LISTA DE ALUMNOS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1" name="Google Shape;731;p74"/>
          <p:cNvSpPr txBox="1"/>
          <p:nvPr/>
        </p:nvSpPr>
        <p:spPr>
          <a:xfrm>
            <a:off x="938100" y="3405525"/>
            <a:ext cx="726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Generarás un array de estudiantes e incorporarás algunos de tus aprendizajes vistos hoy 👩‍🎓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2" name="Google Shape;73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4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" name="Google Shape;739;p75"/>
          <p:cNvGraphicFramePr/>
          <p:nvPr/>
        </p:nvGraphicFramePr>
        <p:xfrm>
          <a:off x="153250" y="2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{946A4DB3-CAE9-43A2-864F-B0F15330AA43}</a:tableStyleId>
              </a:tblPr>
              <a:tblGrid>
                <a:gridCol w="2945825"/>
                <a:gridCol w="3822275"/>
                <a:gridCol w="2069375"/>
              </a:tblGrid>
              <a:tr h="6024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LISTA DE ALUMNOS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161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debe entregar un proyecto con el formato ANGULAR-CLI. Lo vamos a nombrar como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“Lista+Apellido”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 ANGULAR-CLI para generar un proyecto y sus componentes personalizados.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154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Entregar un proyecto que dado un array de alumnos los muestre en forma de lista y aplique diferentes estilos según algunas condiciones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🙌.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&gt;&gt;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espera la entrega de un proyecto configurado y funcional utilizando creación de componentes.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Recuerda hacer uso correcto de directivas (estructurales y de atributo) y pipes.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740" name="Google Shape;74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00" y="45800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1587" y="10442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47" name="Google Shape;7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7"/>
          <p:cNvSpPr txBox="1"/>
          <p:nvPr/>
        </p:nvSpPr>
        <p:spPr>
          <a:xfrm>
            <a:off x="0" y="2077200"/>
            <a:ext cx="4426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3" name="Google Shape;753;p77"/>
          <p:cNvSpPr txBox="1"/>
          <p:nvPr/>
        </p:nvSpPr>
        <p:spPr>
          <a:xfrm>
            <a:off x="4572000" y="1774350"/>
            <a:ext cx="44262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hoy: </a:t>
            </a:r>
            <a:endParaRPr b="1" sz="18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Interpolación &amp; Expresiones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Directivas: De atributo, personalizadas, estructurales, condicionales y de binding.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Filtros de vista &amp; Pipes.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59" name="Google Shape;75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5" name="Google Shape;7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1398000" y="1893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INTERPOLACIÓN &amp; EXPRESIONES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852150" y="1556850"/>
            <a:ext cx="74397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de las características fundamentales en Angular es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separar la vista del modelo de datos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👀. En el modelo de datos tenemos las variables y en la vista implementamos cómo se muestran dichos datos.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quiere decir que las variables que tengamos </a:t>
            </a:r>
            <a:r>
              <a:rPr lang="en-GB" sz="1800">
                <a:solidFill>
                  <a:schemeClr val="dk1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declaradas a nivel global en el componente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pueden ser utilizadas en la vista ya sea para mostrarlas directamente como para operar con ellas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🙀.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738950" y="525650"/>
            <a:ext cx="5666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INTERPOLACIÓN &amp; EXPRESIONES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815438" y="2301750"/>
            <a:ext cx="55131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7DBE0"/>
                </a:solidFill>
                <a:latin typeface="Courier New"/>
                <a:ea typeface="Courier New"/>
                <a:cs typeface="Courier New"/>
                <a:sym typeface="Courier New"/>
              </a:rPr>
              <a:t>//componente.ts</a:t>
            </a:r>
            <a:endParaRPr sz="1200">
              <a:solidFill>
                <a:srgbClr val="D7DB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200">
                <a:solidFill>
                  <a:srgbClr val="80CBC4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InterpolacionComponent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constructor() {}</a:t>
            </a:r>
            <a:endParaRPr sz="1200">
              <a:solidFill>
                <a:srgbClr val="006EE0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8AC7E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80CBC4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20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‘Marta’;</a:t>
            </a:r>
            <a:endParaRPr sz="1200">
              <a:solidFill>
                <a:srgbClr val="FFCB8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INTERPOLACIÓN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VEMOS ESTO?</a:t>
            </a:r>
            <a:endParaRPr i="1" sz="1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75" y="-47082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1194098" y="1355750"/>
            <a:ext cx="6595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 de in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terpolación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mostrar el valor de una variable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👇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815438" y="3779250"/>
            <a:ext cx="55131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7DBE0"/>
                </a:solidFill>
                <a:latin typeface="Courier New"/>
                <a:ea typeface="Courier New"/>
                <a:cs typeface="Courier New"/>
                <a:sym typeface="Courier New"/>
              </a:rPr>
              <a:t>//componente.html</a:t>
            </a:r>
            <a:endParaRPr sz="1200">
              <a:solidFill>
                <a:srgbClr val="D7DB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6E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200">
                <a:solidFill>
                  <a:srgbClr val="F2F2F2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Nombre: </a:t>
            </a:r>
            <a:r>
              <a:rPr lang="en-GB" sz="120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-GB" sz="1200">
                <a:solidFill>
                  <a:srgbClr val="EEFF41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GB" sz="1200">
                <a:solidFill>
                  <a:srgbClr val="FFCB8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-GB" sz="1200">
                <a:solidFill>
                  <a:srgbClr val="006EE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6EE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