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5143500" type="screen16x9"/>
  <p:notesSz cx="6858000" cy="9144000"/>
  <p:embeddedFontLst>
    <p:embeddedFont>
      <p:font typeface="Anton" pitchFamily="2" charset="0"/>
      <p:regular r:id="rId54"/>
    </p:embeddedFont>
    <p:embeddedFont>
      <p:font typeface="Helvetica Neue" panose="020B0604020202020204" charset="0"/>
      <p:regular r:id="rId55"/>
      <p:bold r:id="rId56"/>
      <p:italic r:id="rId57"/>
      <p:boldItalic r:id="rId58"/>
    </p:embeddedFont>
    <p:embeddedFont>
      <p:font typeface="Helvetica Neue Light" panose="020B0604020202020204" charset="0"/>
      <p:regular r:id="rId59"/>
      <p:bold r:id="rId60"/>
      <p:italic r:id="rId61"/>
      <p:boldItalic r:id="rId62"/>
    </p:embeddedFont>
    <p:embeddedFont>
      <p:font typeface="Lato" panose="020F0502020204030203" pitchFamily="3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B3682F-A4EC-4866-99E9-B0C560052765}">
  <a:tblStyle styleId="{4DB3682F-A4EC-4866-99E9-B0C5600527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87edb21d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87edb21d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37cc17205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37cc17205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99b09f1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99b09f1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79fa1c8b1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79fa1c8b1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8e8effa3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8e8effa3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ad17f080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ad17f080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999fbdd1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999fbdd1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2d0bc5f4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2d0bc5f4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package.json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Contiene Nombre del proyecto, Versión, Repositorio, Autores, Licencia,Lista de Dependencias utilizadas por el comando npm, etc.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angular.json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Contiene información referente al espacio de trabajo raíz (workspace root), como la Versión del archivo, datos de los proyectos (sección projects), esquemas ($schema) que luego son utilizados por el comando ng generate, etc.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tsconfig.json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Contiene las opciones del compilador tsc del lenguaje TypeScript.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src/main.ts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Es el punto de entrada de ejecución de la aplicación. Está referenciando dentro del archivo angular.json en la sección projects -&gt; [nombre_proyecto] -&gt; architect -&gt; build -&gt; options -&gt; “main”: “src/main.ts”.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2d0bc5f4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2d0bc5f4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src/index.html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Contiene el código HTML raíz de la página principal. Está referenciando dentro del archivo angular.json en la sección projects -&gt; [nombre_proyecto] -&gt; architect -&gt; build -&gt; options -&gt; “index”: “src/index.html”.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src/styles.css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Contiene la defi nición de las hojas de estilo globales a toda la aplicación.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src/app/app.module.ts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Contiene la declaración de los módulos necesarios para la organización y ejecución de la aplicación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src/app/app.component.ts y app.component.html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Este es el componente principal de la aplicación. La vista (HTML) asociada a él contiene la etiqueta router-outlet, que luego servirá de contenedor para las demás vistas que agreguemos al proyecto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node_modules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Contiene todas las dependencias de la aplicación. Cada vez que agreguemos una dependencia con el comando npm, la encontraremos en este directorio.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6444d57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6444d57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src/index.html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Contiene el código HTML raíz de la página principal. Está referenciando dentro del archivo angular.json en la sección projects -&gt; [nombre_proyecto] -&gt; architect -&gt; build -&gt; options -&gt; “index”: “src/index.html”.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src/styles.css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Contiene la defi nición de las hojas de estilo globales a toda la aplicación.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src/app/app.module.ts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Contiene la declaración de los módulos necesarios para la organización y ejecución de la aplicación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src/app/app.component.ts y app.component.html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Este es el componente principal de la aplicación. La vista (HTML) asociada a él contiene la etiqueta router-outlet, que luego servirá de contenedor para las demás vistas que agreguemos al proyecto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node_modules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Contiene todas las dependencias de la aplicación. Cada vez que agreguemos una dependencia con el comando npm, la encontraremos en este directorio.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2d0bc5f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2d0bc5f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f27a645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f27a645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6444d57b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6444d57b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6444d57b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6444d57b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6444d57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6444d57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6444d57b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g116444d57b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6444d57bb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16444d57bb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37cc17205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37cc17205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84292b388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84292b388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6444d57bb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6444d57bb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2d0bc5f4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f2d0bc5f4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f2d0bc5f4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f2d0bc5f4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f27a6452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f27a6452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84292b38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184292b38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f49c16c68d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f49c16c68d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184292b38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184292b38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184292b38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184292b38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184292b388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184292b388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184292b388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184292b388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184292b388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184292b388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184292b388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184292b388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184292b388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184292b388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184292b388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184292b388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27a64521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27a64521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184292b388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184292b388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16444d57b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16444d57b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16444d57b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16444d57b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16444d57b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16444d57b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16444d57b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Google Shape;573;g116444d57b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e776db2c2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e776db2c2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e776db2c2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e776db2c2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e776db2c2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e776db2c2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81579fa7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81579fa7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717ac018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717ac018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f27a64521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f27a64521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81579fa76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81579fa76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a40ec57a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a40ec57a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f27a6452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f27a64521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84292b38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184292b38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Se puede usar para comenzar o finalizar la clase, según sea más conveniente..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</a:rPr>
              <a:t>Recurso: Glosario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Repasa y define rápidamente los conceptos centrales acumulados. Ayuda a los estudiantes a recuperar aquellos saberes que se darán por dados.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Sugerencia: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Puede incorporarse links e imágenes que apoyen al concepto presentado.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84292b388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84292b388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Se puede usar para comenzar o finalizar la clase, según sea más conveniente..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</a:rPr>
              <a:t>Recurso: Glosario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Repasa y define rápidamente los conceptos centrales acumulados. Ayuda a los estudiantes a recuperar aquellos saberes que se darán por dados.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Sugerencia: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Puede incorporarse links e imágenes que apoyen al concepto presentado.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87edb21d4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87edb21d4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37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/>
        </p:nvSpPr>
        <p:spPr>
          <a:xfrm>
            <a:off x="2022750" y="2009038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i="1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COMPONENTES Y ELEMENTOS DE UN PROYECTO ANGULAR</a:t>
            </a:r>
            <a:endParaRPr sz="3600" i="1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6" name="Google Shape;56;p14"/>
          <p:cNvSpPr txBox="1"/>
          <p:nvPr/>
        </p:nvSpPr>
        <p:spPr>
          <a:xfrm>
            <a:off x="2022750" y="1633175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02. </a:t>
            </a:r>
            <a:r>
              <a:rPr lang="en-GB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ANGULAR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/>
        </p:nvSpPr>
        <p:spPr>
          <a:xfrm>
            <a:off x="852150" y="1396975"/>
            <a:ext cx="7439700" cy="1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Si bien un proyecto Angular puede ser creado partiendo de un simple archivo 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index.html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o una estructura básica de página web, hoy nadie empezaría un proyecto en Angular sin partir de una 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estructura de archivos, carpetas y herramientas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configuradas y optimizadas para la tarea 📁.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2589300" y="538950"/>
            <a:ext cx="39654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i="1">
                <a:latin typeface="Anton"/>
                <a:ea typeface="Anton"/>
                <a:cs typeface="Anton"/>
                <a:sym typeface="Anton"/>
              </a:rPr>
              <a:t>ANÁLISIS DE ESTRUCTURA</a:t>
            </a:r>
            <a:endParaRPr sz="3000" i="1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9363" y="3578275"/>
            <a:ext cx="764724" cy="76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2250" y="3641884"/>
            <a:ext cx="637500" cy="6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3700" y="3578275"/>
            <a:ext cx="718051" cy="71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852150" y="1304725"/>
            <a:ext cx="7439700" cy="19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tarea del armado de una estructura y configuración de herramientas se lleva a cabo mediante el uso de la herramienta Angular CLI propuesta por el mismo Framework 😉.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 rotWithShape="1">
          <a:blip r:embed="rId4">
            <a:alphaModFix/>
          </a:blip>
          <a:srcRect l="5465" t="16600" r="2682" b="28266"/>
          <a:stretch/>
        </p:blipFill>
        <p:spPr>
          <a:xfrm>
            <a:off x="3331360" y="3255625"/>
            <a:ext cx="2481274" cy="82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 txBox="1"/>
          <p:nvPr/>
        </p:nvSpPr>
        <p:spPr>
          <a:xfrm>
            <a:off x="2589300" y="538950"/>
            <a:ext cx="39654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i="1">
                <a:latin typeface="Anton"/>
                <a:ea typeface="Anton"/>
                <a:cs typeface="Anton"/>
                <a:sym typeface="Anton"/>
              </a:rPr>
              <a:t>ANÁLISIS DE ESTRUCTURA</a:t>
            </a:r>
            <a:endParaRPr sz="3000" i="1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/>
        </p:nvSpPr>
        <p:spPr>
          <a:xfrm>
            <a:off x="1398000" y="211625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i="1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RECORDEMOS</a:t>
            </a:r>
            <a:endParaRPr sz="3600" i="1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¿CÓMO CREAR UN PROYECTO?</a:t>
            </a:r>
            <a:endParaRPr sz="1500" i="1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0275" y="1384750"/>
            <a:ext cx="474345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26"/>
          <p:cNvCxnSpPr>
            <a:stCxn id="202" idx="6"/>
          </p:cNvCxnSpPr>
          <p:nvPr/>
        </p:nvCxnSpPr>
        <p:spPr>
          <a:xfrm rot="10800000" flipH="1">
            <a:off x="1869275" y="2071900"/>
            <a:ext cx="7305300" cy="12600"/>
          </a:xfrm>
          <a:prstGeom prst="straightConnector1">
            <a:avLst/>
          </a:prstGeom>
          <a:noFill/>
          <a:ln w="9525" cap="flat" cmpd="sng">
            <a:solidFill>
              <a:srgbClr val="3CEFA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" name="Google Shape;202;p26"/>
          <p:cNvSpPr/>
          <p:nvPr/>
        </p:nvSpPr>
        <p:spPr>
          <a:xfrm>
            <a:off x="1255175" y="1777450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4264943" y="1769800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FF00"/>
              </a:solidFill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6997509" y="1769800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FF00"/>
              </a:solidFill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608775" y="2518475"/>
            <a:ext cx="19836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Verifica tu instalación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3503975" y="2514650"/>
            <a:ext cx="20691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Crea tu primer proyecto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6235650" y="2555600"/>
            <a:ext cx="22326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Accede a la carpeta del proyecto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1391061" y="1824499"/>
            <a:ext cx="2703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1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4403375" y="1796739"/>
            <a:ext cx="2703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2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7118982" y="1787070"/>
            <a:ext cx="2703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3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724275" y="3621188"/>
            <a:ext cx="186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❏"/>
            </a:pPr>
            <a:r>
              <a:rPr lang="en-GB">
                <a:solidFill>
                  <a:schemeClr val="lt1"/>
                </a:solidFill>
              </a:rPr>
              <a:t> </a:t>
            </a:r>
            <a:r>
              <a:rPr lang="en-GB">
                <a:solidFill>
                  <a:schemeClr val="lt1"/>
                </a:solidFill>
                <a:highlight>
                  <a:schemeClr val="dk1"/>
                </a:highlight>
              </a:rPr>
              <a:t>ng version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200" y="3655960"/>
            <a:ext cx="437590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3296523" y="3621188"/>
            <a:ext cx="281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❏"/>
            </a:pPr>
            <a:r>
              <a:rPr lang="en-GB">
                <a:solidFill>
                  <a:schemeClr val="lt1"/>
                </a:solidFill>
              </a:rPr>
              <a:t> </a:t>
            </a:r>
            <a:r>
              <a:rPr lang="en-GB">
                <a:solidFill>
                  <a:schemeClr val="lt1"/>
                </a:solidFill>
                <a:highlight>
                  <a:schemeClr val="dk1"/>
                </a:highlight>
              </a:rPr>
              <a:t>ng new my-project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862" y="3655948"/>
            <a:ext cx="437590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6"/>
          <p:cNvSpPr txBox="1"/>
          <p:nvPr/>
        </p:nvSpPr>
        <p:spPr>
          <a:xfrm>
            <a:off x="6387000" y="3621213"/>
            <a:ext cx="295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dk1"/>
                </a:highlight>
              </a:rPr>
              <a:t>cd my-project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7000" y="3655985"/>
            <a:ext cx="437590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/>
        </p:nvSpPr>
        <p:spPr>
          <a:xfrm>
            <a:off x="2589300" y="209200"/>
            <a:ext cx="39654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i="1">
                <a:latin typeface="Anton"/>
                <a:ea typeface="Anton"/>
                <a:cs typeface="Anton"/>
                <a:sym typeface="Anton"/>
              </a:rPr>
              <a:t>CREANDO TU PROYECTO</a:t>
            </a:r>
            <a:endParaRPr sz="3000" i="1"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>
                <a:latin typeface="Anton"/>
                <a:ea typeface="Anton"/>
                <a:cs typeface="Anton"/>
                <a:sym typeface="Anton"/>
              </a:rPr>
              <a:t>BREVE REPASO</a:t>
            </a:r>
            <a:endParaRPr sz="1500" i="1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27"/>
          <p:cNvCxnSpPr>
            <a:endCxn id="224" idx="6"/>
          </p:cNvCxnSpPr>
          <p:nvPr/>
        </p:nvCxnSpPr>
        <p:spPr>
          <a:xfrm rot="10800000" flipH="1">
            <a:off x="-10057" y="2084500"/>
            <a:ext cx="2011200" cy="7500"/>
          </a:xfrm>
          <a:prstGeom prst="straightConnector1">
            <a:avLst/>
          </a:prstGeom>
          <a:noFill/>
          <a:ln w="9525" cap="flat" cmpd="sng">
            <a:solidFill>
              <a:srgbClr val="3CEFA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27"/>
          <p:cNvSpPr/>
          <p:nvPr/>
        </p:nvSpPr>
        <p:spPr>
          <a:xfrm>
            <a:off x="1387043" y="1777450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FF00"/>
              </a:solidFill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659550" y="2504450"/>
            <a:ext cx="20691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Ejecución del servidor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1525475" y="1804389"/>
            <a:ext cx="2703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4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7169407" y="1824495"/>
            <a:ext cx="2703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2383299" y="1352975"/>
            <a:ext cx="18573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dk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ng serve</a:t>
            </a:r>
            <a:r>
              <a:rPr lang="en-GB">
                <a:solidFill>
                  <a:srgbClr val="3CEFAB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❏"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5062" y="1452998"/>
            <a:ext cx="437590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/>
        </p:nvSpPr>
        <p:spPr>
          <a:xfrm>
            <a:off x="3897850" y="1200200"/>
            <a:ext cx="47862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Ejecuta nuestro entorno de desarrollo dejando habilitado el puerto donde corre nuestra aplicación por defecto. 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2635049" y="2621838"/>
            <a:ext cx="18573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dk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ng serve -o</a:t>
            </a:r>
            <a:endParaRPr>
              <a:solidFill>
                <a:schemeClr val="dk1"/>
              </a:solidFill>
              <a:highlight>
                <a:schemeClr val="dk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❏"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8762" y="2700098"/>
            <a:ext cx="437590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7"/>
          <p:cNvSpPr txBox="1"/>
          <p:nvPr/>
        </p:nvSpPr>
        <p:spPr>
          <a:xfrm>
            <a:off x="3897850" y="2508288"/>
            <a:ext cx="47862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Hace lo mismo que el comando </a:t>
            </a:r>
            <a:r>
              <a:rPr lang="en-GB" sz="1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ng serve </a:t>
            </a: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pero corre un navegador en el puerto por defecto - </a:t>
            </a:r>
            <a:r>
              <a:rPr lang="en-GB" sz="16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Recomendado🚀</a:t>
            </a: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2561549" y="3840725"/>
            <a:ext cx="18573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dk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ng serve -o --port=3500</a:t>
            </a:r>
            <a:endParaRPr>
              <a:solidFill>
                <a:schemeClr val="dk1"/>
              </a:solidFill>
              <a:highlight>
                <a:schemeClr val="dk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❏"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5062" y="3890723"/>
            <a:ext cx="437590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7"/>
          <p:cNvSpPr txBox="1"/>
          <p:nvPr/>
        </p:nvSpPr>
        <p:spPr>
          <a:xfrm>
            <a:off x="3897850" y="3816363"/>
            <a:ext cx="4786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 este comando podemos elegir el puerto en el que se va a ejecutar nuestro proyecto.</a:t>
            </a:r>
            <a:endParaRPr sz="1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2589300" y="209200"/>
            <a:ext cx="39654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i="1">
                <a:latin typeface="Anton"/>
                <a:ea typeface="Anton"/>
                <a:cs typeface="Anton"/>
                <a:sym typeface="Anton"/>
              </a:rPr>
              <a:t>CREANDO TU PROYECTO</a:t>
            </a:r>
            <a:endParaRPr sz="3000" i="1"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>
                <a:latin typeface="Anton"/>
                <a:ea typeface="Anton"/>
                <a:cs typeface="Anton"/>
                <a:sym typeface="Anton"/>
              </a:rPr>
              <a:t>BREVE REPASO</a:t>
            </a:r>
            <a:endParaRPr sz="1500" i="1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/>
        </p:nvSpPr>
        <p:spPr>
          <a:xfrm>
            <a:off x="745200" y="1453600"/>
            <a:ext cx="7653600" cy="24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la ejecución de creación de un proyecto Angular mediante el comando 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ng new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ANGULAR-CLI, se genera una estructura plantilla del tipo 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boilerplate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Este tipo de estructura no es más que un </a:t>
            </a:r>
            <a:r>
              <a:rPr lang="en-GB" sz="1600">
                <a:solidFill>
                  <a:schemeClr val="dk1"/>
                </a:solidFill>
                <a:highlight>
                  <a:srgbClr val="3CEFAB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proyecto inicial con las configuraciones y herramientas necesarias de desarrollo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🙌.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Entre estas configuraciones se incluye una plantilla básica de archivos y carpetas que estaremos analizando a continuación.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👇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1738950" y="423050"/>
            <a:ext cx="56661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i="1">
                <a:latin typeface="Anton"/>
                <a:ea typeface="Anton"/>
                <a:cs typeface="Anton"/>
                <a:sym typeface="Anton"/>
              </a:rPr>
              <a:t>ANGULAR BOILERPLATE</a:t>
            </a:r>
            <a:endParaRPr sz="4000" i="1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/>
        </p:nvSpPr>
        <p:spPr>
          <a:xfrm>
            <a:off x="3914850" y="152400"/>
            <a:ext cx="4839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i="1">
                <a:latin typeface="Anton"/>
                <a:ea typeface="Anton"/>
                <a:cs typeface="Anton"/>
                <a:sym typeface="Anton"/>
              </a:rPr>
              <a:t>ESTRUCTURA</a:t>
            </a:r>
            <a:endParaRPr sz="4000" i="1">
              <a:latin typeface="Anton"/>
              <a:ea typeface="Anton"/>
              <a:cs typeface="Anton"/>
              <a:sym typeface="Ant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>
                <a:latin typeface="Anton"/>
                <a:ea typeface="Anton"/>
                <a:cs typeface="Anton"/>
                <a:sym typeface="Anton"/>
              </a:rPr>
              <a:t>ARCHIVOS DE CONFIGURACIÓN</a:t>
            </a:r>
            <a:endParaRPr sz="1500" i="1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0" name="Google Shape;2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9"/>
          <p:cNvSpPr txBox="1"/>
          <p:nvPr/>
        </p:nvSpPr>
        <p:spPr>
          <a:xfrm>
            <a:off x="4176025" y="1233088"/>
            <a:ext cx="118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gitignore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4131650" y="1518225"/>
            <a:ext cx="189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.browserslistrc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4131650" y="1803375"/>
            <a:ext cx="206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.editorconfig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4131650" y="2088525"/>
            <a:ext cx="202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angular.json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4131650" y="2373675"/>
            <a:ext cx="196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karma.config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4131650" y="2658825"/>
            <a:ext cx="267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package-lock.json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4131650" y="2943975"/>
            <a:ext cx="237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package.json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4131650" y="3229125"/>
            <a:ext cx="313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README.md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4131650" y="3514275"/>
            <a:ext cx="288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tsconfig.app.json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4131650" y="3799425"/>
            <a:ext cx="293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tsconfig.json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1" name="Google Shape;261;p29"/>
          <p:cNvSpPr txBox="1"/>
          <p:nvPr/>
        </p:nvSpPr>
        <p:spPr>
          <a:xfrm>
            <a:off x="4131650" y="4084550"/>
            <a:ext cx="298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tsconfig.spec.json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2" name="Google Shape;2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4041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0"/>
          <p:cNvSpPr txBox="1"/>
          <p:nvPr/>
        </p:nvSpPr>
        <p:spPr>
          <a:xfrm>
            <a:off x="3952475" y="1549825"/>
            <a:ext cx="4623900" cy="21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400"/>
              <a:buChar char="●"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Carpeta assets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400"/>
              <a:buChar char="●"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Carpeta environments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400"/>
              <a:buFont typeface="Helvetica Neue Light"/>
              <a:buChar char="●"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favicon.ico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400"/>
              <a:buFont typeface="Helvetica Neue Light"/>
              <a:buChar char="●"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index.html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400"/>
              <a:buFont typeface="Helvetica Neue Light"/>
              <a:buChar char="●"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main.ts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400"/>
              <a:buFont typeface="Helvetica Neue Light"/>
              <a:buChar char="●"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polyfill.ts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400"/>
              <a:buFont typeface="Helvetica Neue Light"/>
              <a:buChar char="●"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styles.scss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400"/>
              <a:buFont typeface="Helvetica Neue Light"/>
              <a:buChar char="●"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test.ts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9" name="Google Shape;2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3892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0"/>
          <p:cNvSpPr txBox="1"/>
          <p:nvPr/>
        </p:nvSpPr>
        <p:spPr>
          <a:xfrm>
            <a:off x="3952475" y="152400"/>
            <a:ext cx="47646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i="1">
                <a:latin typeface="Anton"/>
                <a:ea typeface="Anton"/>
                <a:cs typeface="Anton"/>
                <a:sym typeface="Anton"/>
              </a:rPr>
              <a:t>ESTRUCTURA</a:t>
            </a:r>
            <a:endParaRPr sz="4000" i="1">
              <a:latin typeface="Anton"/>
              <a:ea typeface="Anton"/>
              <a:cs typeface="Anton"/>
              <a:sym typeface="Ant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>
                <a:latin typeface="Anton"/>
                <a:ea typeface="Anton"/>
                <a:cs typeface="Anton"/>
                <a:sym typeface="Anton"/>
              </a:rPr>
              <a:t>CARPETA SRC</a:t>
            </a:r>
            <a:endParaRPr sz="1500" i="1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1"/>
          <p:cNvSpPr txBox="1"/>
          <p:nvPr/>
        </p:nvSpPr>
        <p:spPr>
          <a:xfrm>
            <a:off x="3952475" y="1474950"/>
            <a:ext cx="43794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400"/>
              <a:buFont typeface="Helvetica Neue Light"/>
              <a:buChar char="●"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app-routing.module.ts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400"/>
              <a:buFont typeface="Helvetica Neue Light"/>
              <a:buChar char="●"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app.component.html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400"/>
              <a:buFont typeface="Helvetica Neue Light"/>
              <a:buChar char="●"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app.component.scss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400"/>
              <a:buFont typeface="Helvetica Neue Light"/>
              <a:buChar char="●"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app.component.spec.ts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400"/>
              <a:buFont typeface="Helvetica Neue Light"/>
              <a:buChar char="●"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app.component.ts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400"/>
              <a:buFont typeface="Helvetica Neue Light"/>
              <a:buChar char="●"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App.module.ts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0000" marR="954904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9464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es la estructura inicial. En una app real encontraremos muchos más elementos.</a:t>
            </a:r>
            <a:endParaRPr>
              <a:solidFill>
                <a:srgbClr val="49464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3952475" y="152400"/>
            <a:ext cx="47649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i="1">
                <a:latin typeface="Anton"/>
                <a:ea typeface="Anton"/>
                <a:cs typeface="Anton"/>
                <a:sym typeface="Anton"/>
              </a:rPr>
              <a:t>ESTRUCTURA</a:t>
            </a:r>
            <a:endParaRPr sz="4000" i="1">
              <a:latin typeface="Anton"/>
              <a:ea typeface="Anton"/>
              <a:cs typeface="Anton"/>
              <a:sym typeface="Ant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>
                <a:latin typeface="Anton"/>
                <a:ea typeface="Anton"/>
                <a:cs typeface="Anton"/>
                <a:sym typeface="Anton"/>
              </a:rPr>
              <a:t>CARPETA SRC/APP</a:t>
            </a:r>
            <a:endParaRPr sz="1500" i="1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78" name="Google Shape;27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"/>
            <a:ext cx="36677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i="1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CICLO DE EDICIÓN, </a:t>
            </a:r>
            <a:endParaRPr sz="3600" i="1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i="1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EJECUCIÓN Y DEPURACIÓN </a:t>
            </a:r>
            <a:endParaRPr sz="3600" i="1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4" name="Google Shape;2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i="1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sz="3600" i="1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3" name="Google Shape;6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33"/>
          <p:cNvCxnSpPr>
            <a:stCxn id="291" idx="6"/>
          </p:cNvCxnSpPr>
          <p:nvPr/>
        </p:nvCxnSpPr>
        <p:spPr>
          <a:xfrm rot="10800000" flipH="1">
            <a:off x="1869275" y="2071900"/>
            <a:ext cx="7305300" cy="12600"/>
          </a:xfrm>
          <a:prstGeom prst="straightConnector1">
            <a:avLst/>
          </a:prstGeom>
          <a:noFill/>
          <a:ln w="9525" cap="flat" cmpd="sng">
            <a:solidFill>
              <a:srgbClr val="3CEFA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Google Shape;291;p33"/>
          <p:cNvSpPr/>
          <p:nvPr/>
        </p:nvSpPr>
        <p:spPr>
          <a:xfrm>
            <a:off x="1255175" y="1777450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3"/>
          <p:cNvSpPr/>
          <p:nvPr/>
        </p:nvSpPr>
        <p:spPr>
          <a:xfrm>
            <a:off x="6505318" y="1694350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FF00"/>
              </a:solidFill>
            </a:endParaRPr>
          </a:p>
        </p:txBody>
      </p:sp>
      <p:sp>
        <p:nvSpPr>
          <p:cNvPr id="293" name="Google Shape;293;p33"/>
          <p:cNvSpPr txBox="1"/>
          <p:nvPr/>
        </p:nvSpPr>
        <p:spPr>
          <a:xfrm>
            <a:off x="570425" y="711850"/>
            <a:ext cx="19836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Ejecución del servidor “Angular”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5881225" y="559000"/>
            <a:ext cx="20691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Navegar a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la app: 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Helvetica Neue"/>
                <a:ea typeface="Helvetica Neue"/>
                <a:cs typeface="Helvetica Neue"/>
                <a:sym typeface="Helvetica Neue"/>
              </a:rPr>
              <a:t>localhost: 4200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" name="Google Shape;295;p33"/>
          <p:cNvSpPr txBox="1"/>
          <p:nvPr/>
        </p:nvSpPr>
        <p:spPr>
          <a:xfrm>
            <a:off x="1391061" y="1824499"/>
            <a:ext cx="2703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1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6" name="Google Shape;296;p33"/>
          <p:cNvSpPr txBox="1"/>
          <p:nvPr/>
        </p:nvSpPr>
        <p:spPr>
          <a:xfrm>
            <a:off x="6643750" y="1721289"/>
            <a:ext cx="2703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2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7118982" y="1787070"/>
            <a:ext cx="270300" cy="3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1424425" y="298225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i="1">
                <a:latin typeface="Anton"/>
                <a:ea typeface="Anton"/>
                <a:cs typeface="Anton"/>
                <a:sym typeface="Anton"/>
              </a:rPr>
              <a:t>CICLO</a:t>
            </a:r>
            <a:endParaRPr sz="4000" i="1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99" name="Google Shape;2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9642" y="2583448"/>
            <a:ext cx="2315225" cy="172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150" y="2583450"/>
            <a:ext cx="2764451" cy="153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p34"/>
          <p:cNvCxnSpPr/>
          <p:nvPr/>
        </p:nvCxnSpPr>
        <p:spPr>
          <a:xfrm>
            <a:off x="-71950" y="2060750"/>
            <a:ext cx="9246600" cy="11100"/>
          </a:xfrm>
          <a:prstGeom prst="straightConnector1">
            <a:avLst/>
          </a:prstGeom>
          <a:noFill/>
          <a:ln w="9525" cap="flat" cmpd="sng">
            <a:solidFill>
              <a:srgbClr val="3CEFA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" name="Google Shape;307;p34"/>
          <p:cNvSpPr/>
          <p:nvPr/>
        </p:nvSpPr>
        <p:spPr>
          <a:xfrm>
            <a:off x="2119625" y="1759250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4"/>
          <p:cNvSpPr/>
          <p:nvPr/>
        </p:nvSpPr>
        <p:spPr>
          <a:xfrm>
            <a:off x="6490893" y="1777450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FF00"/>
              </a:solidFill>
            </a:endParaRPr>
          </a:p>
        </p:txBody>
      </p:sp>
      <p:sp>
        <p:nvSpPr>
          <p:cNvPr id="309" name="Google Shape;309;p34"/>
          <p:cNvSpPr txBox="1"/>
          <p:nvPr/>
        </p:nvSpPr>
        <p:spPr>
          <a:xfrm>
            <a:off x="1398850" y="740700"/>
            <a:ext cx="19836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Editar y salvar el código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0" name="Google Shape;310;p34"/>
          <p:cNvSpPr txBox="1"/>
          <p:nvPr/>
        </p:nvSpPr>
        <p:spPr>
          <a:xfrm>
            <a:off x="5763400" y="740700"/>
            <a:ext cx="20691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Refresh automático en el navegador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1" name="Google Shape;311;p34"/>
          <p:cNvSpPr txBox="1"/>
          <p:nvPr/>
        </p:nvSpPr>
        <p:spPr>
          <a:xfrm>
            <a:off x="2255511" y="1806299"/>
            <a:ext cx="2703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3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2" name="Google Shape;312;p34"/>
          <p:cNvSpPr txBox="1"/>
          <p:nvPr/>
        </p:nvSpPr>
        <p:spPr>
          <a:xfrm>
            <a:off x="6629325" y="1804389"/>
            <a:ext cx="2703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4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4"/>
          <p:cNvSpPr txBox="1"/>
          <p:nvPr/>
        </p:nvSpPr>
        <p:spPr>
          <a:xfrm>
            <a:off x="1820875" y="34145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i="1">
                <a:latin typeface="Anton"/>
                <a:ea typeface="Anton"/>
                <a:cs typeface="Anton"/>
                <a:sym typeface="Anton"/>
              </a:rPr>
              <a:t>CICLO</a:t>
            </a:r>
            <a:endParaRPr sz="4000" i="1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4" name="Google Shape;31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0747" y="2649550"/>
            <a:ext cx="2491849" cy="174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9025" y="2645750"/>
            <a:ext cx="2450874" cy="182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Google Shape;321;p35"/>
          <p:cNvCxnSpPr/>
          <p:nvPr/>
        </p:nvCxnSpPr>
        <p:spPr>
          <a:xfrm>
            <a:off x="-71950" y="2060750"/>
            <a:ext cx="9246600" cy="11100"/>
          </a:xfrm>
          <a:prstGeom prst="straightConnector1">
            <a:avLst/>
          </a:prstGeom>
          <a:noFill/>
          <a:ln w="9525" cap="flat" cmpd="sng">
            <a:solidFill>
              <a:srgbClr val="3CEFA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5"/>
          <p:cNvSpPr/>
          <p:nvPr/>
        </p:nvSpPr>
        <p:spPr>
          <a:xfrm>
            <a:off x="2119625" y="1759250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/>
          <p:nvPr/>
        </p:nvSpPr>
        <p:spPr>
          <a:xfrm>
            <a:off x="6490893" y="1777450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FF00"/>
              </a:solidFill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1434875" y="740700"/>
            <a:ext cx="19836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Generamos un error y salvamos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5" name="Google Shape;325;p35"/>
          <p:cNvSpPr txBox="1"/>
          <p:nvPr/>
        </p:nvSpPr>
        <p:spPr>
          <a:xfrm>
            <a:off x="5763400" y="740700"/>
            <a:ext cx="20691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Error en el navegador</a:t>
            </a:r>
            <a:endParaRPr sz="16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" name="Google Shape;326;p35"/>
          <p:cNvSpPr txBox="1"/>
          <p:nvPr/>
        </p:nvSpPr>
        <p:spPr>
          <a:xfrm>
            <a:off x="2255511" y="1806299"/>
            <a:ext cx="2703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5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7" name="Google Shape;327;p35"/>
          <p:cNvSpPr txBox="1"/>
          <p:nvPr/>
        </p:nvSpPr>
        <p:spPr>
          <a:xfrm>
            <a:off x="6629325" y="1804389"/>
            <a:ext cx="2703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6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8" name="Google Shape;328;p35"/>
          <p:cNvSpPr txBox="1"/>
          <p:nvPr/>
        </p:nvSpPr>
        <p:spPr>
          <a:xfrm>
            <a:off x="1820875" y="341450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i="1">
                <a:latin typeface="Anton"/>
                <a:ea typeface="Anton"/>
                <a:cs typeface="Anton"/>
                <a:sym typeface="Anton"/>
              </a:rPr>
              <a:t>CICLO</a:t>
            </a:r>
            <a:endParaRPr sz="4000" i="1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9" name="Google Shape;32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260" y="2713875"/>
            <a:ext cx="2496775" cy="176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9150" y="2713875"/>
            <a:ext cx="2440033" cy="17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/>
          <p:nvPr/>
        </p:nvSpPr>
        <p:spPr>
          <a:xfrm>
            <a:off x="809550" y="2556000"/>
            <a:ext cx="7524900" cy="21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i="1">
                <a:latin typeface="Anton"/>
                <a:ea typeface="Anton"/>
                <a:cs typeface="Anton"/>
                <a:sym typeface="Anton"/>
              </a:rPr>
              <a:t>FLUJO DE DESARROLLO ANGULAR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2000" i="1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Ejecutar, editar, visualizar cambios automáticos y ver errores 🤩.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36" name="Google Shape;33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2275" y="904849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6"/>
          <p:cNvSpPr txBox="1"/>
          <p:nvPr/>
        </p:nvSpPr>
        <p:spPr>
          <a:xfrm>
            <a:off x="2330550" y="4497700"/>
            <a:ext cx="448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Tiempo estimado: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10 minutos.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/>
          <p:nvPr/>
        </p:nvSpPr>
        <p:spPr>
          <a:xfrm>
            <a:off x="611325" y="170300"/>
            <a:ext cx="63492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i="1">
                <a:latin typeface="Anton"/>
                <a:ea typeface="Anton"/>
                <a:cs typeface="Anton"/>
                <a:sym typeface="Anton"/>
              </a:rPr>
              <a:t>FLUJO DE DESARROLLO ANGULAR</a:t>
            </a:r>
            <a:endParaRPr sz="2600" i="1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4" name="Google Shape;344;p37"/>
          <p:cNvSpPr txBox="1"/>
          <p:nvPr/>
        </p:nvSpPr>
        <p:spPr>
          <a:xfrm>
            <a:off x="705575" y="1625875"/>
            <a:ext cx="7500300" cy="16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Ejecuta el proyecto creado anteriormente.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Personaliza la página de muestra.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Revisa los cambios.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EF89D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Genera errores y observa qué sucede.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5" name="Google Shape;3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7"/>
          <p:cNvSpPr txBox="1"/>
          <p:nvPr/>
        </p:nvSpPr>
        <p:spPr>
          <a:xfrm>
            <a:off x="2330550" y="4497700"/>
            <a:ext cx="448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Tiempo estimado: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10 minutos.</a:t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E8E7E3"/>
                </a:solidFill>
              </a:rPr>
              <a:t>☕ </a:t>
            </a:r>
            <a:endParaRPr sz="6000">
              <a:solidFill>
                <a:srgbClr val="E8E7E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i="1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sz="6000" i="1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i="1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/>
          <p:nvPr/>
        </p:nvSpPr>
        <p:spPr>
          <a:xfrm>
            <a:off x="1398000" y="1940175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i="1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COMPONENTES</a:t>
            </a:r>
            <a:endParaRPr sz="3600" i="1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/>
        </p:nvSpPr>
        <p:spPr>
          <a:xfrm>
            <a:off x="1214100" y="1856000"/>
            <a:ext cx="6715800" cy="23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 componente representa una porción (o toda) de la aplicación y está contenido dentro de un módulo. Cada componente </a:t>
            </a:r>
            <a:r>
              <a:rPr lang="en-GB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 una clase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contiene datos y lógica y está asociado con una plantilla HTML y CSS.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puede decir que </a:t>
            </a:r>
            <a:r>
              <a:rPr lang="en-GB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componente está orientado a la experiencia del usuario 💻.</a:t>
            </a: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1738950" y="856675"/>
            <a:ext cx="56661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i="1">
                <a:latin typeface="Anton"/>
                <a:ea typeface="Anton"/>
                <a:cs typeface="Anton"/>
                <a:sym typeface="Anton"/>
              </a:rPr>
              <a:t>¿QUÉ ES UN COMPONENTE?</a:t>
            </a:r>
            <a:endParaRPr sz="4000" i="1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4" name="Google Shape;3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9837" y="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/>
        </p:nvSpPr>
        <p:spPr>
          <a:xfrm>
            <a:off x="624900" y="904338"/>
            <a:ext cx="78942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Como podemos ver aquí, nuestra aplicación es un 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componente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que vive en la única página HTML de nuestra aplicación 🤯:</a:t>
            </a:r>
            <a:endParaRPr sz="16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1" name="Google Shape;371;p41"/>
          <p:cNvSpPr txBox="1"/>
          <p:nvPr/>
        </p:nvSpPr>
        <p:spPr>
          <a:xfrm>
            <a:off x="1666413" y="193450"/>
            <a:ext cx="56661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i="1">
                <a:latin typeface="Anton"/>
                <a:ea typeface="Anton"/>
                <a:cs typeface="Anton"/>
                <a:sym typeface="Anton"/>
              </a:rPr>
              <a:t>COMPONENTES</a:t>
            </a:r>
            <a:endParaRPr sz="4000" i="1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72" name="Google Shape;3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8588" y="1720525"/>
            <a:ext cx="4146826" cy="25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1"/>
          <p:cNvSpPr/>
          <p:nvPr/>
        </p:nvSpPr>
        <p:spPr>
          <a:xfrm>
            <a:off x="2562363" y="3333300"/>
            <a:ext cx="1743300" cy="330600"/>
          </a:xfrm>
          <a:prstGeom prst="rect">
            <a:avLst/>
          </a:prstGeom>
          <a:noFill/>
          <a:ln w="38100" cap="flat" cmpd="sng">
            <a:solidFill>
              <a:srgbClr val="E29E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1"/>
          <p:cNvSpPr txBox="1"/>
          <p:nvPr/>
        </p:nvSpPr>
        <p:spPr>
          <a:xfrm>
            <a:off x="2562363" y="4363200"/>
            <a:ext cx="17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Nuestra aplicación</a:t>
            </a:r>
            <a:endParaRPr/>
          </a:p>
        </p:txBody>
      </p:sp>
      <p:cxnSp>
        <p:nvCxnSpPr>
          <p:cNvPr id="376" name="Google Shape;376;p41"/>
          <p:cNvCxnSpPr>
            <a:stCxn id="375" idx="0"/>
            <a:endCxn id="374" idx="2"/>
          </p:cNvCxnSpPr>
          <p:nvPr/>
        </p:nvCxnSpPr>
        <p:spPr>
          <a:xfrm rot="10800000">
            <a:off x="3434013" y="3663900"/>
            <a:ext cx="0" cy="699300"/>
          </a:xfrm>
          <a:prstGeom prst="straightConnector1">
            <a:avLst/>
          </a:prstGeom>
          <a:noFill/>
          <a:ln w="19050" cap="flat" cmpd="sng">
            <a:solidFill>
              <a:srgbClr val="3CEFAB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/>
        </p:nvSpPr>
        <p:spPr>
          <a:xfrm>
            <a:off x="541075" y="2326134"/>
            <a:ext cx="1874700" cy="775800"/>
          </a:xfrm>
          <a:prstGeom prst="rect">
            <a:avLst/>
          </a:prstGeom>
          <a:solidFill>
            <a:srgbClr val="82AA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Typescript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(Lógica)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82" name="Google Shape;3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2"/>
          <p:cNvSpPr txBox="1"/>
          <p:nvPr/>
        </p:nvSpPr>
        <p:spPr>
          <a:xfrm>
            <a:off x="2583125" y="2329747"/>
            <a:ext cx="1905000" cy="775800"/>
          </a:xfrm>
          <a:prstGeom prst="rect">
            <a:avLst/>
          </a:prstGeom>
          <a:solidFill>
            <a:srgbClr val="E0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HTML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(Vista)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42"/>
          <p:cNvSpPr txBox="1"/>
          <p:nvPr/>
        </p:nvSpPr>
        <p:spPr>
          <a:xfrm>
            <a:off x="4640525" y="2329747"/>
            <a:ext cx="1905000" cy="7758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CSS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(Estilos)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5" name="Google Shape;385;p42"/>
          <p:cNvSpPr txBox="1"/>
          <p:nvPr/>
        </p:nvSpPr>
        <p:spPr>
          <a:xfrm>
            <a:off x="6697925" y="2329747"/>
            <a:ext cx="1905000" cy="775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.SPEC.TS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(Pruebas)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6" name="Google Shape;386;p42"/>
          <p:cNvSpPr txBox="1"/>
          <p:nvPr/>
        </p:nvSpPr>
        <p:spPr>
          <a:xfrm>
            <a:off x="1738950" y="331025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i="1">
                <a:latin typeface="Anton"/>
                <a:ea typeface="Anton"/>
                <a:cs typeface="Anton"/>
                <a:sym typeface="Anton"/>
              </a:rPr>
              <a:t>COMPONENTE BÁSICO</a:t>
            </a:r>
            <a:endParaRPr sz="4000" i="1"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>
                <a:latin typeface="Anton"/>
                <a:ea typeface="Anton"/>
                <a:cs typeface="Anton"/>
                <a:sym typeface="Anton"/>
              </a:rPr>
              <a:t>PARTES/ARCHIVOS</a:t>
            </a:r>
            <a:endParaRPr sz="1500" i="1"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387" name="Google Shape;387;p42"/>
          <p:cNvCxnSpPr>
            <a:stCxn id="386" idx="2"/>
            <a:endCxn id="381" idx="0"/>
          </p:cNvCxnSpPr>
          <p:nvPr/>
        </p:nvCxnSpPr>
        <p:spPr>
          <a:xfrm rot="5400000">
            <a:off x="2522250" y="276275"/>
            <a:ext cx="1005900" cy="30936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rgbClr val="E8E7E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88" name="Google Shape;388;p42"/>
          <p:cNvCxnSpPr>
            <a:stCxn id="386" idx="2"/>
            <a:endCxn id="383" idx="0"/>
          </p:cNvCxnSpPr>
          <p:nvPr/>
        </p:nvCxnSpPr>
        <p:spPr>
          <a:xfrm rot="5400000">
            <a:off x="3549000" y="1306625"/>
            <a:ext cx="1009500" cy="10365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rgbClr val="E8E7E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89" name="Google Shape;389;p42"/>
          <p:cNvCxnSpPr>
            <a:stCxn id="386" idx="2"/>
            <a:endCxn id="384" idx="0"/>
          </p:cNvCxnSpPr>
          <p:nvPr/>
        </p:nvCxnSpPr>
        <p:spPr>
          <a:xfrm rot="-5400000" flipH="1">
            <a:off x="4577700" y="1314425"/>
            <a:ext cx="1009500" cy="10209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rgbClr val="E8E7E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0" name="Google Shape;390;p42"/>
          <p:cNvCxnSpPr>
            <a:stCxn id="386" idx="2"/>
            <a:endCxn id="385" idx="0"/>
          </p:cNvCxnSpPr>
          <p:nvPr/>
        </p:nvCxnSpPr>
        <p:spPr>
          <a:xfrm rot="-5400000" flipH="1">
            <a:off x="5606400" y="285725"/>
            <a:ext cx="1009500" cy="30783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rgbClr val="E8E7E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91" name="Google Shape;391;p42"/>
          <p:cNvSpPr/>
          <p:nvPr/>
        </p:nvSpPr>
        <p:spPr>
          <a:xfrm>
            <a:off x="-194550" y="4111550"/>
            <a:ext cx="6323100" cy="615000"/>
          </a:xfrm>
          <a:prstGeom prst="roundRect">
            <a:avLst>
              <a:gd name="adj" fmla="val 16667"/>
            </a:avLst>
          </a:prstGeom>
          <a:solidFill>
            <a:srgbClr val="F4FD91"/>
          </a:solidFill>
          <a:ln w="9525" cap="flat" cmpd="sng">
            <a:solidFill>
              <a:srgbClr val="F4FD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2"/>
          <p:cNvSpPr txBox="1"/>
          <p:nvPr/>
        </p:nvSpPr>
        <p:spPr>
          <a:xfrm>
            <a:off x="267500" y="4111550"/>
            <a:ext cx="57273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3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⚠ Nota importante: </a:t>
            </a:r>
            <a:r>
              <a:rPr lang="en-GB" sz="1300">
                <a:latin typeface="Helvetica Neue Light"/>
                <a:ea typeface="Helvetica Neue Light"/>
                <a:cs typeface="Helvetica Neue Light"/>
                <a:sym typeface="Helvetica Neue Light"/>
              </a:rPr>
              <a:t>Un componente puede tener uno o más archivos, este es un factor que dependerá de la necesidad de tu proyecto</a:t>
            </a:r>
            <a:r>
              <a:rPr lang="en-GB" sz="13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EFAB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Analizar la estructura de un proyecto basado en Angular CLI.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Identificar los componentes y técnicas de componentización.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i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lang="en-GB" sz="3000" i="1">
                <a:latin typeface="Anton"/>
                <a:ea typeface="Anton"/>
                <a:cs typeface="Anton"/>
                <a:sym typeface="Anton"/>
              </a:rPr>
              <a:t>DE LA CLASE</a:t>
            </a:r>
            <a:endParaRPr sz="3000" i="1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3"/>
          <p:cNvSpPr txBox="1"/>
          <p:nvPr/>
        </p:nvSpPr>
        <p:spPr>
          <a:xfrm>
            <a:off x="541075" y="2326134"/>
            <a:ext cx="1874700" cy="775800"/>
          </a:xfrm>
          <a:prstGeom prst="rect">
            <a:avLst/>
          </a:prstGeom>
          <a:solidFill>
            <a:srgbClr val="82AA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Typescript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(Lógica)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98" name="Google Shape;39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3"/>
          <p:cNvSpPr txBox="1"/>
          <p:nvPr/>
        </p:nvSpPr>
        <p:spPr>
          <a:xfrm>
            <a:off x="2583125" y="2329747"/>
            <a:ext cx="1905000" cy="775800"/>
          </a:xfrm>
          <a:prstGeom prst="rect">
            <a:avLst/>
          </a:prstGeom>
          <a:solidFill>
            <a:srgbClr val="E8E7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HTML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(Vista)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43"/>
          <p:cNvSpPr txBox="1"/>
          <p:nvPr/>
        </p:nvSpPr>
        <p:spPr>
          <a:xfrm>
            <a:off x="4640525" y="2329747"/>
            <a:ext cx="1905000" cy="775800"/>
          </a:xfrm>
          <a:prstGeom prst="rect">
            <a:avLst/>
          </a:prstGeom>
          <a:solidFill>
            <a:srgbClr val="E8E7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CSS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(Estilos)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1" name="Google Shape;401;p43"/>
          <p:cNvSpPr txBox="1"/>
          <p:nvPr/>
        </p:nvSpPr>
        <p:spPr>
          <a:xfrm>
            <a:off x="6697925" y="2329747"/>
            <a:ext cx="1905000" cy="775800"/>
          </a:xfrm>
          <a:prstGeom prst="rect">
            <a:avLst/>
          </a:prstGeom>
          <a:solidFill>
            <a:srgbClr val="E8E7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.SPEC.TS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(Pruebas)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2" name="Google Shape;402;p43"/>
          <p:cNvSpPr txBox="1"/>
          <p:nvPr/>
        </p:nvSpPr>
        <p:spPr>
          <a:xfrm>
            <a:off x="1738950" y="331025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i="1">
                <a:latin typeface="Anton"/>
                <a:ea typeface="Anton"/>
                <a:cs typeface="Anton"/>
                <a:sym typeface="Anton"/>
              </a:rPr>
              <a:t>COMPONENTE BÁSICO</a:t>
            </a:r>
            <a:endParaRPr sz="4000" i="1"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>
                <a:latin typeface="Anton"/>
                <a:ea typeface="Anton"/>
                <a:cs typeface="Anton"/>
                <a:sym typeface="Anton"/>
              </a:rPr>
              <a:t>PARTES/ARCHIVOS</a:t>
            </a:r>
            <a:endParaRPr sz="1500" i="1"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i="1"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403" name="Google Shape;403;p43"/>
          <p:cNvCxnSpPr>
            <a:stCxn id="402" idx="2"/>
            <a:endCxn id="397" idx="0"/>
          </p:cNvCxnSpPr>
          <p:nvPr/>
        </p:nvCxnSpPr>
        <p:spPr>
          <a:xfrm rot="5400000">
            <a:off x="2522250" y="276275"/>
            <a:ext cx="1005900" cy="30936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rgbClr val="E8E7E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4" name="Google Shape;404;p43"/>
          <p:cNvCxnSpPr>
            <a:stCxn id="402" idx="2"/>
            <a:endCxn id="399" idx="0"/>
          </p:cNvCxnSpPr>
          <p:nvPr/>
        </p:nvCxnSpPr>
        <p:spPr>
          <a:xfrm rot="5400000">
            <a:off x="3549000" y="1306625"/>
            <a:ext cx="1009500" cy="10365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rgbClr val="E8E7E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5" name="Google Shape;405;p43"/>
          <p:cNvCxnSpPr>
            <a:stCxn id="402" idx="2"/>
            <a:endCxn id="400" idx="0"/>
          </p:cNvCxnSpPr>
          <p:nvPr/>
        </p:nvCxnSpPr>
        <p:spPr>
          <a:xfrm rot="-5400000" flipH="1">
            <a:off x="4577700" y="1314425"/>
            <a:ext cx="1009500" cy="10209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rgbClr val="E8E7E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6" name="Google Shape;406;p43"/>
          <p:cNvCxnSpPr>
            <a:stCxn id="402" idx="2"/>
            <a:endCxn id="401" idx="0"/>
          </p:cNvCxnSpPr>
          <p:nvPr/>
        </p:nvCxnSpPr>
        <p:spPr>
          <a:xfrm rot="-5400000" flipH="1">
            <a:off x="5606400" y="285725"/>
            <a:ext cx="1009500" cy="30783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rgbClr val="E8E7E3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4"/>
          <p:cNvSpPr txBox="1"/>
          <p:nvPr/>
        </p:nvSpPr>
        <p:spPr>
          <a:xfrm>
            <a:off x="1391400" y="305775"/>
            <a:ext cx="4122300" cy="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i="1">
                <a:latin typeface="Anton"/>
                <a:ea typeface="Anton"/>
                <a:cs typeface="Anton"/>
                <a:sym typeface="Anton"/>
              </a:rPr>
              <a:t>COMPONENTE BÁSICO </a:t>
            </a:r>
            <a:endParaRPr sz="3000" i="1">
              <a:latin typeface="Anton"/>
              <a:ea typeface="Anton"/>
              <a:cs typeface="Anton"/>
              <a:sym typeface="Ant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>
                <a:latin typeface="Anton"/>
                <a:ea typeface="Anton"/>
                <a:cs typeface="Anton"/>
                <a:sym typeface="Anton"/>
              </a:rPr>
              <a:t>APP COMPONENT </a:t>
            </a:r>
            <a:r>
              <a:rPr lang="en-GB" sz="1500" i="1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TS</a:t>
            </a:r>
            <a:endParaRPr sz="1500" i="1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12" name="Google Shape;4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4"/>
          <p:cNvSpPr txBox="1"/>
          <p:nvPr/>
        </p:nvSpPr>
        <p:spPr>
          <a:xfrm>
            <a:off x="4883538" y="1370850"/>
            <a:ext cx="3870900" cy="27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 i="1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{ Component } </a:t>
            </a:r>
            <a:r>
              <a:rPr lang="en-GB" sz="1150" i="1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15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@angular/core</a:t>
            </a:r>
            <a:r>
              <a:rPr lang="en-GB" sz="11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GB" sz="1150" i="1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1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selector: </a:t>
            </a:r>
            <a:r>
              <a:rPr lang="en-GB" sz="11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15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app-root</a:t>
            </a:r>
            <a:r>
              <a:rPr lang="en-GB" sz="11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templateUrl: </a:t>
            </a:r>
            <a:r>
              <a:rPr lang="en-GB" sz="11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15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./app.component.html</a:t>
            </a:r>
            <a:r>
              <a:rPr lang="en-GB" sz="11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styleUrls: [</a:t>
            </a:r>
            <a:r>
              <a:rPr lang="en-GB" sz="11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15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./app.component.css</a:t>
            </a:r>
            <a:r>
              <a:rPr lang="en-GB" sz="11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1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1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 i="1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FFCB8B"/>
                </a:solidFill>
                <a:latin typeface="Courier New"/>
                <a:ea typeface="Courier New"/>
                <a:cs typeface="Courier New"/>
                <a:sym typeface="Courier New"/>
              </a:rPr>
              <a:t>AppComponent</a:t>
            </a: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title </a:t>
            </a:r>
            <a:r>
              <a:rPr lang="en-GB" sz="115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15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Mi tienda de Regalos</a:t>
            </a:r>
            <a:r>
              <a:rPr lang="en-GB" sz="11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pic>
        <p:nvPicPr>
          <p:cNvPr id="414" name="Google Shape;414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9825" y="-7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4"/>
          <p:cNvSpPr txBox="1"/>
          <p:nvPr/>
        </p:nvSpPr>
        <p:spPr>
          <a:xfrm>
            <a:off x="547725" y="1967700"/>
            <a:ext cx="38709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Esta parte del componente encapsula la </a:t>
            </a:r>
            <a:r>
              <a:rPr lang="en-GB" sz="1800" b="1">
                <a:latin typeface="Helvetica Neue"/>
                <a:ea typeface="Helvetica Neue"/>
                <a:cs typeface="Helvetica Neue"/>
                <a:sym typeface="Helvetica Neue"/>
              </a:rPr>
              <a:t>lógica 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de la aplicación y referencia a los archivos de vista y estilo de este mismo 👉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6" name="Google Shape;416;p44"/>
          <p:cNvSpPr/>
          <p:nvPr/>
        </p:nvSpPr>
        <p:spPr>
          <a:xfrm>
            <a:off x="-152875" y="386825"/>
            <a:ext cx="1474200" cy="639900"/>
          </a:xfrm>
          <a:prstGeom prst="roundRect">
            <a:avLst>
              <a:gd name="adj" fmla="val 16667"/>
            </a:avLst>
          </a:prstGeom>
          <a:solidFill>
            <a:srgbClr val="CBD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Typescript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(Lógica)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5"/>
          <p:cNvSpPr txBox="1"/>
          <p:nvPr/>
        </p:nvSpPr>
        <p:spPr>
          <a:xfrm>
            <a:off x="541075" y="2326134"/>
            <a:ext cx="1874700" cy="7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Typescript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(Lógica)</a:t>
            </a:r>
            <a:endParaRPr sz="1200">
              <a:solidFill>
                <a:schemeClr val="l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22" name="Google Shape;42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5"/>
          <p:cNvSpPr txBox="1"/>
          <p:nvPr/>
        </p:nvSpPr>
        <p:spPr>
          <a:xfrm>
            <a:off x="2583125" y="2329747"/>
            <a:ext cx="1905000" cy="77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HTML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(Vista)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4" name="Google Shape;424;p45"/>
          <p:cNvSpPr txBox="1"/>
          <p:nvPr/>
        </p:nvSpPr>
        <p:spPr>
          <a:xfrm>
            <a:off x="4640525" y="2329747"/>
            <a:ext cx="1905000" cy="775800"/>
          </a:xfrm>
          <a:prstGeom prst="rect">
            <a:avLst/>
          </a:prstGeom>
          <a:solidFill>
            <a:srgbClr val="E8E7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CSS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(Estilos)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5" name="Google Shape;425;p45"/>
          <p:cNvSpPr txBox="1"/>
          <p:nvPr/>
        </p:nvSpPr>
        <p:spPr>
          <a:xfrm>
            <a:off x="6697925" y="2329747"/>
            <a:ext cx="1905000" cy="775800"/>
          </a:xfrm>
          <a:prstGeom prst="rect">
            <a:avLst/>
          </a:prstGeom>
          <a:solidFill>
            <a:srgbClr val="E8E7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.SPEC.TS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(Pruebas)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5"/>
          <p:cNvSpPr txBox="1"/>
          <p:nvPr/>
        </p:nvSpPr>
        <p:spPr>
          <a:xfrm>
            <a:off x="1738950" y="331025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i="1">
                <a:latin typeface="Anton"/>
                <a:ea typeface="Anton"/>
                <a:cs typeface="Anton"/>
                <a:sym typeface="Anton"/>
              </a:rPr>
              <a:t>COMPONENTE BÁSICO</a:t>
            </a:r>
            <a:endParaRPr sz="4000" i="1"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>
                <a:latin typeface="Anton"/>
                <a:ea typeface="Anton"/>
                <a:cs typeface="Anton"/>
                <a:sym typeface="Anton"/>
              </a:rPr>
              <a:t>PARTES/ARCHIVOS</a:t>
            </a:r>
            <a:endParaRPr sz="1500" i="1"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i="1"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427" name="Google Shape;427;p45"/>
          <p:cNvCxnSpPr>
            <a:stCxn id="426" idx="2"/>
            <a:endCxn id="421" idx="0"/>
          </p:cNvCxnSpPr>
          <p:nvPr/>
        </p:nvCxnSpPr>
        <p:spPr>
          <a:xfrm rot="5400000">
            <a:off x="2522250" y="276275"/>
            <a:ext cx="1005900" cy="30936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rgbClr val="E8E7E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8" name="Google Shape;428;p45"/>
          <p:cNvCxnSpPr>
            <a:stCxn id="426" idx="2"/>
            <a:endCxn id="423" idx="0"/>
          </p:cNvCxnSpPr>
          <p:nvPr/>
        </p:nvCxnSpPr>
        <p:spPr>
          <a:xfrm rot="5400000">
            <a:off x="3549000" y="1306625"/>
            <a:ext cx="1009500" cy="10365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rgbClr val="E8E7E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9" name="Google Shape;429;p45"/>
          <p:cNvCxnSpPr>
            <a:stCxn id="426" idx="2"/>
            <a:endCxn id="424" idx="0"/>
          </p:cNvCxnSpPr>
          <p:nvPr/>
        </p:nvCxnSpPr>
        <p:spPr>
          <a:xfrm rot="-5400000" flipH="1">
            <a:off x="4577700" y="1314425"/>
            <a:ext cx="1009500" cy="10209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rgbClr val="E8E7E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30" name="Google Shape;430;p45"/>
          <p:cNvCxnSpPr>
            <a:stCxn id="426" idx="2"/>
            <a:endCxn id="425" idx="0"/>
          </p:cNvCxnSpPr>
          <p:nvPr/>
        </p:nvCxnSpPr>
        <p:spPr>
          <a:xfrm rot="-5400000" flipH="1">
            <a:off x="5606400" y="285725"/>
            <a:ext cx="1009500" cy="30783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rgbClr val="E8E7E3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6"/>
          <p:cNvSpPr txBox="1"/>
          <p:nvPr/>
        </p:nvSpPr>
        <p:spPr>
          <a:xfrm>
            <a:off x="1391400" y="305775"/>
            <a:ext cx="4122300" cy="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i="1">
                <a:latin typeface="Anton"/>
                <a:ea typeface="Anton"/>
                <a:cs typeface="Anton"/>
                <a:sym typeface="Anton"/>
              </a:rPr>
              <a:t>COMPONENTE BÁSICO </a:t>
            </a:r>
            <a:endParaRPr sz="3000" i="1">
              <a:latin typeface="Anton"/>
              <a:ea typeface="Anton"/>
              <a:cs typeface="Anton"/>
              <a:sym typeface="Ant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>
                <a:latin typeface="Anton"/>
                <a:ea typeface="Anton"/>
                <a:cs typeface="Anton"/>
                <a:sym typeface="Anton"/>
              </a:rPr>
              <a:t>APP COMPONENT </a:t>
            </a:r>
            <a:r>
              <a:rPr lang="en-GB" sz="1500" i="1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HTML</a:t>
            </a:r>
            <a:endParaRPr sz="1500" i="1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36" name="Google Shape;43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9825" y="-7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6"/>
          <p:cNvSpPr/>
          <p:nvPr/>
        </p:nvSpPr>
        <p:spPr>
          <a:xfrm>
            <a:off x="-152875" y="386825"/>
            <a:ext cx="1474200" cy="639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HTML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(Vista)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39" name="Google Shape;439;p46"/>
          <p:cNvSpPr txBox="1"/>
          <p:nvPr/>
        </p:nvSpPr>
        <p:spPr>
          <a:xfrm>
            <a:off x="402300" y="1408725"/>
            <a:ext cx="83394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 parte del componente referencia estructura de la </a:t>
            </a:r>
            <a:r>
              <a:rPr lang="en-GB" sz="1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vista</a:t>
            </a: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básicamente cómo van a estar organizados los datos que queremos mostrar 💻. Se vincula a los estilos por las definiciones establecidas en el archivo de lógica: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0" name="Google Shape;440;p46"/>
          <p:cNvSpPr txBox="1"/>
          <p:nvPr/>
        </p:nvSpPr>
        <p:spPr>
          <a:xfrm>
            <a:off x="1973700" y="2883100"/>
            <a:ext cx="5196600" cy="81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65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 i="1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5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titulo</a:t>
            </a:r>
            <a:r>
              <a:rPr lang="en-GB" sz="16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6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Bienvenidos</a:t>
            </a: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65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7FDBC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65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 i="1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5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subtitulo</a:t>
            </a:r>
            <a:r>
              <a:rPr lang="en-GB" sz="165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6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{{ title }}</a:t>
            </a: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650">
                <a:solidFill>
                  <a:srgbClr val="CAECE6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-GB" sz="16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7"/>
          <p:cNvSpPr txBox="1"/>
          <p:nvPr/>
        </p:nvSpPr>
        <p:spPr>
          <a:xfrm>
            <a:off x="541075" y="2326134"/>
            <a:ext cx="1874700" cy="7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Typescript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(Lógica)</a:t>
            </a:r>
            <a:endParaRPr sz="1200">
              <a:solidFill>
                <a:schemeClr val="l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46" name="Google Shape;44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7"/>
          <p:cNvSpPr txBox="1"/>
          <p:nvPr/>
        </p:nvSpPr>
        <p:spPr>
          <a:xfrm>
            <a:off x="2583125" y="2329747"/>
            <a:ext cx="1905000" cy="7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HTML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(Vista)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8" name="Google Shape;448;p47"/>
          <p:cNvSpPr txBox="1"/>
          <p:nvPr/>
        </p:nvSpPr>
        <p:spPr>
          <a:xfrm>
            <a:off x="4640525" y="2329747"/>
            <a:ext cx="1905000" cy="7758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CSS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(Estilos)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49" name="Google Shape;449;p47"/>
          <p:cNvSpPr txBox="1"/>
          <p:nvPr/>
        </p:nvSpPr>
        <p:spPr>
          <a:xfrm>
            <a:off x="6697925" y="2329747"/>
            <a:ext cx="1905000" cy="775800"/>
          </a:xfrm>
          <a:prstGeom prst="rect">
            <a:avLst/>
          </a:prstGeom>
          <a:solidFill>
            <a:srgbClr val="E8E7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.SPEC.TS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(Pruebas)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0" name="Google Shape;450;p47"/>
          <p:cNvSpPr txBox="1"/>
          <p:nvPr/>
        </p:nvSpPr>
        <p:spPr>
          <a:xfrm>
            <a:off x="1738950" y="331025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i="1">
                <a:latin typeface="Anton"/>
                <a:ea typeface="Anton"/>
                <a:cs typeface="Anton"/>
                <a:sym typeface="Anton"/>
              </a:rPr>
              <a:t>COMPONENTE BÁSICO</a:t>
            </a:r>
            <a:endParaRPr sz="4000" i="1"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>
                <a:latin typeface="Anton"/>
                <a:ea typeface="Anton"/>
                <a:cs typeface="Anton"/>
                <a:sym typeface="Anton"/>
              </a:rPr>
              <a:t>PARTES/ARCHIVOS</a:t>
            </a:r>
            <a:endParaRPr sz="1500" i="1"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i="1"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451" name="Google Shape;451;p47"/>
          <p:cNvCxnSpPr>
            <a:stCxn id="450" idx="2"/>
            <a:endCxn id="445" idx="0"/>
          </p:cNvCxnSpPr>
          <p:nvPr/>
        </p:nvCxnSpPr>
        <p:spPr>
          <a:xfrm rot="5400000">
            <a:off x="2522250" y="276275"/>
            <a:ext cx="1005900" cy="30936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rgbClr val="E8E7E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2" name="Google Shape;452;p47"/>
          <p:cNvCxnSpPr>
            <a:stCxn id="450" idx="2"/>
            <a:endCxn id="447" idx="0"/>
          </p:cNvCxnSpPr>
          <p:nvPr/>
        </p:nvCxnSpPr>
        <p:spPr>
          <a:xfrm rot="5400000">
            <a:off x="3549000" y="1306625"/>
            <a:ext cx="1009500" cy="10365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rgbClr val="E8E7E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3" name="Google Shape;453;p47"/>
          <p:cNvCxnSpPr>
            <a:stCxn id="450" idx="2"/>
            <a:endCxn id="448" idx="0"/>
          </p:cNvCxnSpPr>
          <p:nvPr/>
        </p:nvCxnSpPr>
        <p:spPr>
          <a:xfrm rot="-5400000" flipH="1">
            <a:off x="4577700" y="1314425"/>
            <a:ext cx="1009500" cy="10209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rgbClr val="E8E7E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4" name="Google Shape;454;p47"/>
          <p:cNvCxnSpPr>
            <a:stCxn id="450" idx="2"/>
            <a:endCxn id="449" idx="0"/>
          </p:cNvCxnSpPr>
          <p:nvPr/>
        </p:nvCxnSpPr>
        <p:spPr>
          <a:xfrm rot="-5400000" flipH="1">
            <a:off x="5606400" y="285725"/>
            <a:ext cx="1009500" cy="30783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rgbClr val="E8E7E3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8"/>
          <p:cNvSpPr txBox="1"/>
          <p:nvPr/>
        </p:nvSpPr>
        <p:spPr>
          <a:xfrm>
            <a:off x="1391400" y="305775"/>
            <a:ext cx="4122300" cy="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i="1">
                <a:latin typeface="Anton"/>
                <a:ea typeface="Anton"/>
                <a:cs typeface="Anton"/>
                <a:sym typeface="Anton"/>
              </a:rPr>
              <a:t>COMPONENTE BÁSICO </a:t>
            </a:r>
            <a:endParaRPr sz="3000" i="1">
              <a:latin typeface="Anton"/>
              <a:ea typeface="Anton"/>
              <a:cs typeface="Anton"/>
              <a:sym typeface="Ant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>
                <a:latin typeface="Anton"/>
                <a:ea typeface="Anton"/>
                <a:cs typeface="Anton"/>
                <a:sym typeface="Anton"/>
              </a:rPr>
              <a:t>APP COMPONENT </a:t>
            </a:r>
            <a:r>
              <a:rPr lang="en-GB" sz="1500" i="1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CSS</a:t>
            </a:r>
            <a:endParaRPr sz="1500" i="1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60" name="Google Shape;46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9825" y="-7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8"/>
          <p:cNvSpPr/>
          <p:nvPr/>
        </p:nvSpPr>
        <p:spPr>
          <a:xfrm>
            <a:off x="-152875" y="386825"/>
            <a:ext cx="1474200" cy="639900"/>
          </a:xfrm>
          <a:prstGeom prst="roundRect">
            <a:avLst>
              <a:gd name="adj" fmla="val 16667"/>
            </a:avLst>
          </a:prstGeom>
          <a:solidFill>
            <a:srgbClr val="EF89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CSS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(Estilos)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3" name="Google Shape;463;p48"/>
          <p:cNvSpPr txBox="1"/>
          <p:nvPr/>
        </p:nvSpPr>
        <p:spPr>
          <a:xfrm>
            <a:off x="402300" y="1408725"/>
            <a:ext cx="8339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archivo se encarga de darle e</a:t>
            </a: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</a:t>
            </a:r>
            <a:r>
              <a:rPr lang="en-GB" sz="1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formato visual </a:t>
            </a: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 componente. Se encuentra diferenciado en el archivo de lógica 👇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4" name="Google Shape;464;p48"/>
          <p:cNvSpPr txBox="1"/>
          <p:nvPr/>
        </p:nvSpPr>
        <p:spPr>
          <a:xfrm>
            <a:off x="2538150" y="2358800"/>
            <a:ext cx="4067700" cy="210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50" i="1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titulo</a:t>
            </a:r>
            <a:r>
              <a:rPr lang="en-GB" sz="12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80CBC4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GB" sz="12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-GB" sz="12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50" i="1">
                <a:solidFill>
                  <a:srgbClr val="C5E478"/>
                </a:solidFill>
                <a:latin typeface="Courier New"/>
                <a:ea typeface="Courier New"/>
                <a:cs typeface="Courier New"/>
                <a:sym typeface="Courier New"/>
              </a:rPr>
              <a:t>subtitulo</a:t>
            </a:r>
            <a:r>
              <a:rPr lang="en-GB" sz="12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80CBC4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GB" sz="12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25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yellow</a:t>
            </a:r>
            <a:r>
              <a:rPr lang="en-GB" sz="12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9"/>
          <p:cNvSpPr txBox="1"/>
          <p:nvPr/>
        </p:nvSpPr>
        <p:spPr>
          <a:xfrm>
            <a:off x="541075" y="2326134"/>
            <a:ext cx="1874700" cy="7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Typescript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(Lógica)</a:t>
            </a:r>
            <a:endParaRPr sz="1200">
              <a:solidFill>
                <a:schemeClr val="lt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70" name="Google Shape;47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49"/>
          <p:cNvSpPr txBox="1"/>
          <p:nvPr/>
        </p:nvSpPr>
        <p:spPr>
          <a:xfrm>
            <a:off x="2583125" y="2329747"/>
            <a:ext cx="1905000" cy="7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HTML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(Vista)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2" name="Google Shape;472;p49"/>
          <p:cNvSpPr txBox="1"/>
          <p:nvPr/>
        </p:nvSpPr>
        <p:spPr>
          <a:xfrm>
            <a:off x="4640525" y="2329747"/>
            <a:ext cx="1905000" cy="7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CSS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(Estilos)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3" name="Google Shape;473;p49"/>
          <p:cNvSpPr txBox="1"/>
          <p:nvPr/>
        </p:nvSpPr>
        <p:spPr>
          <a:xfrm>
            <a:off x="6697925" y="2329747"/>
            <a:ext cx="1905000" cy="775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.SPEC.TS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(Pruebas)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74" name="Google Shape;474;p49"/>
          <p:cNvSpPr txBox="1"/>
          <p:nvPr/>
        </p:nvSpPr>
        <p:spPr>
          <a:xfrm>
            <a:off x="1738950" y="331025"/>
            <a:ext cx="5666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i="1">
                <a:latin typeface="Anton"/>
                <a:ea typeface="Anton"/>
                <a:cs typeface="Anton"/>
                <a:sym typeface="Anton"/>
              </a:rPr>
              <a:t>COMPONENTE BÁSICO</a:t>
            </a:r>
            <a:endParaRPr sz="4000" i="1"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>
                <a:latin typeface="Anton"/>
                <a:ea typeface="Anton"/>
                <a:cs typeface="Anton"/>
                <a:sym typeface="Anton"/>
              </a:rPr>
              <a:t>PARTES/ARCHIVOS</a:t>
            </a:r>
            <a:endParaRPr sz="1500" i="1"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i="1"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475" name="Google Shape;475;p49"/>
          <p:cNvCxnSpPr>
            <a:stCxn id="474" idx="2"/>
            <a:endCxn id="469" idx="0"/>
          </p:cNvCxnSpPr>
          <p:nvPr/>
        </p:nvCxnSpPr>
        <p:spPr>
          <a:xfrm rot="5400000">
            <a:off x="2522250" y="276275"/>
            <a:ext cx="1005900" cy="30936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rgbClr val="E8E7E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6" name="Google Shape;476;p49"/>
          <p:cNvCxnSpPr>
            <a:stCxn id="474" idx="2"/>
            <a:endCxn id="471" idx="0"/>
          </p:cNvCxnSpPr>
          <p:nvPr/>
        </p:nvCxnSpPr>
        <p:spPr>
          <a:xfrm rot="5400000">
            <a:off x="3549000" y="1306625"/>
            <a:ext cx="1009500" cy="10365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rgbClr val="E8E7E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7" name="Google Shape;477;p49"/>
          <p:cNvCxnSpPr>
            <a:stCxn id="474" idx="2"/>
            <a:endCxn id="472" idx="0"/>
          </p:cNvCxnSpPr>
          <p:nvPr/>
        </p:nvCxnSpPr>
        <p:spPr>
          <a:xfrm rot="-5400000" flipH="1">
            <a:off x="4577700" y="1314425"/>
            <a:ext cx="1009500" cy="10209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rgbClr val="E8E7E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8" name="Google Shape;478;p49"/>
          <p:cNvCxnSpPr>
            <a:stCxn id="474" idx="2"/>
            <a:endCxn id="473" idx="0"/>
          </p:cNvCxnSpPr>
          <p:nvPr/>
        </p:nvCxnSpPr>
        <p:spPr>
          <a:xfrm rot="-5400000" flipH="1">
            <a:off x="5606400" y="285725"/>
            <a:ext cx="1009500" cy="30783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rgbClr val="E8E7E3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0"/>
          <p:cNvSpPr txBox="1"/>
          <p:nvPr/>
        </p:nvSpPr>
        <p:spPr>
          <a:xfrm>
            <a:off x="1391400" y="305775"/>
            <a:ext cx="4122300" cy="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i="1">
                <a:latin typeface="Anton"/>
                <a:ea typeface="Anton"/>
                <a:cs typeface="Anton"/>
                <a:sym typeface="Anton"/>
              </a:rPr>
              <a:t>COMPONENTE BÁSICO </a:t>
            </a:r>
            <a:endParaRPr sz="3000" i="1">
              <a:latin typeface="Anton"/>
              <a:ea typeface="Anton"/>
              <a:cs typeface="Anton"/>
              <a:sym typeface="Ant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>
                <a:latin typeface="Anton"/>
                <a:ea typeface="Anton"/>
                <a:cs typeface="Anton"/>
                <a:sym typeface="Anton"/>
              </a:rPr>
              <a:t>APP COMPONENT </a:t>
            </a:r>
            <a:r>
              <a:rPr lang="en-GB" sz="1500" i="1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SPEC.TS</a:t>
            </a:r>
            <a:endParaRPr sz="1500" i="1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84" name="Google Shape;48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9825" y="-7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50"/>
          <p:cNvSpPr/>
          <p:nvPr/>
        </p:nvSpPr>
        <p:spPr>
          <a:xfrm>
            <a:off x="-152875" y="386825"/>
            <a:ext cx="1474200" cy="639900"/>
          </a:xfrm>
          <a:prstGeom prst="roundRect">
            <a:avLst>
              <a:gd name="adj" fmla="val 16667"/>
            </a:avLst>
          </a:prstGeom>
          <a:solidFill>
            <a:srgbClr val="3CEF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.SPEC.TS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(Pruebas)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7" name="Google Shape;487;p50"/>
          <p:cNvSpPr txBox="1"/>
          <p:nvPr/>
        </p:nvSpPr>
        <p:spPr>
          <a:xfrm>
            <a:off x="296625" y="1789800"/>
            <a:ext cx="4122300" cy="15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 archivo se encarga de las </a:t>
            </a:r>
            <a:r>
              <a:rPr lang="en-GB" sz="1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pruebas</a:t>
            </a: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del componente 🙌. Es muy común a la hora de construir un componente. Sin embargo, aún no lo vamos a utilizar. Por ello, no lo crearemos en esta instancia.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8" name="Google Shape;488;p50"/>
          <p:cNvSpPr txBox="1"/>
          <p:nvPr/>
        </p:nvSpPr>
        <p:spPr>
          <a:xfrm>
            <a:off x="4758025" y="1304000"/>
            <a:ext cx="4122300" cy="307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{ TestBed } </a:t>
            </a: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80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@angular/core/testing</a:t>
            </a:r>
            <a:r>
              <a:rPr lang="en-GB" sz="8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{ RouterTestingModule } </a:t>
            </a: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80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@angular/router/testing</a:t>
            </a:r>
            <a:r>
              <a:rPr lang="en-GB" sz="8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{ AppComponent } </a:t>
            </a: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80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./app.component</a:t>
            </a:r>
            <a:r>
              <a:rPr lang="en-GB" sz="8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describe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8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80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AppComponent</a:t>
            </a:r>
            <a:r>
              <a:rPr lang="en-GB" sz="8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8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beforeEach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TestBed</a:t>
            </a: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configureTestingModule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8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  imports: [ RouterTestingModule],</a:t>
            </a:r>
            <a:endParaRPr sz="8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  declarations: [AppComponent],</a:t>
            </a:r>
            <a:endParaRPr sz="8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})</a:t>
            </a: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compileComponents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8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8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8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800">
                <a:solidFill>
                  <a:srgbClr val="ECC48D"/>
                </a:solidFill>
                <a:latin typeface="Courier New"/>
                <a:ea typeface="Courier New"/>
                <a:cs typeface="Courier New"/>
                <a:sym typeface="Courier New"/>
              </a:rPr>
              <a:t>should create the app</a:t>
            </a:r>
            <a:r>
              <a:rPr lang="en-GB" sz="8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800">
                <a:solidFill>
                  <a:srgbClr val="D9F5DD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-GB" sz="8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fixture</a:t>
            </a: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TestBed</a:t>
            </a: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createComponent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(AppComponent);</a:t>
            </a:r>
            <a:endParaRPr sz="8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-GB" sz="8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fixture</a:t>
            </a: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00">
                <a:solidFill>
                  <a:srgbClr val="7FDBCA"/>
                </a:solidFill>
                <a:latin typeface="Courier New"/>
                <a:ea typeface="Courier New"/>
                <a:cs typeface="Courier New"/>
                <a:sym typeface="Courier New"/>
              </a:rPr>
              <a:t>componentInstance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8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(app)</a:t>
            </a:r>
            <a:r>
              <a:rPr lang="en-GB" sz="8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800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rPr>
              <a:t>toBeTruthy</a:t>
            </a: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8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800">
              <a:solidFill>
                <a:srgbClr val="D6DEE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D6DEEB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800">
              <a:solidFill>
                <a:srgbClr val="D6DEEB"/>
              </a:solidFill>
              <a:highlight>
                <a:srgbClr val="01162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1"/>
          <p:cNvSpPr txBox="1"/>
          <p:nvPr/>
        </p:nvSpPr>
        <p:spPr>
          <a:xfrm>
            <a:off x="912100" y="92575"/>
            <a:ext cx="71592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i="1">
                <a:latin typeface="Anton"/>
                <a:ea typeface="Anton"/>
                <a:cs typeface="Anton"/>
                <a:sym typeface="Anton"/>
              </a:rPr>
              <a:t>COMPONENTES</a:t>
            </a:r>
            <a:endParaRPr sz="4000" i="1"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>
                <a:latin typeface="Anton"/>
                <a:ea typeface="Anton"/>
                <a:cs typeface="Anton"/>
                <a:sym typeface="Anton"/>
              </a:rPr>
              <a:t>AHORA BIEN, ¿CÓMO LOS CREAMOS? </a:t>
            </a:r>
            <a:r>
              <a:rPr lang="en-GB" sz="1500">
                <a:latin typeface="Anton"/>
                <a:ea typeface="Anton"/>
                <a:cs typeface="Anton"/>
                <a:sym typeface="Anton"/>
              </a:rPr>
              <a:t>🤔</a:t>
            </a:r>
            <a:endParaRPr sz="1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94" name="Google Shape;49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50179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1275" y="-21104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51"/>
          <p:cNvSpPr txBox="1"/>
          <p:nvPr/>
        </p:nvSpPr>
        <p:spPr>
          <a:xfrm>
            <a:off x="602474" y="1925500"/>
            <a:ext cx="3816900" cy="40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Desde Angular.CLI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97" name="Google Shape;497;p51"/>
          <p:cNvSpPr txBox="1"/>
          <p:nvPr/>
        </p:nvSpPr>
        <p:spPr>
          <a:xfrm>
            <a:off x="4724627" y="1925500"/>
            <a:ext cx="3816900" cy="40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Generación Manual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498" name="Google Shape;498;p51"/>
          <p:cNvCxnSpPr>
            <a:stCxn id="493" idx="2"/>
            <a:endCxn id="496" idx="0"/>
          </p:cNvCxnSpPr>
          <p:nvPr/>
        </p:nvCxnSpPr>
        <p:spPr>
          <a:xfrm rot="5400000">
            <a:off x="3079300" y="513175"/>
            <a:ext cx="843900" cy="19809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rgbClr val="E8E7E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9" name="Google Shape;499;p51"/>
          <p:cNvCxnSpPr>
            <a:stCxn id="493" idx="2"/>
            <a:endCxn id="497" idx="0"/>
          </p:cNvCxnSpPr>
          <p:nvPr/>
        </p:nvCxnSpPr>
        <p:spPr>
          <a:xfrm rot="-5400000" flipH="1">
            <a:off x="5140450" y="432925"/>
            <a:ext cx="843900" cy="21414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rgbClr val="E8E7E3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2"/>
          <p:cNvSpPr txBox="1"/>
          <p:nvPr/>
        </p:nvSpPr>
        <p:spPr>
          <a:xfrm>
            <a:off x="912100" y="92575"/>
            <a:ext cx="71592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i="1">
                <a:latin typeface="Anton"/>
                <a:ea typeface="Anton"/>
                <a:cs typeface="Anton"/>
                <a:sym typeface="Anton"/>
              </a:rPr>
              <a:t>COMPONENTES</a:t>
            </a:r>
            <a:endParaRPr sz="4000" i="1"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>
                <a:latin typeface="Anton"/>
                <a:ea typeface="Anton"/>
                <a:cs typeface="Anton"/>
                <a:sym typeface="Anton"/>
              </a:rPr>
              <a:t>AHORA BIEN, ¿CÓMO LOS CREAMOS? </a:t>
            </a:r>
            <a:r>
              <a:rPr lang="en-GB" sz="1500">
                <a:latin typeface="Anton"/>
                <a:ea typeface="Anton"/>
                <a:cs typeface="Anton"/>
                <a:sym typeface="Anton"/>
              </a:rPr>
              <a:t>🤔</a:t>
            </a:r>
            <a:endParaRPr sz="1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05" name="Google Shape;50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50179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1275" y="-21104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52"/>
          <p:cNvSpPr txBox="1"/>
          <p:nvPr/>
        </p:nvSpPr>
        <p:spPr>
          <a:xfrm>
            <a:off x="602474" y="1925500"/>
            <a:ext cx="3816900" cy="4005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Desde Angular.CLI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8" name="Google Shape;508;p52"/>
          <p:cNvSpPr txBox="1"/>
          <p:nvPr/>
        </p:nvSpPr>
        <p:spPr>
          <a:xfrm>
            <a:off x="4724627" y="1925500"/>
            <a:ext cx="3816900" cy="40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Generación Manual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509" name="Google Shape;509;p52"/>
          <p:cNvCxnSpPr>
            <a:stCxn id="504" idx="2"/>
            <a:endCxn id="507" idx="0"/>
          </p:cNvCxnSpPr>
          <p:nvPr/>
        </p:nvCxnSpPr>
        <p:spPr>
          <a:xfrm rot="5400000">
            <a:off x="3079300" y="513175"/>
            <a:ext cx="843900" cy="19809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rgbClr val="E8E7E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0" name="Google Shape;510;p52"/>
          <p:cNvCxnSpPr>
            <a:stCxn id="504" idx="2"/>
            <a:endCxn id="508" idx="0"/>
          </p:cNvCxnSpPr>
          <p:nvPr/>
        </p:nvCxnSpPr>
        <p:spPr>
          <a:xfrm rot="-5400000" flipH="1">
            <a:off x="5140450" y="432925"/>
            <a:ext cx="843900" cy="21414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rgbClr val="E8E7E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11" name="Google Shape;511;p52"/>
          <p:cNvSpPr txBox="1"/>
          <p:nvPr/>
        </p:nvSpPr>
        <p:spPr>
          <a:xfrm>
            <a:off x="1149650" y="2522325"/>
            <a:ext cx="3269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92929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ng generate component &lt;name&gt; [options]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12" name="Google Shape;512;p52"/>
          <p:cNvSpPr txBox="1"/>
          <p:nvPr/>
        </p:nvSpPr>
        <p:spPr>
          <a:xfrm>
            <a:off x="1149650" y="3082731"/>
            <a:ext cx="326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92929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ng g c &lt;name&gt; [options]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13" name="Google Shape;513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475" y="2664798"/>
            <a:ext cx="437590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475" y="3139373"/>
            <a:ext cx="437590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i="1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sz="3600" i="1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3"/>
          <p:cNvSpPr txBox="1"/>
          <p:nvPr/>
        </p:nvSpPr>
        <p:spPr>
          <a:xfrm>
            <a:off x="912100" y="92575"/>
            <a:ext cx="71592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i="1">
                <a:latin typeface="Anton"/>
                <a:ea typeface="Anton"/>
                <a:cs typeface="Anton"/>
                <a:sym typeface="Anton"/>
              </a:rPr>
              <a:t>COMPONENTES</a:t>
            </a:r>
            <a:endParaRPr sz="4000" i="1"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i="1">
                <a:latin typeface="Anton"/>
                <a:ea typeface="Anton"/>
                <a:cs typeface="Anton"/>
                <a:sym typeface="Anton"/>
              </a:rPr>
              <a:t>AHORA BIEN, ¿CÓMO LOS CREAMOS? </a:t>
            </a:r>
            <a:r>
              <a:rPr lang="en-GB" sz="1500">
                <a:latin typeface="Anton"/>
                <a:ea typeface="Anton"/>
                <a:cs typeface="Anton"/>
                <a:sym typeface="Anton"/>
              </a:rPr>
              <a:t>🤔</a:t>
            </a:r>
            <a:endParaRPr sz="15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20" name="Google Shape;52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50179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1275" y="-21104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3"/>
          <p:cNvSpPr txBox="1"/>
          <p:nvPr/>
        </p:nvSpPr>
        <p:spPr>
          <a:xfrm>
            <a:off x="602474" y="1925500"/>
            <a:ext cx="3816900" cy="4005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Desde Angular.CLI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3" name="Google Shape;523;p53"/>
          <p:cNvSpPr txBox="1"/>
          <p:nvPr/>
        </p:nvSpPr>
        <p:spPr>
          <a:xfrm>
            <a:off x="4724627" y="1925500"/>
            <a:ext cx="3816900" cy="40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Generación Manual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524" name="Google Shape;524;p53"/>
          <p:cNvCxnSpPr>
            <a:stCxn id="519" idx="2"/>
            <a:endCxn id="522" idx="0"/>
          </p:cNvCxnSpPr>
          <p:nvPr/>
        </p:nvCxnSpPr>
        <p:spPr>
          <a:xfrm rot="5400000">
            <a:off x="3079300" y="513175"/>
            <a:ext cx="843900" cy="19809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rgbClr val="E8E7E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5" name="Google Shape;525;p53"/>
          <p:cNvCxnSpPr>
            <a:stCxn id="519" idx="2"/>
            <a:endCxn id="523" idx="0"/>
          </p:cNvCxnSpPr>
          <p:nvPr/>
        </p:nvCxnSpPr>
        <p:spPr>
          <a:xfrm rot="-5400000" flipH="1">
            <a:off x="5140450" y="432925"/>
            <a:ext cx="843900" cy="21414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rgbClr val="E8E7E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26" name="Google Shape;526;p53"/>
          <p:cNvSpPr txBox="1"/>
          <p:nvPr/>
        </p:nvSpPr>
        <p:spPr>
          <a:xfrm>
            <a:off x="1149650" y="2522325"/>
            <a:ext cx="3269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92929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ng generate component &lt;name&gt; [options]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7" name="Google Shape;527;p53"/>
          <p:cNvSpPr txBox="1"/>
          <p:nvPr/>
        </p:nvSpPr>
        <p:spPr>
          <a:xfrm>
            <a:off x="1149650" y="3082731"/>
            <a:ext cx="326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92929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ng g c &lt;name&gt; [options]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28" name="Google Shape;528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475" y="2664798"/>
            <a:ext cx="437590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475" y="3139373"/>
            <a:ext cx="437590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53"/>
          <p:cNvSpPr txBox="1"/>
          <p:nvPr/>
        </p:nvSpPr>
        <p:spPr>
          <a:xfrm>
            <a:off x="4724625" y="2588600"/>
            <a:ext cx="381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la generación manual se crea una carpeta con los siguientes archivos: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1" name="Google Shape;531;p53"/>
          <p:cNvSpPr/>
          <p:nvPr/>
        </p:nvSpPr>
        <p:spPr>
          <a:xfrm>
            <a:off x="4845738" y="3336250"/>
            <a:ext cx="225600" cy="21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3"/>
          <p:cNvSpPr txBox="1"/>
          <p:nvPr/>
        </p:nvSpPr>
        <p:spPr>
          <a:xfrm>
            <a:off x="5152113" y="3225800"/>
            <a:ext cx="204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92929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component_name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3" name="Google Shape;533;p53"/>
          <p:cNvSpPr/>
          <p:nvPr/>
        </p:nvSpPr>
        <p:spPr>
          <a:xfrm>
            <a:off x="5150538" y="3641050"/>
            <a:ext cx="225600" cy="21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3"/>
          <p:cNvSpPr/>
          <p:nvPr/>
        </p:nvSpPr>
        <p:spPr>
          <a:xfrm>
            <a:off x="5150538" y="3945850"/>
            <a:ext cx="225600" cy="21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3"/>
          <p:cNvSpPr/>
          <p:nvPr/>
        </p:nvSpPr>
        <p:spPr>
          <a:xfrm>
            <a:off x="5150538" y="4250650"/>
            <a:ext cx="225600" cy="21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53"/>
          <p:cNvSpPr/>
          <p:nvPr/>
        </p:nvSpPr>
        <p:spPr>
          <a:xfrm>
            <a:off x="5150538" y="4555450"/>
            <a:ext cx="225600" cy="21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3"/>
          <p:cNvSpPr txBox="1"/>
          <p:nvPr/>
        </p:nvSpPr>
        <p:spPr>
          <a:xfrm>
            <a:off x="5456913" y="3530600"/>
            <a:ext cx="267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92929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name.component.html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8" name="Google Shape;538;p53"/>
          <p:cNvSpPr txBox="1"/>
          <p:nvPr/>
        </p:nvSpPr>
        <p:spPr>
          <a:xfrm>
            <a:off x="5456913" y="3835400"/>
            <a:ext cx="267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92929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name.component.css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39" name="Google Shape;539;p53"/>
          <p:cNvSpPr txBox="1"/>
          <p:nvPr/>
        </p:nvSpPr>
        <p:spPr>
          <a:xfrm>
            <a:off x="5456913" y="4140200"/>
            <a:ext cx="267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92929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name.component.spec.ts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40" name="Google Shape;540;p53"/>
          <p:cNvSpPr txBox="1"/>
          <p:nvPr/>
        </p:nvSpPr>
        <p:spPr>
          <a:xfrm>
            <a:off x="5456913" y="4445000"/>
            <a:ext cx="267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92929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name.component.ts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541" name="Google Shape;541;p53"/>
          <p:cNvCxnSpPr/>
          <p:nvPr/>
        </p:nvCxnSpPr>
        <p:spPr>
          <a:xfrm>
            <a:off x="4967941" y="3552550"/>
            <a:ext cx="0" cy="120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Google Shape;542;p53"/>
          <p:cNvCxnSpPr/>
          <p:nvPr/>
        </p:nvCxnSpPr>
        <p:spPr>
          <a:xfrm rot="10800000">
            <a:off x="4958700" y="4354900"/>
            <a:ext cx="1824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3" name="Google Shape;543;p53"/>
          <p:cNvCxnSpPr/>
          <p:nvPr/>
        </p:nvCxnSpPr>
        <p:spPr>
          <a:xfrm rot="10800000">
            <a:off x="4949238" y="4051300"/>
            <a:ext cx="2013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4" name="Google Shape;544;p53"/>
          <p:cNvCxnSpPr/>
          <p:nvPr/>
        </p:nvCxnSpPr>
        <p:spPr>
          <a:xfrm flipH="1">
            <a:off x="4949238" y="3749200"/>
            <a:ext cx="2013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i="1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COMPONENTIZACIÓN DE UNA APLICACIÓN</a:t>
            </a:r>
            <a:endParaRPr sz="3600" i="1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50" name="Google Shape;55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5"/>
          <p:cNvSpPr txBox="1"/>
          <p:nvPr/>
        </p:nvSpPr>
        <p:spPr>
          <a:xfrm>
            <a:off x="852150" y="1722075"/>
            <a:ext cx="7439700" cy="20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Como vimos, nuestra aplicación es un componente: </a:t>
            </a:r>
            <a:r>
              <a:rPr lang="en-GB" sz="1800" b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app-root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También es conocido como componente principal o componente raíz 🌳. Dentro de él vamos a ir agregando los demás componentes.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 esta manera, se va generando una</a:t>
            </a:r>
            <a:r>
              <a:rPr lang="en-GB" sz="1800" b="1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jerarquía de componentes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padres-hijo dentro de nuestra aplicación.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6" name="Google Shape;556;p55"/>
          <p:cNvSpPr txBox="1"/>
          <p:nvPr/>
        </p:nvSpPr>
        <p:spPr>
          <a:xfrm>
            <a:off x="1738950" y="547325"/>
            <a:ext cx="56661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i="1">
                <a:latin typeface="Anton"/>
                <a:ea typeface="Anton"/>
                <a:cs typeface="Anton"/>
                <a:sym typeface="Anton"/>
              </a:rPr>
              <a:t>COMPONENTIZACIÓN</a:t>
            </a:r>
            <a:endParaRPr sz="4000" i="1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57" name="Google Shape;55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3" name="Google Shape;563;p56"/>
          <p:cNvGrpSpPr/>
          <p:nvPr/>
        </p:nvGrpSpPr>
        <p:grpSpPr>
          <a:xfrm>
            <a:off x="456240" y="1652373"/>
            <a:ext cx="2817389" cy="2289158"/>
            <a:chOff x="684450" y="1743775"/>
            <a:chExt cx="2874300" cy="2132425"/>
          </a:xfrm>
        </p:grpSpPr>
        <p:sp>
          <p:nvSpPr>
            <p:cNvPr id="564" name="Google Shape;564;p56"/>
            <p:cNvSpPr/>
            <p:nvPr/>
          </p:nvSpPr>
          <p:spPr>
            <a:xfrm>
              <a:off x="684450" y="1794200"/>
              <a:ext cx="2874300" cy="20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6"/>
            <p:cNvSpPr/>
            <p:nvPr/>
          </p:nvSpPr>
          <p:spPr>
            <a:xfrm>
              <a:off x="763650" y="2111175"/>
              <a:ext cx="2715900" cy="330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</a:rPr>
                <a:t>app-toolbar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66" name="Google Shape;566;p56"/>
            <p:cNvSpPr txBox="1"/>
            <p:nvPr/>
          </p:nvSpPr>
          <p:spPr>
            <a:xfrm>
              <a:off x="1091400" y="1743775"/>
              <a:ext cx="2060400" cy="37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app-root</a:t>
              </a:r>
              <a:endParaRPr/>
            </a:p>
          </p:txBody>
        </p:sp>
        <p:sp>
          <p:nvSpPr>
            <p:cNvPr id="567" name="Google Shape;567;p56"/>
            <p:cNvSpPr/>
            <p:nvPr/>
          </p:nvSpPr>
          <p:spPr>
            <a:xfrm>
              <a:off x="763650" y="2515700"/>
              <a:ext cx="612300" cy="12525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</a:rPr>
                <a:t>app-nav</a:t>
              </a:r>
              <a:endParaRPr>
                <a:solidFill>
                  <a:schemeClr val="lt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</a:rPr>
                <a:t>bar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68" name="Google Shape;568;p56"/>
            <p:cNvSpPr/>
            <p:nvPr/>
          </p:nvSpPr>
          <p:spPr>
            <a:xfrm>
              <a:off x="1449125" y="2515700"/>
              <a:ext cx="2030400" cy="12525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</a:rPr>
                <a:t>app-students</a:t>
              </a: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569" name="Google Shape;56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7300" y="1667413"/>
            <a:ext cx="5280450" cy="2289107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6"/>
          <p:cNvSpPr txBox="1"/>
          <p:nvPr/>
        </p:nvSpPr>
        <p:spPr>
          <a:xfrm>
            <a:off x="1738950" y="547325"/>
            <a:ext cx="56661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i="1">
                <a:latin typeface="Anton"/>
                <a:ea typeface="Anton"/>
                <a:cs typeface="Anton"/>
                <a:sym typeface="Anton"/>
              </a:rPr>
              <a:t>COMPONENTIZACIÓN</a:t>
            </a:r>
            <a:endParaRPr sz="4000" i="1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7"/>
          <p:cNvSpPr txBox="1"/>
          <p:nvPr/>
        </p:nvSpPr>
        <p:spPr>
          <a:xfrm>
            <a:off x="809550" y="2348525"/>
            <a:ext cx="7524900" cy="21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i="1">
                <a:latin typeface="Anton"/>
                <a:ea typeface="Anton"/>
                <a:cs typeface="Anton"/>
                <a:sym typeface="Anton"/>
              </a:rPr>
              <a:t>COMPONENTIZACIÓN</a:t>
            </a:r>
            <a:endParaRPr sz="4000" b="0" i="1" u="none" strike="noStrike" cap="non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2000" i="1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instancia, podrás sumar tres componentes nuevos dentro del </a:t>
            </a:r>
            <a:r>
              <a:rPr lang="en-GB" sz="1800" b="1">
                <a:latin typeface="Helvetica Neue"/>
                <a:ea typeface="Helvetica Neue"/>
                <a:cs typeface="Helvetica Neue"/>
                <a:sym typeface="Helvetica Neue"/>
              </a:rPr>
              <a:t>app-root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y utilizar el </a:t>
            </a:r>
            <a:r>
              <a:rPr lang="en-GB" sz="1800" b="1">
                <a:latin typeface="Helvetica Neue"/>
                <a:ea typeface="Helvetica Neue"/>
                <a:cs typeface="Helvetica Neue"/>
                <a:sym typeface="Helvetica Neue"/>
              </a:rPr>
              <a:t>layout grid de css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🙌.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1800" b="1">
                <a:latin typeface="Helvetica Neue"/>
                <a:ea typeface="Helvetica Neue"/>
                <a:cs typeface="Helvetica Neue"/>
                <a:sym typeface="Helvetica Neue"/>
              </a:rPr>
              <a:t>Tiempo estimado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: 15 minutos.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76" name="Google Shape;576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2275" y="686424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8"/>
          <p:cNvSpPr txBox="1"/>
          <p:nvPr/>
        </p:nvSpPr>
        <p:spPr>
          <a:xfrm>
            <a:off x="938100" y="106175"/>
            <a:ext cx="6022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i="1">
                <a:latin typeface="Anton"/>
                <a:ea typeface="Anton"/>
                <a:cs typeface="Anton"/>
                <a:sym typeface="Anton"/>
              </a:rPr>
              <a:t>COMPONETIZACIÓN</a:t>
            </a:r>
            <a:endParaRPr sz="2600" i="1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83" name="Google Shape;583;p58"/>
          <p:cNvSpPr txBox="1"/>
          <p:nvPr/>
        </p:nvSpPr>
        <p:spPr>
          <a:xfrm>
            <a:off x="938100" y="1124800"/>
            <a:ext cx="7267800" cy="27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Agregar los componentes student, toolbar y navbar con angular-cli.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89D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Definir el css necesario para darle un layout utilizando css grid,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EF89D2"/>
              </a:buClr>
              <a:buSzPts val="1800"/>
              <a:buFont typeface="Helvetica Neue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Darles contenido y estilos a cada componente.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84" name="Google Shape;58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9825" y="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58"/>
          <p:cNvSpPr txBox="1"/>
          <p:nvPr/>
        </p:nvSpPr>
        <p:spPr>
          <a:xfrm>
            <a:off x="2330550" y="4497700"/>
            <a:ext cx="448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Tiempo estimado: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15 minutos. </a:t>
            </a:r>
            <a:endParaRPr sz="12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9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i="1">
                <a:latin typeface="Anton"/>
                <a:ea typeface="Anton"/>
                <a:cs typeface="Anton"/>
                <a:sym typeface="Anton"/>
              </a:rPr>
              <a:t>INTEGRANDO CONOCIMIENTOS</a:t>
            </a:r>
            <a:endParaRPr sz="4000" i="1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92" name="Google Shape;592;p59"/>
          <p:cNvSpPr txBox="1"/>
          <p:nvPr/>
        </p:nvSpPr>
        <p:spPr>
          <a:xfrm>
            <a:off x="1579350" y="3394600"/>
            <a:ext cx="59853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esta instancia crearás un layout, un toolbar y un área de contenido 🚀.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93" name="Google Shape;59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59"/>
          <p:cNvSpPr/>
          <p:nvPr/>
        </p:nvSpPr>
        <p:spPr>
          <a:xfrm>
            <a:off x="4823975" y="886225"/>
            <a:ext cx="381900" cy="3819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0" name="Google Shape;600;p60"/>
          <p:cNvGraphicFramePr/>
          <p:nvPr/>
        </p:nvGraphicFramePr>
        <p:xfrm>
          <a:off x="153263" y="189175"/>
          <a:ext cx="8837475" cy="4765150"/>
        </p:xfrm>
        <a:graphic>
          <a:graphicData uri="http://schemas.openxmlformats.org/drawingml/2006/table">
            <a:tbl>
              <a:tblPr>
                <a:noFill/>
                <a:tableStyleId>{4DB3682F-A4EC-4866-99E9-B0C560052765}</a:tableStyleId>
              </a:tblPr>
              <a:tblGrid>
                <a:gridCol w="294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460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i="1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INTEGRANDO CONOCIMIENTOS</a:t>
                      </a:r>
                      <a:endParaRPr sz="2400" i="1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162000" marB="91425">
                    <a:lnL w="9525" cap="flat" cmpd="sng">
                      <a:solidFill>
                        <a:srgbClr val="D6DE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6DE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6DE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6DE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EFA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7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Se debe entregar un proyecto con el formato ANGULAR-CLI. Lo vamos a nombrar como  </a:t>
                      </a:r>
                      <a:r>
                        <a:rPr lang="en-GB">
                          <a:solidFill>
                            <a:schemeClr val="dk1"/>
                          </a:solidFill>
                          <a:highlight>
                            <a:srgbClr val="A6FFCA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“Componentes+Apellido”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-GB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Utiliza ANGULAR-CLI para generar un proyecto con componentes personalizados.</a:t>
                      </a:r>
                      <a:endParaRPr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Algunas ideas que pueden desarrollar:</a:t>
                      </a:r>
                      <a:endParaRPr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Página personal con enlaces a sus redes sociales.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Página que muestre destinos turísticos en forma de tarjeta.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Página de descripción de un producto.</a:t>
                      </a:r>
                      <a:endParaRPr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6DE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6DE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6DE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6DE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6DE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6DE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6DE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6DE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2825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 sz="200" b="1">
                          <a:solidFill>
                            <a:srgbClr val="4D5156"/>
                          </a:solidFill>
                        </a:rPr>
                      </a:br>
                      <a:r>
                        <a:rPr lang="en-GB" b="1"/>
                        <a:t>&gt;&gt;</a:t>
                      </a:r>
                      <a:r>
                        <a:rPr lang="en-GB" b="1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lang="en-GB" b="1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n-GB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Crear un layout general con menú a la izquierda, un toolbar y un área de contenido. Cada uno de los apartados del layout será un componente independiente y tendrá su propia hoja de estilos y contenido html. Todos ellos integrados en el app.component.html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&gt;&gt;</a:t>
                      </a:r>
                      <a:r>
                        <a:rPr lang="en-GB" b="1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Se espera la entrega de un proyecto configurado funcional utilizando creación de componentes. Se valorará la utilización de la librería bootstrap para la colocación de los componentes.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D6DEE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6DEE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6DEE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6DEE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01" name="Google Shape;60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7700" y="4580000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73537" y="1433725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1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i="1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sz="4000" i="1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08" name="Google Shape;608;p61" descr="Tiger Face on Apple iOS 12.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2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i="1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sz="4800" i="1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14" name="Google Shape;614;p62"/>
          <p:cNvSpPr txBox="1"/>
          <p:nvPr/>
        </p:nvSpPr>
        <p:spPr>
          <a:xfrm>
            <a:off x="1774500" y="2623175"/>
            <a:ext cx="5595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E0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Resumen de lo visto en clase hoy: </a:t>
            </a:r>
            <a:endParaRPr sz="2200" b="1">
              <a:solidFill>
                <a:srgbClr val="E0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900"/>
              <a:buFont typeface="Helvetica Neue Light"/>
              <a:buChar char="-"/>
            </a:pPr>
            <a:r>
              <a:rPr lang="en-GB" sz="19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ANGULAR CLI. Estructura y componentes.</a:t>
            </a:r>
            <a:endParaRPr sz="19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900"/>
              <a:buFont typeface="Helvetica Neue Light"/>
              <a:buChar char="-"/>
            </a:pPr>
            <a:r>
              <a:rPr lang="en-GB" sz="19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Ciclo de ejecución y edición.</a:t>
            </a:r>
            <a:endParaRPr sz="19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>
                <a:latin typeface="Anton"/>
                <a:ea typeface="Anton"/>
                <a:cs typeface="Anton"/>
                <a:sym typeface="Anton"/>
              </a:rPr>
              <a:t>MAPA DE CONCEPTOS CLASE </a:t>
            </a:r>
            <a:endParaRPr sz="2000" i="1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/>
          <p:nvPr/>
        </p:nvSpPr>
        <p:spPr>
          <a:xfrm>
            <a:off x="618500" y="3099875"/>
            <a:ext cx="1452900" cy="6024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Componentes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4482900" y="1450121"/>
            <a:ext cx="1657800" cy="4653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Carpetas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618500" y="1381578"/>
            <a:ext cx="1452900" cy="6024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Proyecto Angular CLI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9" name="Google Shape;89;p18"/>
          <p:cNvCxnSpPr>
            <a:stCxn id="86" idx="0"/>
            <a:endCxn id="88" idx="2"/>
          </p:cNvCxnSpPr>
          <p:nvPr/>
        </p:nvCxnSpPr>
        <p:spPr>
          <a:xfrm rot="10800000">
            <a:off x="1344950" y="1983875"/>
            <a:ext cx="0" cy="1116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0" name="Google Shape;90;p18"/>
          <p:cNvSpPr/>
          <p:nvPr/>
        </p:nvSpPr>
        <p:spPr>
          <a:xfrm>
            <a:off x="4482900" y="883287"/>
            <a:ext cx="1657800" cy="4653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Configuración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4482900" y="2016950"/>
            <a:ext cx="1657800" cy="4653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Estructura de la aplicación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2" name="Google Shape;92;p18"/>
          <p:cNvCxnSpPr>
            <a:stCxn id="88" idx="3"/>
            <a:endCxn id="90" idx="1"/>
          </p:cNvCxnSpPr>
          <p:nvPr/>
        </p:nvCxnSpPr>
        <p:spPr>
          <a:xfrm rot="10800000" flipH="1">
            <a:off x="2071400" y="1116078"/>
            <a:ext cx="2411400" cy="5667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3" name="Google Shape;93;p18"/>
          <p:cNvCxnSpPr>
            <a:stCxn id="88" idx="3"/>
            <a:endCxn id="87" idx="1"/>
          </p:cNvCxnSpPr>
          <p:nvPr/>
        </p:nvCxnSpPr>
        <p:spPr>
          <a:xfrm>
            <a:off x="2071400" y="1682778"/>
            <a:ext cx="2411400" cy="6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4" name="Google Shape;94;p18"/>
          <p:cNvCxnSpPr>
            <a:stCxn id="88" idx="3"/>
            <a:endCxn id="91" idx="1"/>
          </p:cNvCxnSpPr>
          <p:nvPr/>
        </p:nvCxnSpPr>
        <p:spPr>
          <a:xfrm>
            <a:off x="2071400" y="1682778"/>
            <a:ext cx="2411400" cy="5667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5" name="Google Shape;95;p18"/>
          <p:cNvCxnSpPr>
            <a:stCxn id="96" idx="1"/>
            <a:endCxn id="86" idx="3"/>
          </p:cNvCxnSpPr>
          <p:nvPr/>
        </p:nvCxnSpPr>
        <p:spPr>
          <a:xfrm rot="10800000">
            <a:off x="2071504" y="3401086"/>
            <a:ext cx="2411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6" name="Google Shape;96;p18"/>
          <p:cNvSpPr/>
          <p:nvPr/>
        </p:nvSpPr>
        <p:spPr>
          <a:xfrm>
            <a:off x="4482904" y="3099886"/>
            <a:ext cx="1657800" cy="602400"/>
          </a:xfrm>
          <a:prstGeom prst="rect">
            <a:avLst/>
          </a:prstGeom>
          <a:solidFill>
            <a:srgbClr val="EF89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Partes: código, template y estilos</a:t>
            </a:r>
            <a:endParaRPr sz="1100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3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i="1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sz="3600" i="1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20" name="Google Shape;620;p63" descr="Dizzy on Apple iOS 12.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i="1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sz="3600" i="1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26" name="Google Shape;62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6196617" y="1142175"/>
            <a:ext cx="2624100" cy="313860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9"/>
          <p:cNvCxnSpPr/>
          <p:nvPr/>
        </p:nvCxnSpPr>
        <p:spPr>
          <a:xfrm>
            <a:off x="3670400" y="3843832"/>
            <a:ext cx="18549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19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i="1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sz="3600" i="1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3259950" y="1142175"/>
            <a:ext cx="2624100" cy="3231900"/>
          </a:xfrm>
          <a:prstGeom prst="rect">
            <a:avLst/>
          </a:prstGeom>
          <a:noFill/>
          <a:ln w="38100" cap="flat" cmpd="sng">
            <a:solidFill>
              <a:srgbClr val="3CEF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567110" y="1311600"/>
            <a:ext cx="2212800" cy="330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549774" y="1284350"/>
            <a:ext cx="16899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45768" y="1736550"/>
            <a:ext cx="22557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latin typeface="Helvetica Neue"/>
                <a:ea typeface="Helvetica Neue"/>
                <a:cs typeface="Helvetica Neue"/>
                <a:sym typeface="Helvetica Neue"/>
              </a:rPr>
              <a:t>Introducción al curso y a Angular</a:t>
            </a: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>
            <a:off x="545738" y="2424825"/>
            <a:ext cx="2255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9"/>
          <p:cNvCxnSpPr/>
          <p:nvPr/>
        </p:nvCxnSpPr>
        <p:spPr>
          <a:xfrm>
            <a:off x="545738" y="2906906"/>
            <a:ext cx="2255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9"/>
          <p:cNvCxnSpPr/>
          <p:nvPr/>
        </p:nvCxnSpPr>
        <p:spPr>
          <a:xfrm>
            <a:off x="545738" y="3358631"/>
            <a:ext cx="2255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9"/>
          <p:cNvSpPr txBox="1"/>
          <p:nvPr/>
        </p:nvSpPr>
        <p:spPr>
          <a:xfrm>
            <a:off x="959500" y="2415800"/>
            <a:ext cx="17658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Crear el primer proyecto en Angular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959500" y="2961900"/>
            <a:ext cx="17232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Subir el proyecto a GitHub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088" y="13713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/>
          <p:nvPr/>
        </p:nvSpPr>
        <p:spPr>
          <a:xfrm>
            <a:off x="3465489" y="1311600"/>
            <a:ext cx="2212800" cy="330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3448148" y="1284350"/>
            <a:ext cx="16899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3444148" y="1736550"/>
            <a:ext cx="22557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Componentes y Elementos de un proyecto Angular</a:t>
            </a:r>
            <a:endParaRPr sz="1200" b="1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8" name="Google Shape;118;p19"/>
          <p:cNvCxnSpPr/>
          <p:nvPr/>
        </p:nvCxnSpPr>
        <p:spPr>
          <a:xfrm>
            <a:off x="3444117" y="2424825"/>
            <a:ext cx="2255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9"/>
          <p:cNvCxnSpPr/>
          <p:nvPr/>
        </p:nvCxnSpPr>
        <p:spPr>
          <a:xfrm>
            <a:off x="3444117" y="2906906"/>
            <a:ext cx="2255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9"/>
          <p:cNvCxnSpPr/>
          <p:nvPr/>
        </p:nvCxnSpPr>
        <p:spPr>
          <a:xfrm>
            <a:off x="3444117" y="3358631"/>
            <a:ext cx="2255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2238" y="1371389"/>
            <a:ext cx="196500" cy="1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875" y="2483062"/>
            <a:ext cx="365625" cy="3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875" y="2949962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950500" y="3388975"/>
            <a:ext cx="18294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Instalación de herramientas en vivo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4875" y="3451712"/>
            <a:ext cx="365625" cy="365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9"/>
          <p:cNvCxnSpPr/>
          <p:nvPr/>
        </p:nvCxnSpPr>
        <p:spPr>
          <a:xfrm>
            <a:off x="545763" y="3880081"/>
            <a:ext cx="2255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9"/>
          <p:cNvSpPr txBox="1"/>
          <p:nvPr/>
        </p:nvSpPr>
        <p:spPr>
          <a:xfrm>
            <a:off x="3849025" y="2515013"/>
            <a:ext cx="1765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Flujo de desarrollo Angular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3849013" y="2970925"/>
            <a:ext cx="17232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Componentes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74387" y="2492087"/>
            <a:ext cx="365625" cy="3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74387" y="2958987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3840000" y="3410163"/>
            <a:ext cx="18294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Ejemplo en vivo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74363" y="3392662"/>
            <a:ext cx="365625" cy="365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9"/>
          <p:cNvCxnSpPr/>
          <p:nvPr/>
        </p:nvCxnSpPr>
        <p:spPr>
          <a:xfrm>
            <a:off x="3465067" y="3849181"/>
            <a:ext cx="2255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19"/>
          <p:cNvSpPr txBox="1"/>
          <p:nvPr/>
        </p:nvSpPr>
        <p:spPr>
          <a:xfrm>
            <a:off x="3849025" y="3877050"/>
            <a:ext cx="18204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Layouts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74375" y="385955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/>
          <p:nvPr/>
        </p:nvSpPr>
        <p:spPr>
          <a:xfrm>
            <a:off x="6381239" y="1311600"/>
            <a:ext cx="2212800" cy="330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6363898" y="1284350"/>
            <a:ext cx="16899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6359898" y="1736550"/>
            <a:ext cx="22557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 b="1">
                <a:latin typeface="Helvetica Neue"/>
                <a:ea typeface="Helvetica Neue"/>
                <a:cs typeface="Helvetica Neue"/>
                <a:sym typeface="Helvetica Neue"/>
              </a:rPr>
              <a:t>Typescript  </a:t>
            </a: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9" name="Google Shape;139;p19"/>
          <p:cNvCxnSpPr/>
          <p:nvPr/>
        </p:nvCxnSpPr>
        <p:spPr>
          <a:xfrm>
            <a:off x="6359867" y="2424825"/>
            <a:ext cx="2255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19"/>
          <p:cNvCxnSpPr/>
          <p:nvPr/>
        </p:nvCxnSpPr>
        <p:spPr>
          <a:xfrm>
            <a:off x="6359867" y="2906906"/>
            <a:ext cx="2255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6359867" y="3358631"/>
            <a:ext cx="2255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4388" y="1355414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6764775" y="2515013"/>
            <a:ext cx="1765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Interfaces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6764776" y="2970925"/>
            <a:ext cx="1829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Funciones y tipado genérico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90137" y="2492087"/>
            <a:ext cx="365625" cy="3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90137" y="2958987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6755750" y="3410163"/>
            <a:ext cx="18294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Helvetica Neue"/>
                <a:ea typeface="Helvetica Neue"/>
                <a:cs typeface="Helvetica Neue"/>
                <a:sym typeface="Helvetica Neue"/>
              </a:rPr>
              <a:t>Ejemplo en vivo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90113" y="3392662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/>
          <p:nvPr/>
        </p:nvSpPr>
        <p:spPr>
          <a:xfrm>
            <a:off x="323267" y="1142175"/>
            <a:ext cx="2624100" cy="313860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" name="Google Shape;150;p19"/>
          <p:cNvCxnSpPr/>
          <p:nvPr/>
        </p:nvCxnSpPr>
        <p:spPr>
          <a:xfrm>
            <a:off x="6380817" y="3843825"/>
            <a:ext cx="2255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/>
        </p:nvSpPr>
        <p:spPr>
          <a:xfrm>
            <a:off x="562475" y="292000"/>
            <a:ext cx="78849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GB" sz="4500" i="1">
                <a:latin typeface="Anton"/>
                <a:ea typeface="Anton"/>
                <a:cs typeface="Anton"/>
                <a:sym typeface="Anton"/>
              </a:rPr>
              <a:t>GLOSARIO:</a:t>
            </a:r>
            <a:endParaRPr sz="4500" i="1">
              <a:latin typeface="Anton"/>
              <a:ea typeface="Anton"/>
              <a:cs typeface="Anton"/>
              <a:sym typeface="Anto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GB" sz="2000" i="1">
                <a:latin typeface="Anton"/>
                <a:ea typeface="Anton"/>
                <a:cs typeface="Anton"/>
                <a:sym typeface="Anton"/>
              </a:rPr>
              <a:t>Clase 1</a:t>
            </a:r>
            <a:endParaRPr sz="2000" i="1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582475" y="1744048"/>
            <a:ext cx="36741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300" b="1">
                <a:latin typeface="Helvetica Neue"/>
                <a:ea typeface="Helvetica Neue"/>
                <a:cs typeface="Helvetica Neue"/>
                <a:sym typeface="Helvetica Neue"/>
              </a:rPr>
              <a:t>Angular</a:t>
            </a:r>
            <a:r>
              <a:rPr lang="en-GB" sz="13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un framework Front End de código abierto desarrollado y mantenido por Google.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 utiliza para crear páginas web de tipo SPA.</a:t>
            </a:r>
            <a:endParaRPr sz="13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3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13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SPA: </a:t>
            </a:r>
            <a:r>
              <a:rPr lang="en-GB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le llama Single Page Application (SPA) a las páginas que cargan sólo al inicio y, luego, las sucesivas actualizaciones se producen sin necesidad de refrescarla en forma completa.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4773275" y="1744048"/>
            <a:ext cx="36741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13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Angular.CLI: </a:t>
            </a:r>
            <a:r>
              <a:rPr lang="en-GB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una herramienta que nos va a permitir la interacción con el framework.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1400" scaled="0"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/>
        </p:nvSpPr>
        <p:spPr>
          <a:xfrm>
            <a:off x="562475" y="292000"/>
            <a:ext cx="78849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GB" sz="4000" i="1">
                <a:latin typeface="Anton"/>
                <a:ea typeface="Anton"/>
                <a:cs typeface="Anton"/>
                <a:sym typeface="Anton"/>
              </a:rPr>
              <a:t>¡EMPEZAMOS!</a:t>
            </a:r>
            <a:endParaRPr sz="4000" i="1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5950" y="1281100"/>
            <a:ext cx="5132075" cy="29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/>
        </p:nvSpPr>
        <p:spPr>
          <a:xfrm>
            <a:off x="1398000" y="1940175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i="1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ANÁLISIS DE ESTRUCTURA</a:t>
            </a:r>
            <a:endParaRPr sz="3600" i="1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2355</Words>
  <Application>Microsoft Office PowerPoint</Application>
  <PresentationFormat>Presentación en pantalla (16:9)</PresentationFormat>
  <Paragraphs>370</Paragraphs>
  <Slides>51</Slides>
  <Notes>51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8" baseType="lpstr">
      <vt:lpstr>Anton</vt:lpstr>
      <vt:lpstr>Courier New</vt:lpstr>
      <vt:lpstr>Arial</vt:lpstr>
      <vt:lpstr>Lato</vt:lpstr>
      <vt:lpstr>Helvetica Neue</vt:lpstr>
      <vt:lpstr>Helvetica Neue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MAPA DE CONCEPTOS CLASE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Facundo Toffolo Pasquini</cp:lastModifiedBy>
  <cp:revision>1</cp:revision>
  <dcterms:modified xsi:type="dcterms:W3CDTF">2022-07-19T23:56:41Z</dcterms:modified>
</cp:coreProperties>
</file>