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Anton"/>
      <p:regular r:id="rId56"/>
    </p:embeddedFont>
    <p:embeddedFont>
      <p:font typeface="Lato"/>
      <p:regular r:id="rId57"/>
      <p:bold r:id="rId58"/>
      <p:italic r:id="rId59"/>
      <p:boldItalic r:id="rId60"/>
    </p:embeddedFont>
    <p:embeddedFont>
      <p:font typeface="Roboto Mono Light"/>
      <p:regular r:id="rId61"/>
      <p:bold r:id="rId62"/>
      <p:italic r:id="rId63"/>
      <p:boldItalic r:id="rId64"/>
    </p:embeddedFont>
    <p:embeddedFont>
      <p:font typeface="Helvetica Neue"/>
      <p:regular r:id="rId65"/>
      <p:bold r:id="rId66"/>
      <p:italic r:id="rId67"/>
      <p:boldItalic r:id="rId68"/>
    </p:embeddedFont>
    <p:embeddedFont>
      <p:font typeface="Helvetica Neue Light"/>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BB1404-C414-4466-825A-484946ABF374}">
  <a:tblStyle styleId="{88BB1404-C414-4466-825A-484946ABF3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2" Type="http://schemas.openxmlformats.org/officeDocument/2006/relationships/font" Target="fonts/HelveticaNeueLight-bold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HelveticaNeueLight-italic.fntdata"/><Relationship Id="rId70" Type="http://schemas.openxmlformats.org/officeDocument/2006/relationships/font" Target="fonts/HelveticaNeueLight-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MonoLight-bold.fntdata"/><Relationship Id="rId61" Type="http://schemas.openxmlformats.org/officeDocument/2006/relationships/font" Target="fonts/RobotoMonoLight-regular.fntdata"/><Relationship Id="rId20" Type="http://schemas.openxmlformats.org/officeDocument/2006/relationships/slide" Target="slides/slide13.xml"/><Relationship Id="rId64" Type="http://schemas.openxmlformats.org/officeDocument/2006/relationships/font" Target="fonts/RobotoMonoLight-boldItalic.fntdata"/><Relationship Id="rId63" Type="http://schemas.openxmlformats.org/officeDocument/2006/relationships/font" Target="fonts/RobotoMonoLight-italic.fntdata"/><Relationship Id="rId22" Type="http://schemas.openxmlformats.org/officeDocument/2006/relationships/slide" Target="slides/slide15.xml"/><Relationship Id="rId66" Type="http://schemas.openxmlformats.org/officeDocument/2006/relationships/font" Target="fonts/HelveticaNeue-bold.fntdata"/><Relationship Id="rId21" Type="http://schemas.openxmlformats.org/officeDocument/2006/relationships/slide" Target="slides/slide14.xml"/><Relationship Id="rId65" Type="http://schemas.openxmlformats.org/officeDocument/2006/relationships/font" Target="fonts/HelveticaNeue-regular.fntdata"/><Relationship Id="rId24" Type="http://schemas.openxmlformats.org/officeDocument/2006/relationships/slide" Target="slides/slide17.xml"/><Relationship Id="rId68" Type="http://schemas.openxmlformats.org/officeDocument/2006/relationships/font" Target="fonts/HelveticaNeue-boldItalic.fntdata"/><Relationship Id="rId23" Type="http://schemas.openxmlformats.org/officeDocument/2006/relationships/slide" Target="slides/slide16.xml"/><Relationship Id="rId67" Type="http://schemas.openxmlformats.org/officeDocument/2006/relationships/font" Target="fonts/HelveticaNeue-italic.fntdata"/><Relationship Id="rId60" Type="http://schemas.openxmlformats.org/officeDocument/2006/relationships/font" Target="fonts/Lato-bold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HelveticaNeueLight-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Lato-regular.fntdata"/><Relationship Id="rId12" Type="http://schemas.openxmlformats.org/officeDocument/2006/relationships/slide" Target="slides/slide5.xml"/><Relationship Id="rId56" Type="http://schemas.openxmlformats.org/officeDocument/2006/relationships/font" Target="fonts/Anton-regular.fntdata"/><Relationship Id="rId15" Type="http://schemas.openxmlformats.org/officeDocument/2006/relationships/slide" Target="slides/slide8.xml"/><Relationship Id="rId59" Type="http://schemas.openxmlformats.org/officeDocument/2006/relationships/font" Target="fonts/Lato-italic.fntdata"/><Relationship Id="rId14" Type="http://schemas.openxmlformats.org/officeDocument/2006/relationships/slide" Target="slides/slide7.xml"/><Relationship Id="rId58" Type="http://schemas.openxmlformats.org/officeDocument/2006/relationships/font" Target="fonts/La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d77f6d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d77f6d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d77f6d7ec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d77f6d7ec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d77f6d7ec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d77f6d7ec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d77f6d7ec_0_8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ed77f6d7ec_0_8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d77f6d7ec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d77f6d7ec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77f6d7ec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77f6d7ec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77f6d7ec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77f6d7ec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d77f6d7ec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d77f6d7ec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d77f6d7ec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d77f6d7ec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77f6d7ec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d77f6d7ec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d77f6d7ec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d77f6d7ec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d77f6d7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d77f6d7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d77f6d7ec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d77f6d7ec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d77f6d7ec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d77f6d7ec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d77f6d7ec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d77f6d7ec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d77f6d7ec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d77f6d7ec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d77f6d7ec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d77f6d7ec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d77f6d7ec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d77f6d7ec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d77f6d7ec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d77f6d7ec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d77f6d7ec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d77f6d7ec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d77f6d7ec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d77f6d7ec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d77f6d7ec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d77f6d7ec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d77f6d7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d77f6d7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d77f6d7ec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d77f6d7ec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d77f6d7ec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d77f6d7ec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77f6d7ec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77f6d7ec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d77f6d7ec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d77f6d7ec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d77f6d7ec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d77f6d7ec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d77f6d7ec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d77f6d7ec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d77f6d7ec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d77f6d7ec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77f6d7e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77f6d7e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d77f6d7ec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d77f6d7ec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d77f6d7ec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d77f6d7ec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77f6d7ec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d77f6d7ec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d77f6d7ec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d77f6d7ec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d77f6d7ec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d77f6d7ec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e5ca30b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e5ca30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e5ca30b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e5ca30b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d77f6d7ec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d77f6d7ec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d77f6d7ec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d77f6d7ec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d77f6d7ec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d77f6d7ec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d77f6d7ec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d77f6d7ec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d77f6d7ec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d77f6d7ec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77f6d7ec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d77f6d7ec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d77f6d7ec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d77f6d7ec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d77f6d7ec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d77f6d7ec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d77f6d7ec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d77f6d7ec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77f6d7ec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d77f6d7ec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hyperlink" Target="https://docs.google.com/presentation/d/1PQ7GGx4W9Eqlkr10T9o7MpQ_E0L13H-X_Z0lpYaTLRY/edit#slide=id.ged77f6d7ec_0_242" TargetMode="External"/><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redis.io/download" TargetMode="External"/><Relationship Id="rId4" Type="http://schemas.openxmlformats.org/officeDocument/2006/relationships/hyperlink" Target="https://redis.io/download" TargetMode="External"/><Relationship Id="rId5" Type="http://schemas.openxmlformats.org/officeDocument/2006/relationships/image" Target="../media/image2.png"/><Relationship Id="rId6" Type="http://schemas.openxmlformats.org/officeDocument/2006/relationships/image" Target="../media/image21.png"/><Relationship Id="rId7"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12.png"/><Relationship Id="rId7" Type="http://schemas.openxmlformats.org/officeDocument/2006/relationships/hyperlink" Target="https://github.com/microsoftarchive/redis/releas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8.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redislabs.com/" TargetMode="External"/><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5.png"/><Relationship Id="rId5"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slide" Target="/ppt/slides/slide12.xml"/><Relationship Id="rId4" Type="http://schemas.openxmlformats.org/officeDocument/2006/relationships/image" Target="../media/image22.png"/><Relationship Id="rId5"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6.png"/><Relationship Id="rId5"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38.png"/><Relationship Id="rId6"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6.png"/><Relationship Id="rId5"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4.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9.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3.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1.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9.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Cookies, Session y Storage:</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24.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nvSpPr>
        <p:spPr>
          <a:xfrm>
            <a:off x="829200" y="22387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fileStore</a:t>
            </a:r>
            <a:endParaRPr i="1" sz="3600">
              <a:latin typeface="Anton"/>
              <a:ea typeface="Anton"/>
              <a:cs typeface="Anton"/>
              <a:sym typeface="Anton"/>
            </a:endParaRPr>
          </a:p>
        </p:txBody>
      </p:sp>
      <p:pic>
        <p:nvPicPr>
          <p:cNvPr id="188" name="Google Shape;188;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9" name="Google Shape;189;p34"/>
          <p:cNvSpPr txBox="1"/>
          <p:nvPr/>
        </p:nvSpPr>
        <p:spPr>
          <a:xfrm>
            <a:off x="5213600" y="1215650"/>
            <a:ext cx="3984000" cy="3294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incluye session como middleware a nivel aplicación, como lo vimos la clase pasada.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Pero se agrega la clave store en el objeto, de la forma que se muestra en la imagen. El path especificado es la ubicación y nombre de la carpeta que se crea.</a:t>
            </a:r>
            <a:endParaRPr b="1" sz="1800">
              <a:solidFill>
                <a:schemeClr val="dk1"/>
              </a:solidFill>
              <a:highlight>
                <a:schemeClr val="lt1"/>
              </a:highlight>
              <a:latin typeface="Helvetica Neue"/>
              <a:ea typeface="Helvetica Neue"/>
              <a:cs typeface="Helvetica Neue"/>
              <a:sym typeface="Helvetica Neue"/>
            </a:endParaRPr>
          </a:p>
        </p:txBody>
      </p:sp>
      <p:pic>
        <p:nvPicPr>
          <p:cNvPr id="190" name="Google Shape;190;p34"/>
          <p:cNvPicPr preferRelativeResize="0"/>
          <p:nvPr/>
        </p:nvPicPr>
        <p:blipFill rotWithShape="1">
          <a:blip r:embed="rId4">
            <a:alphaModFix/>
          </a:blip>
          <a:srcRect b="41697" l="23178" r="35841" t="15451"/>
          <a:stretch/>
        </p:blipFill>
        <p:spPr>
          <a:xfrm>
            <a:off x="382015" y="1263606"/>
            <a:ext cx="5159324" cy="3033251"/>
          </a:xfrm>
          <a:prstGeom prst="rect">
            <a:avLst/>
          </a:prstGeom>
          <a:noFill/>
          <a:ln cap="flat" cmpd="sng" w="19050">
            <a:solidFill>
              <a:schemeClr val="dk2"/>
            </a:solidFill>
            <a:prstDash val="solid"/>
            <a:round/>
            <a:headEnd len="sm" w="sm" type="none"/>
            <a:tailEnd len="sm" w="sm" type="none"/>
          </a:ln>
        </p:spPr>
      </p:pic>
      <p:sp>
        <p:nvSpPr>
          <p:cNvPr id="191" name="Google Shape;191;p34"/>
          <p:cNvSpPr txBox="1"/>
          <p:nvPr/>
        </p:nvSpPr>
        <p:spPr>
          <a:xfrm>
            <a:off x="107250" y="4641865"/>
            <a:ext cx="8275200" cy="4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highlight>
                  <a:schemeClr val="lt1"/>
                </a:highlight>
                <a:latin typeface="Helvetica Neue Light"/>
                <a:ea typeface="Helvetica Neue Light"/>
                <a:cs typeface="Helvetica Neue Light"/>
                <a:sym typeface="Helvetica Neue Light"/>
              </a:rPr>
              <a:t>👉 </a:t>
            </a:r>
            <a:r>
              <a:rPr i="1" lang="en">
                <a:solidFill>
                  <a:schemeClr val="dk1"/>
                </a:solidFill>
                <a:highlight>
                  <a:schemeClr val="lt1"/>
                </a:highlight>
                <a:latin typeface="Helvetica Neue Light"/>
                <a:ea typeface="Helvetica Neue Light"/>
                <a:cs typeface="Helvetica Neue Light"/>
                <a:sym typeface="Helvetica Neue Light"/>
              </a:rPr>
              <a:t>Se aplica req.session en las rutas deseadas, de la misma forma ya vista anteriormente.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92" name="Google Shape;192;p34"/>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5"/>
          <p:cNvPicPr preferRelativeResize="0"/>
          <p:nvPr/>
        </p:nvPicPr>
        <p:blipFill>
          <a:blip r:embed="rId3">
            <a:alphaModFix/>
          </a:blip>
          <a:stretch>
            <a:fillRect/>
          </a:stretch>
        </p:blipFill>
        <p:spPr>
          <a:xfrm>
            <a:off x="4240250" y="3965413"/>
            <a:ext cx="4417790" cy="842700"/>
          </a:xfrm>
          <a:prstGeom prst="rect">
            <a:avLst/>
          </a:prstGeom>
          <a:noFill/>
          <a:ln cap="flat" cmpd="sng" w="19050">
            <a:solidFill>
              <a:schemeClr val="dk2"/>
            </a:solidFill>
            <a:prstDash val="solid"/>
            <a:round/>
            <a:headEnd len="sm" w="sm" type="none"/>
            <a:tailEnd len="sm" w="sm" type="none"/>
          </a:ln>
        </p:spPr>
      </p:pic>
      <p:sp>
        <p:nvSpPr>
          <p:cNvPr id="198" name="Google Shape;198;p35"/>
          <p:cNvSpPr txBox="1"/>
          <p:nvPr/>
        </p:nvSpPr>
        <p:spPr>
          <a:xfrm>
            <a:off x="3858050" y="1028560"/>
            <a:ext cx="4512300" cy="1753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Una vez que se ejecuta el código y se guardan datos en req.session, se crea la carpeta con un archivo .json, con el mismo contenido mostrado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99" name="Google Shape;199;p35"/>
          <p:cNvSpPr txBox="1"/>
          <p:nvPr/>
        </p:nvSpPr>
        <p:spPr>
          <a:xfrm>
            <a:off x="829200" y="18482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Carpeta de archivos</a:t>
            </a:r>
            <a:endParaRPr i="1" sz="3600">
              <a:latin typeface="Anton"/>
              <a:ea typeface="Anton"/>
              <a:cs typeface="Anton"/>
              <a:sym typeface="Anton"/>
            </a:endParaRPr>
          </a:p>
        </p:txBody>
      </p:sp>
      <p:pic>
        <p:nvPicPr>
          <p:cNvPr id="200" name="Google Shape;200;p3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01" name="Google Shape;201;p35"/>
          <p:cNvPicPr preferRelativeResize="0"/>
          <p:nvPr/>
        </p:nvPicPr>
        <p:blipFill rotWithShape="1">
          <a:blip r:embed="rId5">
            <a:alphaModFix/>
          </a:blip>
          <a:srcRect b="62730" l="22281" r="54697" t="10936"/>
          <a:stretch/>
        </p:blipFill>
        <p:spPr>
          <a:xfrm>
            <a:off x="833850" y="1087563"/>
            <a:ext cx="2725850" cy="1753075"/>
          </a:xfrm>
          <a:prstGeom prst="rect">
            <a:avLst/>
          </a:prstGeom>
          <a:noFill/>
          <a:ln cap="flat" cmpd="sng" w="19050">
            <a:solidFill>
              <a:schemeClr val="dk2"/>
            </a:solidFill>
            <a:prstDash val="solid"/>
            <a:round/>
            <a:headEnd len="sm" w="sm" type="none"/>
            <a:tailEnd len="sm" w="sm" type="none"/>
          </a:ln>
        </p:spPr>
      </p:pic>
      <p:pic>
        <p:nvPicPr>
          <p:cNvPr id="202" name="Google Shape;202;p35"/>
          <p:cNvPicPr preferRelativeResize="0"/>
          <p:nvPr/>
        </p:nvPicPr>
        <p:blipFill rotWithShape="1">
          <a:blip r:embed="rId6">
            <a:alphaModFix/>
          </a:blip>
          <a:srcRect b="45442" l="4502" r="73576" t="48544"/>
          <a:stretch/>
        </p:blipFill>
        <p:spPr>
          <a:xfrm>
            <a:off x="452850" y="4051625"/>
            <a:ext cx="3612199" cy="557100"/>
          </a:xfrm>
          <a:prstGeom prst="rect">
            <a:avLst/>
          </a:prstGeom>
          <a:noFill/>
          <a:ln cap="flat" cmpd="sng" w="19050">
            <a:solidFill>
              <a:schemeClr val="dk2"/>
            </a:solidFill>
            <a:prstDash val="solid"/>
            <a:round/>
            <a:headEnd len="sm" w="sm" type="none"/>
            <a:tailEnd len="sm" w="sm" type="none"/>
          </a:ln>
        </p:spPr>
      </p:pic>
      <p:sp>
        <p:nvSpPr>
          <p:cNvPr id="203" name="Google Shape;203;p35"/>
          <p:cNvSpPr txBox="1"/>
          <p:nvPr/>
        </p:nvSpPr>
        <p:spPr>
          <a:xfrm>
            <a:off x="421800" y="3055988"/>
            <a:ext cx="83004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El nombre de este archivo corresponderá a las cookies de session, como se muestra en las siguientes imágenes:</a:t>
            </a:r>
            <a:endParaRPr/>
          </a:p>
        </p:txBody>
      </p:sp>
      <p:pic>
        <p:nvPicPr>
          <p:cNvPr id="204" name="Google Shape;204;p35"/>
          <p:cNvPicPr preferRelativeResize="0"/>
          <p:nvPr/>
        </p:nvPicPr>
        <p:blipFill>
          <a:blip r:embed="rId7">
            <a:alphaModFix/>
          </a:blip>
          <a:stretch>
            <a:fillRect/>
          </a:stretch>
        </p:blipFill>
        <p:spPr>
          <a:xfrm>
            <a:off x="8237825" y="91375"/>
            <a:ext cx="762900" cy="762900"/>
          </a:xfrm>
          <a:prstGeom prst="rect">
            <a:avLst/>
          </a:prstGeom>
          <a:noFill/>
          <a:ln>
            <a:noFill/>
          </a:ln>
        </p:spPr>
      </p:pic>
      <p:sp>
        <p:nvSpPr>
          <p:cNvPr id="205" name="Google Shape;205;p35"/>
          <p:cNvSpPr/>
          <p:nvPr/>
        </p:nvSpPr>
        <p:spPr>
          <a:xfrm>
            <a:off x="3382975" y="1725500"/>
            <a:ext cx="860100" cy="330600"/>
          </a:xfrm>
          <a:prstGeom prst="rightArrow">
            <a:avLst>
              <a:gd fmla="val 50000" name="adj1"/>
              <a:gd fmla="val 5000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GUARDAR DATOS EN FILE SYSTEM</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11" name="Google Shape;211;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2" name="Google Shape;212;p3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8" name="Google Shape;218;p37"/>
          <p:cNvSpPr txBox="1"/>
          <p:nvPr/>
        </p:nvSpPr>
        <p:spPr>
          <a:xfrm>
            <a:off x="290100" y="1249450"/>
            <a:ext cx="8259000" cy="34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Modificar el resultado del </a:t>
            </a:r>
            <a:r>
              <a:rPr lang="en" sz="1800" u="sng">
                <a:solidFill>
                  <a:schemeClr val="hlink"/>
                </a:solidFill>
                <a:highlight>
                  <a:schemeClr val="lt1"/>
                </a:highlight>
                <a:latin typeface="Helvetica Neue Light"/>
                <a:ea typeface="Helvetica Neue Light"/>
                <a:cs typeface="Helvetica Neue Light"/>
                <a:sym typeface="Helvetica Neue Light"/>
                <a:hlinkClick r:id="rId4"/>
              </a:rPr>
              <a:t>desafío de session</a:t>
            </a:r>
            <a:r>
              <a:rPr lang="en" sz="1800">
                <a:solidFill>
                  <a:schemeClr val="dk1"/>
                </a:solidFill>
                <a:highlight>
                  <a:schemeClr val="lt1"/>
                </a:highlight>
                <a:latin typeface="Helvetica Neue Light"/>
                <a:ea typeface="Helvetica Neue Light"/>
                <a:cs typeface="Helvetica Neue Light"/>
                <a:sym typeface="Helvetica Neue Light"/>
              </a:rPr>
              <a:t> de la clase anterior para que almacene las sesiones de usuario en el file system; en vez de que su persistencia sea en la memoria del servidor.</a:t>
            </a:r>
            <a:endParaRPr sz="18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carpeta destino será 'sesiones' y estará creada en el directorio anterior al proyecto.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Verificar que con las distintas sesiones de usuario se crean archivos dentro de esa carpeta, cuyos nombres corresponden a las cookies de sesión activas.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Fijar la duración del tiempo de vida de la sesión y de su cookie de 1 minuto.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Analizar los resultados.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19" name="Google Shape;219;p37"/>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220" name="Google Shape;220;p37"/>
          <p:cNvSpPr txBox="1"/>
          <p:nvPr/>
        </p:nvSpPr>
        <p:spPr>
          <a:xfrm>
            <a:off x="304800" y="304800"/>
            <a:ext cx="694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Guardar Datos en File System</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38"/>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SESSION REDIS Y REDISLAB</a:t>
            </a:r>
            <a:endParaRPr i="1" sz="3600">
              <a:solidFill>
                <a:srgbClr val="E0FF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9" name="Shape 229"/>
        <p:cNvGrpSpPr/>
        <p:nvPr/>
      </p:nvGrpSpPr>
      <p:grpSpPr>
        <a:xfrm>
          <a:off x="0" y="0"/>
          <a:ext cx="0" cy="0"/>
          <a:chOff x="0" y="0"/>
          <a:chExt cx="0" cy="0"/>
        </a:xfrm>
      </p:grpSpPr>
      <p:sp>
        <p:nvSpPr>
          <p:cNvPr id="230" name="Google Shape;230;p3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a:t>
            </a:r>
            <a:endParaRPr i="1" sz="3600">
              <a:latin typeface="Anton"/>
              <a:ea typeface="Anton"/>
              <a:cs typeface="Anton"/>
              <a:sym typeface="Anton"/>
            </a:endParaRPr>
          </a:p>
        </p:txBody>
      </p:sp>
      <p:pic>
        <p:nvPicPr>
          <p:cNvPr id="231" name="Google Shape;231;p3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nvSpPr>
        <p:spPr>
          <a:xfrm>
            <a:off x="369700" y="1914300"/>
            <a:ext cx="8426400" cy="190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a:t>
            </a:r>
            <a:r>
              <a:rPr lang="en" sz="2000">
                <a:solidFill>
                  <a:schemeClr val="dk1"/>
                </a:solidFill>
                <a:highlight>
                  <a:schemeClr val="lt1"/>
                </a:highlight>
                <a:latin typeface="Helvetica Neue Light"/>
                <a:ea typeface="Helvetica Neue Light"/>
                <a:cs typeface="Helvetica Neue Light"/>
                <a:sym typeface="Helvetica Neue Light"/>
              </a:rPr>
              <a:t> </a:t>
            </a:r>
            <a:r>
              <a:rPr i="1" lang="en" sz="2000">
                <a:solidFill>
                  <a:schemeClr val="dk1"/>
                </a:solidFill>
                <a:highlight>
                  <a:schemeClr val="lt1"/>
                </a:highlight>
                <a:latin typeface="Helvetica Neue Light"/>
                <a:ea typeface="Helvetica Neue Light"/>
                <a:cs typeface="Helvetica Neue Light"/>
                <a:sym typeface="Helvetica Neue Light"/>
              </a:rPr>
              <a:t>servidor de diccionarios remoto (Remote Dictionary Server)</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Almacén de datos clave-valor en memoria de código abierto que se puede utilizar como base de datos, caché y agente de mensajes.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37" name="Google Shape;237;p40"/>
          <p:cNvSpPr txBox="1"/>
          <p:nvPr/>
        </p:nvSpPr>
        <p:spPr>
          <a:xfrm>
            <a:off x="1254125" y="93882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es Redis?</a:t>
            </a:r>
            <a:endParaRPr i="1" sz="3600">
              <a:latin typeface="Anton"/>
              <a:ea typeface="Anton"/>
              <a:cs typeface="Anton"/>
              <a:sym typeface="Anton"/>
            </a:endParaRPr>
          </a:p>
        </p:txBody>
      </p:sp>
      <p:pic>
        <p:nvPicPr>
          <p:cNvPr id="238" name="Google Shape;238;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9" name="Google Shape;239;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0" name="Google Shape;240;p40"/>
          <p:cNvPicPr preferRelativeResize="0"/>
          <p:nvPr/>
        </p:nvPicPr>
        <p:blipFill>
          <a:blip r:embed="rId5">
            <a:alphaModFix/>
          </a:blip>
          <a:stretch>
            <a:fillRect/>
          </a:stretch>
        </p:blipFill>
        <p:spPr>
          <a:xfrm>
            <a:off x="202049" y="163799"/>
            <a:ext cx="1718325" cy="57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nvSpPr>
        <p:spPr>
          <a:xfrm>
            <a:off x="309175" y="999900"/>
            <a:ext cx="8597700" cy="190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debe </a:t>
            </a:r>
            <a:r>
              <a:rPr lang="en" sz="2000" u="sng">
                <a:solidFill>
                  <a:schemeClr val="hlink"/>
                </a:solidFill>
                <a:highlight>
                  <a:schemeClr val="lt1"/>
                </a:highlight>
                <a:latin typeface="Helvetica Neue Light"/>
                <a:ea typeface="Helvetica Neue Light"/>
                <a:cs typeface="Helvetica Neue Light"/>
                <a:sym typeface="Helvetica Neue Light"/>
                <a:hlinkClick r:id="rId3"/>
              </a:rPr>
              <a:t>descargar</a:t>
            </a:r>
            <a:r>
              <a:rPr lang="en" sz="2000">
                <a:highlight>
                  <a:schemeClr val="lt1"/>
                </a:highlight>
                <a:uFill>
                  <a:noFill/>
                </a:uFill>
                <a:latin typeface="Helvetica Neue Light"/>
                <a:ea typeface="Helvetica Neue Light"/>
                <a:cs typeface="Helvetica Neue Light"/>
                <a:sym typeface="Helvetica Neue Light"/>
                <a:hlinkClick r:id="rId4"/>
              </a:rPr>
              <a:t> el archivo comprimido</a:t>
            </a:r>
            <a:r>
              <a:rPr lang="en" sz="2000">
                <a:solidFill>
                  <a:schemeClr val="dk1"/>
                </a:solidFill>
                <a:highlight>
                  <a:schemeClr val="lt1"/>
                </a:highlight>
                <a:latin typeface="Helvetica Neue Light"/>
                <a:ea typeface="Helvetica Neue Light"/>
                <a:cs typeface="Helvetica Neue Light"/>
                <a:sym typeface="Helvetica Neue Light"/>
              </a:rPr>
              <a:t> y luego agregar la ruta de la carpeta al PATH del sistema.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iniciar el servidor de Redis, en consola: </a:t>
            </a:r>
            <a:r>
              <a:rPr i="1" lang="en" sz="2000">
                <a:solidFill>
                  <a:schemeClr val="dk1"/>
                </a:solidFill>
                <a:highlight>
                  <a:schemeClr val="lt1"/>
                </a:highlight>
                <a:latin typeface="Helvetica Neue Light"/>
                <a:ea typeface="Helvetica Neue Light"/>
                <a:cs typeface="Helvetica Neue Light"/>
                <a:sym typeface="Helvetica Neue Light"/>
              </a:rPr>
              <a:t>redis-server</a:t>
            </a:r>
            <a:endParaRPr i="1" sz="2000">
              <a:solidFill>
                <a:schemeClr val="dk1"/>
              </a:solidFill>
              <a:highlight>
                <a:schemeClr val="lt1"/>
              </a:highlight>
              <a:latin typeface="Helvetica Neue Light"/>
              <a:ea typeface="Helvetica Neue Light"/>
              <a:cs typeface="Helvetica Neue Light"/>
              <a:sym typeface="Helvetica Neue Light"/>
            </a:endParaRPr>
          </a:p>
        </p:txBody>
      </p:sp>
      <p:sp>
        <p:nvSpPr>
          <p:cNvPr id="246" name="Google Shape;246;p41"/>
          <p:cNvSpPr txBox="1"/>
          <p:nvPr/>
        </p:nvSpPr>
        <p:spPr>
          <a:xfrm>
            <a:off x="1294725" y="1864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Contar con Redis</a:t>
            </a:r>
            <a:endParaRPr i="1" sz="3600">
              <a:latin typeface="Anton"/>
              <a:ea typeface="Anton"/>
              <a:cs typeface="Anton"/>
              <a:sym typeface="Anton"/>
            </a:endParaRPr>
          </a:p>
        </p:txBody>
      </p:sp>
      <p:pic>
        <p:nvPicPr>
          <p:cNvPr id="247" name="Google Shape;247;p41"/>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48" name="Google Shape;248;p41"/>
          <p:cNvPicPr preferRelativeResize="0"/>
          <p:nvPr/>
        </p:nvPicPr>
        <p:blipFill>
          <a:blip r:embed="rId6">
            <a:alphaModFix/>
          </a:blip>
          <a:stretch>
            <a:fillRect/>
          </a:stretch>
        </p:blipFill>
        <p:spPr>
          <a:xfrm>
            <a:off x="2310375" y="2462150"/>
            <a:ext cx="4491950" cy="2401900"/>
          </a:xfrm>
          <a:prstGeom prst="rect">
            <a:avLst/>
          </a:prstGeom>
          <a:noFill/>
          <a:ln cap="flat" cmpd="sng" w="19050">
            <a:solidFill>
              <a:schemeClr val="dk2"/>
            </a:solidFill>
            <a:prstDash val="solid"/>
            <a:round/>
            <a:headEnd len="sm" w="sm" type="none"/>
            <a:tailEnd len="sm" w="sm" type="none"/>
          </a:ln>
        </p:spPr>
      </p:pic>
      <p:pic>
        <p:nvPicPr>
          <p:cNvPr id="249" name="Google Shape;249;p41"/>
          <p:cNvPicPr preferRelativeResize="0"/>
          <p:nvPr/>
        </p:nvPicPr>
        <p:blipFill>
          <a:blip r:embed="rId7">
            <a:alphaModFix/>
          </a:blip>
          <a:stretch>
            <a:fillRect/>
          </a:stretch>
        </p:blipFill>
        <p:spPr>
          <a:xfrm>
            <a:off x="8237825" y="9137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378175" y="1076100"/>
            <a:ext cx="8495100" cy="3583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Los datos de Redis se almacenan en </a:t>
            </a:r>
            <a:r>
              <a:rPr b="1" lang="en" sz="2000">
                <a:solidFill>
                  <a:schemeClr val="dk1"/>
                </a:solidFill>
                <a:highlight>
                  <a:schemeClr val="lt1"/>
                </a:highlight>
                <a:latin typeface="Helvetica Neue"/>
                <a:ea typeface="Helvetica Neue"/>
                <a:cs typeface="Helvetica Neue"/>
                <a:sym typeface="Helvetica Neue"/>
              </a:rPr>
              <a:t>memoria </a:t>
            </a:r>
            <a:r>
              <a:rPr lang="en" sz="2000">
                <a:solidFill>
                  <a:schemeClr val="dk1"/>
                </a:solidFill>
                <a:highlight>
                  <a:schemeClr val="lt1"/>
                </a:highlight>
                <a:latin typeface="Helvetica Neue Light"/>
                <a:ea typeface="Helvetica Neue Light"/>
                <a:cs typeface="Helvetica Neue Light"/>
                <a:sym typeface="Helvetica Neue Light"/>
              </a:rPr>
              <a:t>del servidor, por lo que el acceso a los mismos es muy rápido.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Tiene mucha flexibilidad en cuanto a las estructuras de datos que admite (strings, listas, hashes, sets, entre otros). De esta forma, el código queda mucho más simple y con menos líneas.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Por persistencia, Redis admite copias de seguridad puntuales (guarda el conjunto de datos en el disco).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Crea soluciones con un alto nivel de disponibilidad, lo que ofrece fiabilidad y rendimiento estables.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55" name="Google Shape;255;p42"/>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256" name="Google Shape;256;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7" name="Google Shape;257;p42"/>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nvSpPr>
        <p:spPr>
          <a:xfrm>
            <a:off x="378175" y="1380900"/>
            <a:ext cx="8495100" cy="2808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Las Redis Keys son binarias y seguras. Esto significa que puede usar cualquier secuencia binaria como clave, ya sea un string o un archivo de imagen.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tipo más usado y recomendado por su mayor simpleza es un string como Redis Keys.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Con el uso de los comandos SET y GET configuramos y recuperamos un valor de un string.</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63" name="Google Shape;263;p43"/>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Comando Keys</a:t>
            </a:r>
            <a:endParaRPr i="1" sz="3600">
              <a:latin typeface="Anton"/>
              <a:ea typeface="Anton"/>
              <a:cs typeface="Anton"/>
              <a:sym typeface="Anton"/>
            </a:endParaRPr>
          </a:p>
        </p:txBody>
      </p:sp>
      <p:pic>
        <p:nvPicPr>
          <p:cNvPr id="264" name="Google Shape;264;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5" name="Google Shape;265;p4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99200"/>
            <a:ext cx="4581600" cy="3097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el concepto de persistencia de Session en memoria.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Helvetica Neue Light"/>
                <a:ea typeface="Helvetica Neue Light"/>
                <a:cs typeface="Helvetica Neue Light"/>
                <a:sym typeface="Helvetica Neue Light"/>
              </a:rPr>
              <a:t>Conocer y comprender los conceptos de persistencia de datos de session.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Aprender acerca de los usos y aplicaciones de los mismos.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nvSpPr>
        <p:spPr>
          <a:xfrm>
            <a:off x="378175" y="1380900"/>
            <a:ext cx="8495100" cy="209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comando con el que se pueden setear nuevos </a:t>
            </a:r>
            <a:r>
              <a:rPr b="1" lang="en" sz="2000">
                <a:solidFill>
                  <a:schemeClr val="dk1"/>
                </a:solidFill>
                <a:highlight>
                  <a:schemeClr val="lt1"/>
                </a:highlight>
                <a:latin typeface="Helvetica Neue"/>
                <a:ea typeface="Helvetica Neue"/>
                <a:cs typeface="Helvetica Neue"/>
                <a:sym typeface="Helvetica Neue"/>
              </a:rPr>
              <a:t>key value</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le puede especificar un tiempo de expiración en segundos o milisegundos.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Da como respuesta “OK” si el comando SET se ejecutó correctamente y, si hubo algún problema, devuelve “Null”.</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71" name="Google Shape;271;p44"/>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SET key value</a:t>
            </a:r>
            <a:endParaRPr i="1" sz="3600">
              <a:latin typeface="Anton"/>
              <a:ea typeface="Anton"/>
              <a:cs typeface="Anton"/>
              <a:sym typeface="Anton"/>
            </a:endParaRPr>
          </a:p>
        </p:txBody>
      </p:sp>
      <p:pic>
        <p:nvPicPr>
          <p:cNvPr id="272" name="Google Shape;27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44"/>
          <p:cNvPicPr preferRelativeResize="0"/>
          <p:nvPr/>
        </p:nvPicPr>
        <p:blipFill rotWithShape="1">
          <a:blip r:embed="rId4">
            <a:alphaModFix/>
          </a:blip>
          <a:srcRect b="49806" l="17624" r="67883" t="44465"/>
          <a:stretch/>
        </p:blipFill>
        <p:spPr>
          <a:xfrm>
            <a:off x="268600" y="3737775"/>
            <a:ext cx="2961225" cy="658049"/>
          </a:xfrm>
          <a:prstGeom prst="rect">
            <a:avLst/>
          </a:prstGeom>
          <a:noFill/>
          <a:ln cap="flat" cmpd="sng" w="19050">
            <a:solidFill>
              <a:schemeClr val="dk2"/>
            </a:solidFill>
            <a:prstDash val="solid"/>
            <a:round/>
            <a:headEnd len="sm" w="sm" type="none"/>
            <a:tailEnd len="sm" w="sm" type="none"/>
          </a:ln>
        </p:spPr>
      </p:pic>
      <p:pic>
        <p:nvPicPr>
          <p:cNvPr id="274" name="Google Shape;274;p44"/>
          <p:cNvPicPr preferRelativeResize="0"/>
          <p:nvPr/>
        </p:nvPicPr>
        <p:blipFill rotWithShape="1">
          <a:blip r:embed="rId4">
            <a:alphaModFix/>
          </a:blip>
          <a:srcRect b="39152" l="17625" r="54032" t="54906"/>
          <a:stretch/>
        </p:blipFill>
        <p:spPr>
          <a:xfrm>
            <a:off x="3366000" y="3737775"/>
            <a:ext cx="5583474" cy="658049"/>
          </a:xfrm>
          <a:prstGeom prst="rect">
            <a:avLst/>
          </a:prstGeom>
          <a:noFill/>
          <a:ln cap="flat" cmpd="sng" w="19050">
            <a:solidFill>
              <a:schemeClr val="dk2"/>
            </a:solidFill>
            <a:prstDash val="solid"/>
            <a:round/>
            <a:headEnd len="sm" w="sm" type="none"/>
            <a:tailEnd len="sm" w="sm" type="none"/>
          </a:ln>
        </p:spPr>
      </p:pic>
      <p:pic>
        <p:nvPicPr>
          <p:cNvPr id="275" name="Google Shape;275;p44"/>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nvSpPr>
        <p:spPr>
          <a:xfrm>
            <a:off x="378175" y="1609500"/>
            <a:ext cx="8495100" cy="159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comando con el que se puede leer el valor de la key.</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un error si el valor de la key es distinto de un string.</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Si se ejecuta correctamente devuelve el valor de la key. Si esta no existe, devuelve la palabra reservada </a:t>
            </a:r>
            <a:r>
              <a:rPr i="1" lang="en" sz="2000">
                <a:solidFill>
                  <a:schemeClr val="dk1"/>
                </a:solidFill>
                <a:highlight>
                  <a:schemeClr val="lt1"/>
                </a:highlight>
                <a:latin typeface="Helvetica Neue Light"/>
                <a:ea typeface="Helvetica Neue Light"/>
                <a:cs typeface="Helvetica Neue Light"/>
                <a:sym typeface="Helvetica Neue Light"/>
              </a:rPr>
              <a:t>nil</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81" name="Google Shape;281;p45"/>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GET key value</a:t>
            </a:r>
            <a:endParaRPr i="1" sz="3600">
              <a:latin typeface="Anton"/>
              <a:ea typeface="Anton"/>
              <a:cs typeface="Anton"/>
              <a:sym typeface="Anton"/>
            </a:endParaRPr>
          </a:p>
        </p:txBody>
      </p:sp>
      <p:pic>
        <p:nvPicPr>
          <p:cNvPr id="282" name="Google Shape;28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3" name="Google Shape;283;p45"/>
          <p:cNvPicPr preferRelativeResize="0"/>
          <p:nvPr/>
        </p:nvPicPr>
        <p:blipFill rotWithShape="1">
          <a:blip r:embed="rId4">
            <a:alphaModFix/>
          </a:blip>
          <a:srcRect b="48929" l="18621" r="68661" t="44743"/>
          <a:stretch/>
        </p:blipFill>
        <p:spPr>
          <a:xfrm>
            <a:off x="2383450" y="3720875"/>
            <a:ext cx="2229298" cy="623576"/>
          </a:xfrm>
          <a:prstGeom prst="rect">
            <a:avLst/>
          </a:prstGeom>
          <a:noFill/>
          <a:ln cap="flat" cmpd="sng" w="19050">
            <a:solidFill>
              <a:schemeClr val="dk2"/>
            </a:solidFill>
            <a:prstDash val="solid"/>
            <a:round/>
            <a:headEnd len="sm" w="sm" type="none"/>
            <a:tailEnd len="sm" w="sm" type="none"/>
          </a:ln>
        </p:spPr>
      </p:pic>
      <p:pic>
        <p:nvPicPr>
          <p:cNvPr id="284" name="Google Shape;284;p45"/>
          <p:cNvPicPr preferRelativeResize="0"/>
          <p:nvPr/>
        </p:nvPicPr>
        <p:blipFill rotWithShape="1">
          <a:blip r:embed="rId4">
            <a:alphaModFix/>
          </a:blip>
          <a:srcRect b="38594" l="18534" r="71660" t="55078"/>
          <a:stretch/>
        </p:blipFill>
        <p:spPr>
          <a:xfrm>
            <a:off x="5041575" y="3720875"/>
            <a:ext cx="1718974" cy="623576"/>
          </a:xfrm>
          <a:prstGeom prst="rect">
            <a:avLst/>
          </a:prstGeom>
          <a:noFill/>
          <a:ln cap="flat" cmpd="sng" w="19050">
            <a:solidFill>
              <a:schemeClr val="dk2"/>
            </a:solidFill>
            <a:prstDash val="solid"/>
            <a:round/>
            <a:headEnd len="sm" w="sm" type="none"/>
            <a:tailEnd len="sm" w="sm" type="none"/>
          </a:ln>
        </p:spPr>
      </p:pic>
      <p:pic>
        <p:nvPicPr>
          <p:cNvPr id="285" name="Google Shape;285;p45"/>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nvSpPr>
        <p:spPr>
          <a:xfrm>
            <a:off x="378175" y="1076100"/>
            <a:ext cx="8495100" cy="2003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el tiempo de vida que le queda a la key, si es que tiene seteado un timeout.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Permite al cliente chequear por cuánto tiempo más esa key va a ser parte del conjunto de datos.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-1 si la key no existe o no tiene un tiempo de expiración.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91" name="Google Shape;291;p46"/>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TTL key</a:t>
            </a:r>
            <a:endParaRPr i="1" sz="3600">
              <a:latin typeface="Anton"/>
              <a:ea typeface="Anton"/>
              <a:cs typeface="Anton"/>
              <a:sym typeface="Anton"/>
            </a:endParaRPr>
          </a:p>
        </p:txBody>
      </p:sp>
      <p:pic>
        <p:nvPicPr>
          <p:cNvPr id="292" name="Google Shape;292;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3" name="Google Shape;293;p46"/>
          <p:cNvPicPr preferRelativeResize="0"/>
          <p:nvPr/>
        </p:nvPicPr>
        <p:blipFill rotWithShape="1">
          <a:blip r:embed="rId4">
            <a:alphaModFix/>
          </a:blip>
          <a:srcRect b="30258" l="17475" r="68424" t="53271"/>
          <a:stretch/>
        </p:blipFill>
        <p:spPr>
          <a:xfrm>
            <a:off x="3413025" y="3376850"/>
            <a:ext cx="2281077" cy="1498049"/>
          </a:xfrm>
          <a:prstGeom prst="rect">
            <a:avLst/>
          </a:prstGeom>
          <a:noFill/>
          <a:ln cap="flat" cmpd="sng" w="19050">
            <a:solidFill>
              <a:schemeClr val="dk2"/>
            </a:solidFill>
            <a:prstDash val="solid"/>
            <a:round/>
            <a:headEnd len="sm" w="sm" type="none"/>
            <a:tailEnd len="sm" w="sm" type="none"/>
          </a:ln>
        </p:spPr>
      </p:pic>
      <p:pic>
        <p:nvPicPr>
          <p:cNvPr id="294" name="Google Shape;294;p46"/>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nvSpPr>
        <p:spPr>
          <a:xfrm>
            <a:off x="378175" y="1095400"/>
            <a:ext cx="8495100" cy="87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Además de instalar express-session, se deben instalar las dependencias redis y connect-redis: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00" name="Google Shape;300;p47"/>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Redis</a:t>
            </a:r>
            <a:endParaRPr i="1" sz="3600">
              <a:latin typeface="Anton"/>
              <a:ea typeface="Anton"/>
              <a:cs typeface="Anton"/>
              <a:sym typeface="Anton"/>
            </a:endParaRPr>
          </a:p>
        </p:txBody>
      </p:sp>
      <p:pic>
        <p:nvPicPr>
          <p:cNvPr id="301" name="Google Shape;301;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2" name="Google Shape;302;p47"/>
          <p:cNvPicPr preferRelativeResize="0"/>
          <p:nvPr/>
        </p:nvPicPr>
        <p:blipFill rotWithShape="1">
          <a:blip r:embed="rId4">
            <a:alphaModFix/>
          </a:blip>
          <a:srcRect b="8414" l="16845" r="61549" t="89394"/>
          <a:stretch/>
        </p:blipFill>
        <p:spPr>
          <a:xfrm>
            <a:off x="3079150" y="1572425"/>
            <a:ext cx="4718126" cy="268925"/>
          </a:xfrm>
          <a:prstGeom prst="rect">
            <a:avLst/>
          </a:prstGeom>
          <a:noFill/>
          <a:ln cap="flat" cmpd="sng" w="19050">
            <a:solidFill>
              <a:schemeClr val="dk2"/>
            </a:solidFill>
            <a:prstDash val="solid"/>
            <a:round/>
            <a:headEnd len="sm" w="sm" type="none"/>
            <a:tailEnd len="sm" w="sm" type="none"/>
          </a:ln>
        </p:spPr>
      </p:pic>
      <p:pic>
        <p:nvPicPr>
          <p:cNvPr id="303" name="Google Shape;303;p47"/>
          <p:cNvPicPr preferRelativeResize="0"/>
          <p:nvPr/>
        </p:nvPicPr>
        <p:blipFill rotWithShape="1">
          <a:blip r:embed="rId5">
            <a:alphaModFix/>
          </a:blip>
          <a:srcRect b="51671" l="19541" r="45197" t="18028"/>
          <a:stretch/>
        </p:blipFill>
        <p:spPr>
          <a:xfrm>
            <a:off x="4777225" y="2537875"/>
            <a:ext cx="3918391" cy="1893151"/>
          </a:xfrm>
          <a:prstGeom prst="rect">
            <a:avLst/>
          </a:prstGeom>
          <a:noFill/>
          <a:ln cap="flat" cmpd="sng" w="19050">
            <a:solidFill>
              <a:schemeClr val="dk2"/>
            </a:solidFill>
            <a:prstDash val="solid"/>
            <a:round/>
            <a:headEnd len="sm" w="sm" type="none"/>
            <a:tailEnd len="sm" w="sm" type="none"/>
          </a:ln>
        </p:spPr>
      </p:pic>
      <p:sp>
        <p:nvSpPr>
          <p:cNvPr id="304" name="Google Shape;304;p47"/>
          <p:cNvSpPr txBox="1"/>
          <p:nvPr/>
        </p:nvSpPr>
        <p:spPr>
          <a:xfrm>
            <a:off x="349275" y="2270000"/>
            <a:ext cx="4215300" cy="9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Se requiere redis y connect-redis de la forma que se muestra en la imagen. Además, se crea un Client de redis.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05" name="Google Shape;305;p47"/>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306" name="Google Shape;306;p47"/>
          <p:cNvSpPr txBox="1"/>
          <p:nvPr/>
        </p:nvSpPr>
        <p:spPr>
          <a:xfrm>
            <a:off x="364725" y="3522275"/>
            <a:ext cx="38331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 </a:t>
            </a:r>
            <a:r>
              <a:rPr i="1" lang="en" sz="1500">
                <a:solidFill>
                  <a:schemeClr val="dk1"/>
                </a:solidFill>
                <a:highlight>
                  <a:schemeClr val="lt1"/>
                </a:highlight>
                <a:latin typeface="Helvetica Neue Light"/>
                <a:ea typeface="Helvetica Neue Light"/>
                <a:cs typeface="Helvetica Neue Light"/>
                <a:sym typeface="Helvetica Neue Light"/>
              </a:rPr>
              <a:t>Desde el </a:t>
            </a:r>
            <a:r>
              <a:rPr i="1" lang="en" sz="1500" u="sng">
                <a:solidFill>
                  <a:schemeClr val="accent5"/>
                </a:solidFill>
                <a:highlight>
                  <a:schemeClr val="lt1"/>
                </a:highlight>
                <a:latin typeface="Helvetica Neue Light"/>
                <a:ea typeface="Helvetica Neue Light"/>
                <a:cs typeface="Helvetica Neue Light"/>
                <a:sym typeface="Helvetica Neue Light"/>
                <a:hlinkClick r:id="rId7">
                  <a:extLst>
                    <a:ext uri="{A12FA001-AC4F-418D-AE19-62706E023703}">
                      <ahyp:hlinkClr val="tx"/>
                    </a:ext>
                  </a:extLst>
                </a:hlinkClick>
              </a:rPr>
              <a:t>link de github</a:t>
            </a:r>
            <a:r>
              <a:rPr i="1" lang="en" sz="1500">
                <a:solidFill>
                  <a:schemeClr val="dk1"/>
                </a:solidFill>
                <a:highlight>
                  <a:schemeClr val="lt1"/>
                </a:highlight>
                <a:latin typeface="Helvetica Neue Light"/>
                <a:ea typeface="Helvetica Neue Light"/>
                <a:cs typeface="Helvetica Neue Light"/>
                <a:sym typeface="Helvetica Neue Light"/>
              </a:rPr>
              <a:t> en pantalla es posible descargar la carpeta con los datos necesarios para crear una Redis local como persistencia de los datos.</a:t>
            </a:r>
            <a:endParaRPr i="1" sz="1500">
              <a:solidFill>
                <a:schemeClr val="dk1"/>
              </a:solidFill>
              <a:highlight>
                <a:schemeClr val="lt1"/>
              </a:highlight>
              <a:latin typeface="Helvetica Neue Light"/>
              <a:ea typeface="Helvetica Neue Light"/>
              <a:cs typeface="Helvetica Neue Light"/>
              <a:sym typeface="Helvetica Neue Light"/>
            </a:endParaRPr>
          </a:p>
        </p:txBody>
      </p:sp>
      <p:sp>
        <p:nvSpPr>
          <p:cNvPr id="307" name="Google Shape;307;p47"/>
          <p:cNvSpPr/>
          <p:nvPr/>
        </p:nvSpPr>
        <p:spPr>
          <a:xfrm>
            <a:off x="3995150" y="2972225"/>
            <a:ext cx="537900" cy="2688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Redis</a:t>
            </a:r>
            <a:endParaRPr i="1" sz="3600">
              <a:latin typeface="Anton"/>
              <a:ea typeface="Anton"/>
              <a:cs typeface="Anton"/>
              <a:sym typeface="Anton"/>
            </a:endParaRPr>
          </a:p>
        </p:txBody>
      </p:sp>
      <p:pic>
        <p:nvPicPr>
          <p:cNvPr id="313" name="Google Shape;313;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8"/>
          <p:cNvSpPr txBox="1"/>
          <p:nvPr/>
        </p:nvSpPr>
        <p:spPr>
          <a:xfrm>
            <a:off x="4874025" y="1441450"/>
            <a:ext cx="4070700" cy="27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Se agrega en el app.use de session otra clave al objeto llamada store, similar a sessionFile.</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Luego, se utiliza en las rutas y controladores de la misma forma que lo ya visto en sessionMemory.</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15" name="Google Shape;315;p48"/>
          <p:cNvPicPr preferRelativeResize="0"/>
          <p:nvPr/>
        </p:nvPicPr>
        <p:blipFill rotWithShape="1">
          <a:blip r:embed="rId4">
            <a:alphaModFix/>
          </a:blip>
          <a:srcRect b="30136" l="20095" r="41937" t="14800"/>
          <a:stretch/>
        </p:blipFill>
        <p:spPr>
          <a:xfrm>
            <a:off x="246700" y="1253925"/>
            <a:ext cx="4002226" cy="3263349"/>
          </a:xfrm>
          <a:prstGeom prst="rect">
            <a:avLst/>
          </a:prstGeom>
          <a:noFill/>
          <a:ln cap="flat" cmpd="sng" w="19050">
            <a:solidFill>
              <a:schemeClr val="dk2"/>
            </a:solidFill>
            <a:prstDash val="solid"/>
            <a:round/>
            <a:headEnd len="sm" w="sm" type="none"/>
            <a:tailEnd len="sm" w="sm" type="none"/>
          </a:ln>
        </p:spPr>
      </p:pic>
      <p:pic>
        <p:nvPicPr>
          <p:cNvPr id="316" name="Google Shape;316;p48"/>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317" name="Google Shape;317;p48"/>
          <p:cNvSpPr/>
          <p:nvPr/>
        </p:nvSpPr>
        <p:spPr>
          <a:xfrm flipH="1">
            <a:off x="4348200" y="2267125"/>
            <a:ext cx="468900" cy="2688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1" name="Shape 321"/>
        <p:cNvGrpSpPr/>
        <p:nvPr/>
      </p:nvGrpSpPr>
      <p:grpSpPr>
        <a:xfrm>
          <a:off x="0" y="0"/>
          <a:ext cx="0" cy="0"/>
          <a:chOff x="0" y="0"/>
          <a:chExt cx="0" cy="0"/>
        </a:xfrm>
      </p:grpSpPr>
      <p:sp>
        <p:nvSpPr>
          <p:cNvPr id="322" name="Google Shape;322;p4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REDISLAB</a:t>
            </a:r>
            <a:endParaRPr i="1" sz="3600">
              <a:latin typeface="Anton"/>
              <a:ea typeface="Anton"/>
              <a:cs typeface="Anton"/>
              <a:sym typeface="Anton"/>
            </a:endParaRPr>
          </a:p>
        </p:txBody>
      </p:sp>
      <p:pic>
        <p:nvPicPr>
          <p:cNvPr id="323" name="Google Shape;323;p4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nvSpPr>
        <p:spPr>
          <a:xfrm>
            <a:off x="521775" y="1457100"/>
            <a:ext cx="7859700" cy="168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RedisLab es lo mismo que Redis, pero los datos se guardan en la nube.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Entrando a su página oficial, se crea una cuenta para poder empezar a utilizarlo: </a:t>
            </a:r>
            <a:r>
              <a:rPr lang="en" sz="2000" u="sng">
                <a:solidFill>
                  <a:schemeClr val="hlink"/>
                </a:solidFill>
                <a:highlight>
                  <a:schemeClr val="lt1"/>
                </a:highlight>
                <a:latin typeface="Helvetica Neue Light"/>
                <a:ea typeface="Helvetica Neue Light"/>
                <a:cs typeface="Helvetica Neue Light"/>
                <a:sym typeface="Helvetica Neue Light"/>
                <a:hlinkClick r:id="rId3"/>
              </a:rPr>
              <a:t>https://redislabs.com/</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29" name="Google Shape;329;p50"/>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30" name="Google Shape;330;p5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31" name="Google Shape;331;p50"/>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32" name="Google Shape;332;p50"/>
          <p:cNvPicPr preferRelativeResize="0"/>
          <p:nvPr/>
        </p:nvPicPr>
        <p:blipFill>
          <a:blip r:embed="rId6">
            <a:alphaModFix/>
          </a:blip>
          <a:stretch>
            <a:fillRect/>
          </a:stretch>
        </p:blipFill>
        <p:spPr>
          <a:xfrm>
            <a:off x="2813250" y="3600980"/>
            <a:ext cx="3276750" cy="824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Crear una cuenta</a:t>
            </a:r>
            <a:endParaRPr i="1" sz="3600">
              <a:latin typeface="Anton"/>
              <a:ea typeface="Anton"/>
              <a:cs typeface="Anton"/>
              <a:sym typeface="Anton"/>
            </a:endParaRPr>
          </a:p>
        </p:txBody>
      </p:sp>
      <p:pic>
        <p:nvPicPr>
          <p:cNvPr id="338" name="Google Shape;33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9" name="Google Shape;339;p51"/>
          <p:cNvPicPr preferRelativeResize="0"/>
          <p:nvPr/>
        </p:nvPicPr>
        <p:blipFill rotWithShape="1">
          <a:blip r:embed="rId4">
            <a:alphaModFix/>
          </a:blip>
          <a:srcRect b="0" l="0" r="1117" t="0"/>
          <a:stretch/>
        </p:blipFill>
        <p:spPr>
          <a:xfrm>
            <a:off x="1036875" y="1101775"/>
            <a:ext cx="7030723" cy="3253050"/>
          </a:xfrm>
          <a:prstGeom prst="rect">
            <a:avLst/>
          </a:prstGeom>
          <a:noFill/>
          <a:ln>
            <a:noFill/>
          </a:ln>
        </p:spPr>
      </p:pic>
      <p:pic>
        <p:nvPicPr>
          <p:cNvPr id="340" name="Google Shape;340;p51"/>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nvSpPr>
        <p:spPr>
          <a:xfrm>
            <a:off x="378175" y="1304700"/>
            <a:ext cx="8495100" cy="292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Redis-cli es la interfaz de línea de comandos de Redis, un programa simple que permite enviar comandos a Redis y leer las respuestas enviadas por el servidor, directamente desde la terminal.</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empezar a usarlo seguir los siguientes pasos de comandos en consola: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914400" rtl="0" algn="l">
              <a:lnSpc>
                <a:spcPct val="115000"/>
              </a:lnSpc>
              <a:spcBef>
                <a:spcPts val="1000"/>
              </a:spcBef>
              <a:spcAft>
                <a:spcPts val="0"/>
              </a:spcAft>
              <a:buClr>
                <a:schemeClr val="dk1"/>
              </a:buClr>
              <a:buSzPts val="2000"/>
              <a:buFont typeface="Helvetica Neue Light"/>
              <a:buAutoNum type="arabicPeriod"/>
            </a:pPr>
            <a:r>
              <a:rPr i="1" lang="en" sz="1600">
                <a:solidFill>
                  <a:srgbClr val="FFFFFF"/>
                </a:solidFill>
                <a:highlight>
                  <a:srgbClr val="434343"/>
                </a:highlight>
                <a:latin typeface="Roboto Mono Light"/>
                <a:ea typeface="Roboto Mono Light"/>
                <a:cs typeface="Roboto Mono Light"/>
                <a:sym typeface="Roboto Mono Light"/>
              </a:rPr>
              <a:t> redis-cli </a:t>
            </a:r>
            <a:r>
              <a:rPr lang="en" sz="2000">
                <a:solidFill>
                  <a:schemeClr val="dk1"/>
                </a:solidFill>
                <a:highlight>
                  <a:schemeClr val="lt1"/>
                </a:highlight>
                <a:latin typeface="Helvetica Neue Light"/>
                <a:ea typeface="Helvetica Neue Light"/>
                <a:cs typeface="Helvetica Neue Light"/>
                <a:sym typeface="Helvetica Neue Light"/>
              </a:rPr>
              <a:t> para conectar el servidor local.</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914400" rtl="0" algn="l">
              <a:lnSpc>
                <a:spcPct val="115000"/>
              </a:lnSpc>
              <a:spcBef>
                <a:spcPts val="1000"/>
              </a:spcBef>
              <a:spcAft>
                <a:spcPts val="1000"/>
              </a:spcAft>
              <a:buClr>
                <a:schemeClr val="dk1"/>
              </a:buClr>
              <a:buSzPts val="2000"/>
              <a:buFont typeface="Helvetica Neue Light"/>
              <a:buAutoNum type="arabicPeriod"/>
            </a:pPr>
            <a:r>
              <a:rPr i="1" lang="en" sz="1600">
                <a:solidFill>
                  <a:srgbClr val="FFFFFF"/>
                </a:solidFill>
                <a:highlight>
                  <a:srgbClr val="434343"/>
                </a:highlight>
                <a:latin typeface="Roboto Mono Light"/>
                <a:ea typeface="Roboto Mono Light"/>
                <a:cs typeface="Roboto Mono Light"/>
                <a:sym typeface="Roboto Mono Light"/>
              </a:rPr>
              <a:t> redis-cli -h host -p port -a password </a:t>
            </a:r>
            <a:r>
              <a:rPr lang="en" sz="2000">
                <a:solidFill>
                  <a:schemeClr val="dk1"/>
                </a:solidFill>
                <a:highlight>
                  <a:schemeClr val="lt1"/>
                </a:highlight>
                <a:latin typeface="Helvetica Neue Light"/>
                <a:ea typeface="Helvetica Neue Light"/>
                <a:cs typeface="Helvetica Neue Light"/>
                <a:sym typeface="Helvetica Neue Light"/>
              </a:rPr>
              <a:t> para conectar con el servidor remoto.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46" name="Google Shape;346;p52"/>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redis-cli</a:t>
            </a:r>
            <a:endParaRPr i="1" sz="3600">
              <a:latin typeface="Anton"/>
              <a:ea typeface="Anton"/>
              <a:cs typeface="Anton"/>
              <a:sym typeface="Anton"/>
            </a:endParaRPr>
          </a:p>
        </p:txBody>
      </p:sp>
      <p:pic>
        <p:nvPicPr>
          <p:cNvPr id="347" name="Google Shape;347;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8" name="Google Shape;348;p52"/>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4" name="Google Shape;354;p53"/>
          <p:cNvSpPr txBox="1"/>
          <p:nvPr/>
        </p:nvSpPr>
        <p:spPr>
          <a:xfrm>
            <a:off x="442500" y="13256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Poner en marcha el servidor de base de datos Redis y conectar su cliente CLI.</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Realizar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Listar la información total en la base.</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Crear 5 claves sin tiempo de expiración que contengan nombres de productos.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Listar nuevamente toda la información.</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Mostrar el contenido de cada una de las claves de productos.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Agregar un producto más, fijando un tiempo de vida de 30 segundos.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Listar el nuevo producto y su tiempo de expiración.</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100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Verificar que al transcurrir ese tiempo, el producto desaparezca del listado general.</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355" name="Google Shape;355;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56" name="Google Shape;356;p53"/>
          <p:cNvSpPr txBox="1"/>
          <p:nvPr/>
        </p:nvSpPr>
        <p:spPr>
          <a:xfrm>
            <a:off x="457200" y="228600"/>
            <a:ext cx="6404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PARTE 1: Conectar con Redis</a:t>
            </a:r>
            <a:endParaRPr sz="2000">
              <a:solidFill>
                <a:schemeClr val="dk1"/>
              </a:solidFill>
              <a:latin typeface="Helvetica Neue Light"/>
              <a:ea typeface="Helvetica Neue Light"/>
              <a:cs typeface="Helvetica Neue Light"/>
              <a:sym typeface="Helvetica Neue Light"/>
            </a:endParaRPr>
          </a:p>
        </p:txBody>
      </p:sp>
      <p:sp>
        <p:nvSpPr>
          <p:cNvPr id="357" name="Google Shape;357;p53"/>
          <p:cNvSpPr txBox="1"/>
          <p:nvPr/>
        </p:nvSpPr>
        <p:spPr>
          <a:xfrm>
            <a:off x="457200" y="8009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estimado: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6" name="Google Shape;116;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24</a:t>
            </a:r>
            <a:endParaRPr>
              <a:latin typeface="Helvetica Neue"/>
              <a:ea typeface="Helvetica Neue"/>
              <a:cs typeface="Helvetica Neue"/>
              <a:sym typeface="Helvetica Neue"/>
            </a:endParaRPr>
          </a:p>
        </p:txBody>
      </p:sp>
      <p:sp>
        <p:nvSpPr>
          <p:cNvPr id="118" name="Google Shape;118;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II</a:t>
            </a:r>
            <a:endParaRPr b="1" sz="1200">
              <a:latin typeface="Helvetica Neue"/>
              <a:ea typeface="Helvetica Neue"/>
              <a:cs typeface="Helvetica Neue"/>
              <a:sym typeface="Helvetica Neue"/>
            </a:endParaRPr>
          </a:p>
        </p:txBody>
      </p:sp>
      <p:pic>
        <p:nvPicPr>
          <p:cNvPr id="119" name="Google Shape;119;p27"/>
          <p:cNvPicPr preferRelativeResize="0"/>
          <p:nvPr/>
        </p:nvPicPr>
        <p:blipFill>
          <a:blip r:embed="rId4">
            <a:alphaModFix/>
          </a:blip>
          <a:stretch>
            <a:fillRect/>
          </a:stretch>
        </p:blipFill>
        <p:spPr>
          <a:xfrm>
            <a:off x="5276200" y="1391289"/>
            <a:ext cx="196500" cy="196500"/>
          </a:xfrm>
          <a:prstGeom prst="rect">
            <a:avLst/>
          </a:prstGeom>
          <a:noFill/>
          <a:ln>
            <a:noFill/>
          </a:ln>
        </p:spPr>
      </p:pic>
      <p:cxnSp>
        <p:nvCxnSpPr>
          <p:cNvPr id="120" name="Google Shape;120;p27"/>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1" name="Google Shape;121;p27"/>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2" name="Google Shape;122;p27"/>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3" name="Google Shape;123;p27"/>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Autorización y Autenticación</a:t>
            </a:r>
            <a:endParaRPr b="1" sz="1200">
              <a:solidFill>
                <a:schemeClr val="dk1"/>
              </a:solidFill>
              <a:highlight>
                <a:schemeClr val="lt1"/>
              </a:highlight>
            </a:endParaRPr>
          </a:p>
        </p:txBody>
      </p:sp>
      <p:cxnSp>
        <p:nvCxnSpPr>
          <p:cNvPr id="129" name="Google Shape;129;p27"/>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0" name="Google Shape;130;p27"/>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pic>
        <p:nvPicPr>
          <p:cNvPr id="131" name="Google Shape;131;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2" name="Google Shape;132;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
        <p:nvSpPr>
          <p:cNvPr id="133" name="Google Shape;133;p27"/>
          <p:cNvSpPr txBox="1"/>
          <p:nvPr/>
        </p:nvSpPr>
        <p:spPr>
          <a:xfrm>
            <a:off x="1629938" y="2505463"/>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4" name="Google Shape;134;p27"/>
          <p:cNvSpPr txBox="1"/>
          <p:nvPr/>
        </p:nvSpPr>
        <p:spPr>
          <a:xfrm>
            <a:off x="1641250" y="2996599"/>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5" name="Google Shape;135;p27"/>
          <p:cNvSpPr txBox="1"/>
          <p:nvPr/>
        </p:nvSpPr>
        <p:spPr>
          <a:xfrm>
            <a:off x="1650614" y="3485774"/>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6" name="Google Shape;136;p27"/>
          <p:cNvSpPr/>
          <p:nvPr/>
        </p:nvSpPr>
        <p:spPr>
          <a:xfrm>
            <a:off x="12097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7" name="Google Shape;137;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23	</a:t>
            </a:r>
            <a:endParaRPr>
              <a:latin typeface="Helvetica Neue"/>
              <a:ea typeface="Helvetica Neue"/>
              <a:cs typeface="Helvetica Neue"/>
              <a:sym typeface="Helvetica Neue"/>
            </a:endParaRPr>
          </a:p>
        </p:txBody>
      </p:sp>
      <p:sp>
        <p:nvSpPr>
          <p:cNvPr id="139" name="Google Shape;139;p27"/>
          <p:cNvSpPr txBox="1"/>
          <p:nvPr/>
        </p:nvSpPr>
        <p:spPr>
          <a:xfrm>
            <a:off x="1293300" y="1877138"/>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a:t>
            </a:r>
            <a:endParaRPr b="1" sz="12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nvSpPr>
        <p:spPr>
          <a:xfrm>
            <a:off x="456250" y="1384650"/>
            <a:ext cx="8259000" cy="35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Realizar nuevamente el desafío “</a:t>
            </a:r>
            <a:r>
              <a:rPr i="1" lang="en" sz="1800">
                <a:solidFill>
                  <a:schemeClr val="hlink"/>
                </a:solidFill>
                <a:uFill>
                  <a:noFill/>
                </a:uFill>
                <a:latin typeface="Helvetica Neue Light"/>
                <a:ea typeface="Helvetica Neue Light"/>
                <a:cs typeface="Helvetica Neue Light"/>
                <a:sym typeface="Helvetica Neue Light"/>
                <a:hlinkClick action="ppaction://hlinksldjump" r:id="rId3"/>
              </a:rPr>
              <a:t>Guardar datos en File System</a:t>
            </a:r>
            <a:r>
              <a:rPr i="1" lang="en" sz="1800">
                <a:solidFill>
                  <a:schemeClr val="dk1"/>
                </a:solidFill>
                <a:latin typeface="Helvetica Neue Light"/>
                <a:ea typeface="Helvetica Neue Light"/>
                <a:cs typeface="Helvetica Neue Light"/>
                <a:sym typeface="Helvetica Neue Light"/>
              </a:rPr>
              <a:t>”</a:t>
            </a:r>
            <a:r>
              <a:rPr lang="en" sz="1800">
                <a:solidFill>
                  <a:schemeClr val="dk1"/>
                </a:solidFill>
                <a:latin typeface="Helvetica Neue Light"/>
                <a:ea typeface="Helvetica Neue Light"/>
                <a:cs typeface="Helvetica Neue Light"/>
                <a:sym typeface="Helvetica Neue Light"/>
              </a:rPr>
              <a:t> </a:t>
            </a:r>
            <a:r>
              <a:rPr lang="en" sz="1800">
                <a:solidFill>
                  <a:schemeClr val="dk1"/>
                </a:solidFill>
                <a:highlight>
                  <a:schemeClr val="lt1"/>
                </a:highlight>
                <a:latin typeface="Helvetica Neue Light"/>
                <a:ea typeface="Helvetica Neue Light"/>
                <a:cs typeface="Helvetica Neue Light"/>
                <a:sym typeface="Helvetica Neue Light"/>
              </a:rPr>
              <a:t>pero esta vez persistiendo las sesiones de usuario en Redis.</a:t>
            </a:r>
            <a:br>
              <a:rPr lang="en" sz="1800">
                <a:solidFill>
                  <a:schemeClr val="dk1"/>
                </a:solidFill>
                <a:highlight>
                  <a:schemeClr val="lt1"/>
                </a:highlight>
                <a:latin typeface="Helvetica Neue Light"/>
                <a:ea typeface="Helvetica Neue Light"/>
                <a:cs typeface="Helvetica Neue Light"/>
                <a:sym typeface="Helvetica Neue Light"/>
              </a:rPr>
            </a:br>
            <a:endParaRPr sz="1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Fijar un tiempo de vida de la sesión de 1 minuto que será recargada en cada visita del cliente al sitio.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Acceder con dos clientes distintos y verificar que las sesiones respectivas hayan sido creadas en la base.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Comprobar los datos y el tiempo de vida de las sesiones en la base verificando que cuando se extingan desaparezcan de la misma y que el usuario quede automáticamente deslogueado de su sesión.</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63" name="Google Shape;363;p5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64" name="Google Shape;364;p54"/>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365" name="Google Shape;365;p54"/>
          <p:cNvSpPr txBox="1"/>
          <p:nvPr/>
        </p:nvSpPr>
        <p:spPr>
          <a:xfrm>
            <a:off x="457200" y="228600"/>
            <a:ext cx="6278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PARTE 2: Guardar con Redis</a:t>
            </a:r>
            <a:endParaRPr sz="2000">
              <a:solidFill>
                <a:schemeClr val="dk1"/>
              </a:solidFill>
              <a:latin typeface="Helvetica Neue Light"/>
              <a:ea typeface="Helvetica Neue Light"/>
              <a:cs typeface="Helvetica Neue Light"/>
              <a:sym typeface="Helvetica Neue Light"/>
            </a:endParaRPr>
          </a:p>
        </p:txBody>
      </p:sp>
      <p:sp>
        <p:nvSpPr>
          <p:cNvPr id="366" name="Google Shape;366;p54"/>
          <p:cNvSpPr txBox="1"/>
          <p:nvPr/>
        </p:nvSpPr>
        <p:spPr>
          <a:xfrm>
            <a:off x="457200" y="8009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estimado: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5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6"/>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SESSION MONGO Y MONGO ATLAS</a:t>
            </a:r>
            <a:endParaRPr i="1" sz="3600">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0" name="Shape 380"/>
        <p:cNvGrpSpPr/>
        <p:nvPr/>
      </p:nvGrpSpPr>
      <p:grpSpPr>
        <a:xfrm>
          <a:off x="0" y="0"/>
          <a:ext cx="0" cy="0"/>
          <a:chOff x="0" y="0"/>
          <a:chExt cx="0" cy="0"/>
        </a:xfrm>
      </p:grpSpPr>
      <p:sp>
        <p:nvSpPr>
          <p:cNvPr id="381" name="Google Shape;381;p5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MONGO</a:t>
            </a:r>
            <a:endParaRPr i="1" sz="3600">
              <a:latin typeface="Anton"/>
              <a:ea typeface="Anton"/>
              <a:cs typeface="Anton"/>
              <a:sym typeface="Anton"/>
            </a:endParaRPr>
          </a:p>
        </p:txBody>
      </p:sp>
      <p:pic>
        <p:nvPicPr>
          <p:cNvPr id="382" name="Google Shape;382;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nvSpPr>
        <p:spPr>
          <a:xfrm>
            <a:off x="1016850" y="1706075"/>
            <a:ext cx="7127700" cy="8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chemeClr val="dk1"/>
                </a:solidFill>
                <a:highlight>
                  <a:schemeClr val="lt1"/>
                </a:highlight>
                <a:latin typeface="Helvetica Neue Light"/>
                <a:ea typeface="Helvetica Neue Light"/>
                <a:cs typeface="Helvetica Neue Light"/>
                <a:sym typeface="Helvetica Neue Light"/>
              </a:rPr>
              <a:t>Mediante el paquete de Node llamado </a:t>
            </a:r>
            <a:r>
              <a:rPr b="1" lang="en" sz="2200">
                <a:solidFill>
                  <a:schemeClr val="dk1"/>
                </a:solidFill>
                <a:highlight>
                  <a:schemeClr val="lt1"/>
                </a:highlight>
                <a:latin typeface="Helvetica Neue"/>
                <a:ea typeface="Helvetica Neue"/>
                <a:cs typeface="Helvetica Neue"/>
                <a:sym typeface="Helvetica Neue"/>
              </a:rPr>
              <a:t>connect-mongo</a:t>
            </a:r>
            <a:r>
              <a:rPr lang="en" sz="2200">
                <a:solidFill>
                  <a:schemeClr val="dk1"/>
                </a:solidFill>
                <a:highlight>
                  <a:schemeClr val="lt1"/>
                </a:highlight>
                <a:latin typeface="Helvetica Neue Light"/>
                <a:ea typeface="Helvetica Neue Light"/>
                <a:cs typeface="Helvetica Neue Light"/>
                <a:sym typeface="Helvetica Neue Light"/>
              </a:rPr>
              <a:t> se puede utilizar la base de datos de MongoDB para persistir los datos almacenados en Session.</a:t>
            </a:r>
            <a:endParaRPr i="1" sz="2200">
              <a:solidFill>
                <a:schemeClr val="dk1"/>
              </a:solidFill>
              <a:highlight>
                <a:schemeClr val="lt1"/>
              </a:highlight>
              <a:latin typeface="Helvetica Neue Light"/>
              <a:ea typeface="Helvetica Neue Light"/>
              <a:cs typeface="Helvetica Neue Light"/>
              <a:sym typeface="Helvetica Neue Light"/>
            </a:endParaRPr>
          </a:p>
        </p:txBody>
      </p:sp>
      <p:sp>
        <p:nvSpPr>
          <p:cNvPr id="388" name="Google Shape;388;p58"/>
          <p:cNvSpPr txBox="1"/>
          <p:nvPr/>
        </p:nvSpPr>
        <p:spPr>
          <a:xfrm>
            <a:off x="2206350" y="542138"/>
            <a:ext cx="47313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389" name="Google Shape;389;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0" name="Google Shape;390;p58"/>
          <p:cNvPicPr preferRelativeResize="0"/>
          <p:nvPr/>
        </p:nvPicPr>
        <p:blipFill>
          <a:blip r:embed="rId4">
            <a:alphaModFix/>
          </a:blip>
          <a:stretch>
            <a:fillRect/>
          </a:stretch>
        </p:blipFill>
        <p:spPr>
          <a:xfrm>
            <a:off x="5370400" y="3250725"/>
            <a:ext cx="3384050" cy="1027750"/>
          </a:xfrm>
          <a:prstGeom prst="rect">
            <a:avLst/>
          </a:prstGeom>
          <a:noFill/>
          <a:ln>
            <a:noFill/>
          </a:ln>
        </p:spPr>
      </p:pic>
      <p:pic>
        <p:nvPicPr>
          <p:cNvPr id="391" name="Google Shape;391;p58"/>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nvSpPr>
        <p:spPr>
          <a:xfrm>
            <a:off x="1295500" y="1239275"/>
            <a:ext cx="2523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Instalación del módulo: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7" name="Google Shape;397;p59"/>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con connect-mongo</a:t>
            </a:r>
            <a:endParaRPr i="1" sz="3600">
              <a:latin typeface="Anton"/>
              <a:ea typeface="Anton"/>
              <a:cs typeface="Anton"/>
              <a:sym typeface="Anton"/>
            </a:endParaRPr>
          </a:p>
        </p:txBody>
      </p:sp>
      <p:pic>
        <p:nvPicPr>
          <p:cNvPr id="398" name="Google Shape;398;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9" name="Google Shape;399;p59"/>
          <p:cNvSpPr txBox="1"/>
          <p:nvPr/>
        </p:nvSpPr>
        <p:spPr>
          <a:xfrm>
            <a:off x="4912500" y="2673775"/>
            <a:ext cx="4067700" cy="109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requieren los módulos como se muestra en la imagen. Se incluye como lo mencionamos el de connect-mongo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0" name="Google Shape;400;p59"/>
          <p:cNvPicPr preferRelativeResize="0"/>
          <p:nvPr/>
        </p:nvPicPr>
        <p:blipFill>
          <a:blip r:embed="rId4">
            <a:alphaModFix/>
          </a:blip>
          <a:stretch>
            <a:fillRect/>
          </a:stretch>
        </p:blipFill>
        <p:spPr>
          <a:xfrm>
            <a:off x="3971350" y="1349425"/>
            <a:ext cx="3320375" cy="247400"/>
          </a:xfrm>
          <a:prstGeom prst="rect">
            <a:avLst/>
          </a:prstGeom>
          <a:noFill/>
          <a:ln cap="flat" cmpd="sng" w="19050">
            <a:solidFill>
              <a:schemeClr val="dk2"/>
            </a:solidFill>
            <a:prstDash val="solid"/>
            <a:round/>
            <a:headEnd len="sm" w="sm" type="none"/>
            <a:tailEnd len="sm" w="sm" type="none"/>
          </a:ln>
        </p:spPr>
      </p:pic>
      <p:pic>
        <p:nvPicPr>
          <p:cNvPr id="401" name="Google Shape;401;p59"/>
          <p:cNvPicPr preferRelativeResize="0"/>
          <p:nvPr/>
        </p:nvPicPr>
        <p:blipFill>
          <a:blip r:embed="rId5">
            <a:alphaModFix/>
          </a:blip>
          <a:stretch>
            <a:fillRect/>
          </a:stretch>
        </p:blipFill>
        <p:spPr>
          <a:xfrm>
            <a:off x="312225" y="2186750"/>
            <a:ext cx="4600275" cy="1929150"/>
          </a:xfrm>
          <a:prstGeom prst="rect">
            <a:avLst/>
          </a:prstGeom>
          <a:noFill/>
          <a:ln cap="flat" cmpd="sng" w="19050">
            <a:solidFill>
              <a:schemeClr val="dk2"/>
            </a:solidFill>
            <a:prstDash val="solid"/>
            <a:round/>
            <a:headEnd len="sm" w="sm" type="none"/>
            <a:tailEnd len="sm" w="sm" type="none"/>
          </a:ln>
        </p:spPr>
      </p:pic>
      <p:pic>
        <p:nvPicPr>
          <p:cNvPr id="402" name="Google Shape;402;p59"/>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nvSpPr>
        <p:spPr>
          <a:xfrm>
            <a:off x="1641900" y="282825"/>
            <a:ext cx="58602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connect-mongo</a:t>
            </a:r>
            <a:endParaRPr i="1" sz="3600">
              <a:latin typeface="Anton"/>
              <a:ea typeface="Anton"/>
              <a:cs typeface="Anton"/>
              <a:sym typeface="Anton"/>
            </a:endParaRPr>
          </a:p>
        </p:txBody>
      </p:sp>
      <p:pic>
        <p:nvPicPr>
          <p:cNvPr id="408" name="Google Shape;408;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9" name="Google Shape;409;p60"/>
          <p:cNvSpPr txBox="1"/>
          <p:nvPr/>
        </p:nvSpPr>
        <p:spPr>
          <a:xfrm>
            <a:off x="5350525" y="1527175"/>
            <a:ext cx="3692700" cy="253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agrega en el app.use de session una clave en el objeto, especificando la url de Mongo local donde se van a guardar los datos almacenados en session.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El código queda como se muestra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10" name="Google Shape;410;p60"/>
          <p:cNvPicPr preferRelativeResize="0"/>
          <p:nvPr/>
        </p:nvPicPr>
        <p:blipFill>
          <a:blip r:embed="rId4">
            <a:alphaModFix/>
          </a:blip>
          <a:stretch>
            <a:fillRect/>
          </a:stretch>
        </p:blipFill>
        <p:spPr>
          <a:xfrm>
            <a:off x="275850" y="1451600"/>
            <a:ext cx="4913600" cy="2697500"/>
          </a:xfrm>
          <a:prstGeom prst="rect">
            <a:avLst/>
          </a:prstGeom>
          <a:noFill/>
          <a:ln cap="flat" cmpd="sng" w="19050">
            <a:solidFill>
              <a:schemeClr val="dk2"/>
            </a:solidFill>
            <a:prstDash val="solid"/>
            <a:round/>
            <a:headEnd len="sm" w="sm" type="none"/>
            <a:tailEnd len="sm" w="sm" type="none"/>
          </a:ln>
        </p:spPr>
      </p:pic>
      <p:pic>
        <p:nvPicPr>
          <p:cNvPr id="411" name="Google Shape;411;p60"/>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5" name="Shape 415"/>
        <p:cNvGrpSpPr/>
        <p:nvPr/>
      </p:nvGrpSpPr>
      <p:grpSpPr>
        <a:xfrm>
          <a:off x="0" y="0"/>
          <a:ext cx="0" cy="0"/>
          <a:chOff x="0" y="0"/>
          <a:chExt cx="0" cy="0"/>
        </a:xfrm>
      </p:grpSpPr>
      <p:sp>
        <p:nvSpPr>
          <p:cNvPr id="416" name="Google Shape;416;p6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MONGO ATLAS</a:t>
            </a:r>
            <a:endParaRPr i="1" sz="3600">
              <a:latin typeface="Anton"/>
              <a:ea typeface="Anton"/>
              <a:cs typeface="Anton"/>
              <a:sym typeface="Anton"/>
            </a:endParaRPr>
          </a:p>
        </p:txBody>
      </p:sp>
      <p:pic>
        <p:nvPicPr>
          <p:cNvPr id="417" name="Google Shape;417;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nvSpPr>
        <p:spPr>
          <a:xfrm>
            <a:off x="173975" y="1086875"/>
            <a:ext cx="8806200" cy="146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lo mismo que session con Mongo pero la diferencia es que Atlas es la base de datos en la nube, por lo que allí se van a almacenar los datos de session.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necesitan los mismos módulos que para mongo session y se requieren como se muestra a continuación: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23" name="Google Shape;423;p62"/>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Mongo Atlas</a:t>
            </a:r>
            <a:endParaRPr i="1" sz="3600">
              <a:latin typeface="Anton"/>
              <a:ea typeface="Anton"/>
              <a:cs typeface="Anton"/>
              <a:sym typeface="Anton"/>
            </a:endParaRPr>
          </a:p>
        </p:txBody>
      </p:sp>
      <p:pic>
        <p:nvPicPr>
          <p:cNvPr id="424" name="Google Shape;424;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5" name="Google Shape;425;p62"/>
          <p:cNvPicPr preferRelativeResize="0"/>
          <p:nvPr/>
        </p:nvPicPr>
        <p:blipFill>
          <a:blip r:embed="rId4">
            <a:alphaModFix/>
          </a:blip>
          <a:stretch>
            <a:fillRect/>
          </a:stretch>
        </p:blipFill>
        <p:spPr>
          <a:xfrm>
            <a:off x="1969775" y="2688750"/>
            <a:ext cx="5481101" cy="1692150"/>
          </a:xfrm>
          <a:prstGeom prst="rect">
            <a:avLst/>
          </a:prstGeom>
          <a:noFill/>
          <a:ln cap="flat" cmpd="sng" w="19050">
            <a:solidFill>
              <a:schemeClr val="dk2"/>
            </a:solidFill>
            <a:prstDash val="solid"/>
            <a:round/>
            <a:headEnd len="sm" w="sm" type="none"/>
            <a:tailEnd len="sm" w="sm" type="none"/>
          </a:ln>
        </p:spPr>
      </p:pic>
      <p:sp>
        <p:nvSpPr>
          <p:cNvPr id="426" name="Google Shape;426;p62"/>
          <p:cNvSpPr txBox="1"/>
          <p:nvPr/>
        </p:nvSpPr>
        <p:spPr>
          <a:xfrm>
            <a:off x="173975" y="4660625"/>
            <a:ext cx="444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1"/>
                </a:solidFill>
                <a:highlight>
                  <a:schemeClr val="lt1"/>
                </a:highlight>
                <a:latin typeface="Helvetica Neue Light"/>
                <a:ea typeface="Helvetica Neue Light"/>
                <a:cs typeface="Helvetica Neue Light"/>
                <a:sym typeface="Helvetica Neue Light"/>
              </a:rPr>
              <a:t>(AdvancedOptions se explica en la siguiente diapositiva)</a:t>
            </a:r>
            <a:endParaRPr i="1" sz="1000"/>
          </a:p>
        </p:txBody>
      </p:sp>
      <p:pic>
        <p:nvPicPr>
          <p:cNvPr id="427" name="Google Shape;427;p62"/>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nvSpPr>
        <p:spPr>
          <a:xfrm>
            <a:off x="4829913" y="1478725"/>
            <a:ext cx="4090800" cy="26283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 utilizarlo, debemos conectar con la URL de la base de datos en Atlas, es decir, en la nube.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La constante de advancedOptions definida anteriormente se utiliza para las opciones avanzadas de la conexión con la BD.</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33" name="Google Shape;433;p63"/>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Mongo Atlas</a:t>
            </a:r>
            <a:endParaRPr i="1" sz="3600">
              <a:latin typeface="Anton"/>
              <a:ea typeface="Anton"/>
              <a:cs typeface="Anton"/>
              <a:sym typeface="Anton"/>
            </a:endParaRPr>
          </a:p>
        </p:txBody>
      </p:sp>
      <p:pic>
        <p:nvPicPr>
          <p:cNvPr id="434" name="Google Shape;434;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3"/>
          <p:cNvPicPr preferRelativeResize="0"/>
          <p:nvPr/>
        </p:nvPicPr>
        <p:blipFill>
          <a:blip r:embed="rId4">
            <a:alphaModFix/>
          </a:blip>
          <a:stretch>
            <a:fillRect/>
          </a:stretch>
        </p:blipFill>
        <p:spPr>
          <a:xfrm>
            <a:off x="223288" y="1406800"/>
            <a:ext cx="4835732" cy="2700300"/>
          </a:xfrm>
          <a:prstGeom prst="rect">
            <a:avLst/>
          </a:prstGeom>
          <a:noFill/>
          <a:ln cap="flat" cmpd="sng" w="19050">
            <a:solidFill>
              <a:schemeClr val="dk2"/>
            </a:solidFill>
            <a:prstDash val="solid"/>
            <a:round/>
            <a:headEnd len="sm" w="sm" type="none"/>
            <a:tailEnd len="sm" w="sm" type="none"/>
          </a:ln>
        </p:spPr>
      </p:pic>
      <p:pic>
        <p:nvPicPr>
          <p:cNvPr id="436" name="Google Shape;436;p63"/>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SESSION MEMORYSTORE Y SESSION FILESTORE</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LOG-IN POR FORMULARIO</a:t>
            </a:r>
            <a:endParaRPr i="1" sz="4000">
              <a:latin typeface="Anton"/>
              <a:ea typeface="Anton"/>
              <a:cs typeface="Anton"/>
              <a:sym typeface="Anton"/>
            </a:endParaRPr>
          </a:p>
        </p:txBody>
      </p:sp>
      <p:pic>
        <p:nvPicPr>
          <p:cNvPr id="442" name="Google Shape;442;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3" name="Google Shape;443;p64"/>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44" name="Google Shape;444;p64"/>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5" name="Google Shape;445;p64"/>
          <p:cNvSpPr txBox="1"/>
          <p:nvPr/>
        </p:nvSpPr>
        <p:spPr>
          <a:xfrm>
            <a:off x="909400" y="3331575"/>
            <a:ext cx="7442100" cy="954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000">
                <a:solidFill>
                  <a:schemeClr val="dk1"/>
                </a:solidFill>
                <a:latin typeface="Helvetica Neue Light"/>
                <a:ea typeface="Helvetica Neue Light"/>
                <a:cs typeface="Helvetica Neue Light"/>
                <a:sym typeface="Helvetica Neue Light"/>
              </a:rPr>
              <a:t>Incorporaremos un mecanismo sencillo que </a:t>
            </a:r>
            <a:r>
              <a:rPr lang="en" sz="2000">
                <a:solidFill>
                  <a:schemeClr val="dk1"/>
                </a:solidFill>
                <a:latin typeface="Helvetica Neue Light"/>
                <a:ea typeface="Helvetica Neue Light"/>
                <a:cs typeface="Helvetica Neue Light"/>
                <a:sym typeface="Helvetica Neue Light"/>
              </a:rPr>
              <a:t>permite</a:t>
            </a:r>
            <a:r>
              <a:rPr lang="en" sz="2000">
                <a:solidFill>
                  <a:schemeClr val="dk1"/>
                </a:solidFill>
                <a:latin typeface="Helvetica Neue Light"/>
                <a:ea typeface="Helvetica Neue Light"/>
                <a:cs typeface="Helvetica Neue Light"/>
                <a:sym typeface="Helvetica Neue Light"/>
              </a:rPr>
              <a:t> loguear un cliente por su nombre mediante un formulario de ingreso.</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graphicFrame>
        <p:nvGraphicFramePr>
          <p:cNvPr id="450" name="Google Shape;450;p65"/>
          <p:cNvGraphicFramePr/>
          <p:nvPr/>
        </p:nvGraphicFramePr>
        <p:xfrm>
          <a:off x="153263" y="39300"/>
          <a:ext cx="3000000" cy="3000000"/>
        </p:xfrm>
        <a:graphic>
          <a:graphicData uri="http://schemas.openxmlformats.org/drawingml/2006/table">
            <a:tbl>
              <a:tblPr>
                <a:noFill/>
                <a:tableStyleId>{88BB1404-C414-4466-825A-484946ABF374}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LOG-IN POR FORMULARIO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457200" rtl="0" algn="l">
                        <a:lnSpc>
                          <a:spcPct val="100000"/>
                        </a:lnSpc>
                        <a:spcBef>
                          <a:spcPts val="0"/>
                        </a:spcBef>
                        <a:spcAft>
                          <a:spcPts val="0"/>
                        </a:spcAft>
                        <a:buClr>
                          <a:schemeClr val="dk1"/>
                        </a:buClr>
                        <a:buSzPts val="1100"/>
                        <a:buFont typeface="Arial"/>
                        <a:buNone/>
                      </a:pPr>
                      <a:r>
                        <a:rPr lang="en" sz="1500">
                          <a:latin typeface="Helvetica Neue Light"/>
                          <a:ea typeface="Helvetica Neue Light"/>
                          <a:cs typeface="Helvetica Neue Light"/>
                          <a:sym typeface="Helvetica Neue Light"/>
                        </a:rPr>
                        <a:t>Continuando con el desafío de la clase anterior, vamos a incorporar un mecanismo sencillo que </a:t>
                      </a:r>
                      <a:r>
                        <a:rPr lang="en" sz="1500">
                          <a:latin typeface="Helvetica Neue Light"/>
                          <a:ea typeface="Helvetica Neue Light"/>
                          <a:cs typeface="Helvetica Neue Light"/>
                          <a:sym typeface="Helvetica Neue Light"/>
                        </a:rPr>
                        <a:t>permite</a:t>
                      </a:r>
                      <a:r>
                        <a:rPr lang="en" sz="1500">
                          <a:latin typeface="Helvetica Neue Light"/>
                          <a:ea typeface="Helvetica Neue Light"/>
                          <a:cs typeface="Helvetica Neue Light"/>
                          <a:sym typeface="Helvetica Neue Light"/>
                        </a:rPr>
                        <a:t> loguear un cliente por su nombre, mediante un formulario de ingreso.</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Clr>
                          <a:schemeClr val="dk1"/>
                        </a:buClr>
                        <a:buSzPts val="1100"/>
                        <a:buFont typeface="Arial"/>
                        <a:buNone/>
                      </a:pPr>
                      <a:r>
                        <a:rPr lang="en" sz="1500">
                          <a:latin typeface="Helvetica Neue Light"/>
                          <a:ea typeface="Helvetica Neue Light"/>
                          <a:cs typeface="Helvetica Neue Light"/>
                          <a:sym typeface="Helvetica Neue Light"/>
                        </a:rPr>
                        <a:t>Luego de que el usuario esté logueado, se mostrará sobre el contenido del sitio un cartel con el mensaje “Bienvenido” y el nombre de usuario. Este cartel tendrá un botón de deslogueo a su derecha.</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 sz="1500">
                          <a:latin typeface="Helvetica Neue Light"/>
                          <a:ea typeface="Helvetica Neue Light"/>
                          <a:cs typeface="Helvetica Neue Light"/>
                          <a:sym typeface="Helvetica Neue Light"/>
                        </a:rPr>
                        <a:t>Verificar que el cliente permanezca logueado en los reinicios de la página, mientras no expire el tiempo de inactividad de un minuto, que se recargará con cada request. En caso de alcanzarse ese tiempo, el próximo request de usuario nos llevará al formulario de login.</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Al desloguearse, se mostrará una vista con el mensaje de 'Hasta luego' más el nombre y se </a:t>
                      </a:r>
                      <a:r>
                        <a:rPr lang="en" sz="1500">
                          <a:solidFill>
                            <a:schemeClr val="dk1"/>
                          </a:solidFill>
                          <a:latin typeface="Helvetica Neue Light"/>
                          <a:ea typeface="Helvetica Neue Light"/>
                          <a:cs typeface="Helvetica Neue Light"/>
                          <a:sym typeface="Helvetica Neue Light"/>
                        </a:rPr>
                        <a:t>ret</a:t>
                      </a:r>
                      <a:r>
                        <a:rPr lang="en" sz="1500">
                          <a:solidFill>
                            <a:schemeClr val="dk1"/>
                          </a:solidFill>
                          <a:latin typeface="Helvetica Neue Light"/>
                          <a:ea typeface="Helvetica Neue Light"/>
                          <a:cs typeface="Helvetica Neue Light"/>
                          <a:sym typeface="Helvetica Neue Light"/>
                        </a:rPr>
                        <a:t>ornará automáticamente, luego de dos segundos, a la vista de login de usuario.</a:t>
                      </a:r>
                      <a:endParaRPr sz="15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Clr>
                          <a:schemeClr val="dk1"/>
                        </a:buClr>
                        <a:buSzPts val="1100"/>
                        <a:buFont typeface="Arial"/>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Ejemplos:</a:t>
                      </a:r>
                      <a:r>
                        <a:rPr lang="en" sz="1500">
                          <a:solidFill>
                            <a:schemeClr val="dk1"/>
                          </a:solidFill>
                          <a:latin typeface="Helvetica Neue Light"/>
                          <a:ea typeface="Helvetica Neue Light"/>
                          <a:cs typeface="Helvetica Neue Light"/>
                          <a:sym typeface="Helvetica Neue Light"/>
                        </a:rPr>
                        <a:t> </a:t>
                      </a:r>
                      <a:r>
                        <a:rPr b="1" lang="en" sz="1500">
                          <a:solidFill>
                            <a:schemeClr val="dk1"/>
                          </a:solidFill>
                          <a:latin typeface="Helvetica Neue"/>
                          <a:ea typeface="Helvetica Neue"/>
                          <a:cs typeface="Helvetica Neue"/>
                          <a:sym typeface="Helvetica Neue"/>
                        </a:rPr>
                        <a:t> </a:t>
                      </a:r>
                      <a:r>
                        <a:rPr lang="en" sz="1500">
                          <a:solidFill>
                            <a:schemeClr val="dk1"/>
                          </a:solidFill>
                          <a:latin typeface="Helvetica Neue Light"/>
                          <a:ea typeface="Helvetica Neue Light"/>
                          <a:cs typeface="Helvetica Neue Light"/>
                          <a:sym typeface="Helvetica Neue Light"/>
                        </a:rPr>
                        <a:t>Se adjuntan tres </a:t>
                      </a:r>
                      <a:r>
                        <a:rPr i="1" lang="en" sz="1500">
                          <a:solidFill>
                            <a:schemeClr val="dk1"/>
                          </a:solidFill>
                          <a:latin typeface="Helvetica Neue Light"/>
                          <a:ea typeface="Helvetica Neue Light"/>
                          <a:cs typeface="Helvetica Neue Light"/>
                          <a:sym typeface="Helvetica Neue Light"/>
                        </a:rPr>
                        <a:t>screenshoot </a:t>
                      </a:r>
                      <a:r>
                        <a:rPr lang="en" sz="1500">
                          <a:solidFill>
                            <a:schemeClr val="dk1"/>
                          </a:solidFill>
                          <a:latin typeface="Helvetica Neue Light"/>
                          <a:ea typeface="Helvetica Neue Light"/>
                          <a:cs typeface="Helvetica Neue Light"/>
                          <a:sym typeface="Helvetica Neue Light"/>
                        </a:rPr>
                        <a:t>con las vistas anteriormente mencionadas.</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1" name="Google Shape;451;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2" name="Google Shape;452;p65"/>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66"/>
          <p:cNvPicPr preferRelativeResize="0"/>
          <p:nvPr/>
        </p:nvPicPr>
        <p:blipFill rotWithShape="1">
          <a:blip r:embed="rId3">
            <a:alphaModFix/>
          </a:blip>
          <a:srcRect b="14579" l="19919" r="941" t="17545"/>
          <a:stretch/>
        </p:blipFill>
        <p:spPr>
          <a:xfrm>
            <a:off x="212600" y="510325"/>
            <a:ext cx="8744876" cy="4216850"/>
          </a:xfrm>
          <a:prstGeom prst="rect">
            <a:avLst/>
          </a:prstGeom>
          <a:noFill/>
          <a:ln cap="flat" cmpd="sng" w="19050">
            <a:solidFill>
              <a:schemeClr val="dk2"/>
            </a:solidFill>
            <a:prstDash val="solid"/>
            <a:round/>
            <a:headEnd len="sm" w="sm" type="none"/>
            <a:tailEnd len="sm" w="sm" type="none"/>
          </a:ln>
        </p:spPr>
      </p:pic>
      <p:sp>
        <p:nvSpPr>
          <p:cNvPr id="458" name="Google Shape;458;p66"/>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1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67"/>
          <p:cNvPicPr preferRelativeResize="0"/>
          <p:nvPr/>
        </p:nvPicPr>
        <p:blipFill rotWithShape="1">
          <a:blip r:embed="rId3">
            <a:alphaModFix/>
          </a:blip>
          <a:srcRect b="30272" l="20323" r="812" t="32805"/>
          <a:stretch/>
        </p:blipFill>
        <p:spPr>
          <a:xfrm>
            <a:off x="214875" y="477900"/>
            <a:ext cx="8724051" cy="2296426"/>
          </a:xfrm>
          <a:prstGeom prst="rect">
            <a:avLst/>
          </a:prstGeom>
          <a:noFill/>
          <a:ln cap="flat" cmpd="sng" w="19050">
            <a:solidFill>
              <a:schemeClr val="dk2"/>
            </a:solidFill>
            <a:prstDash val="solid"/>
            <a:round/>
            <a:headEnd len="sm" w="sm" type="none"/>
            <a:tailEnd len="sm" w="sm" type="none"/>
          </a:ln>
        </p:spPr>
      </p:pic>
      <p:pic>
        <p:nvPicPr>
          <p:cNvPr id="464" name="Google Shape;464;p67"/>
          <p:cNvPicPr preferRelativeResize="0"/>
          <p:nvPr/>
        </p:nvPicPr>
        <p:blipFill rotWithShape="1">
          <a:blip r:embed="rId4">
            <a:alphaModFix/>
          </a:blip>
          <a:srcRect b="37371" l="4316" r="815" t="40702"/>
          <a:stretch/>
        </p:blipFill>
        <p:spPr>
          <a:xfrm>
            <a:off x="218950" y="3569650"/>
            <a:ext cx="8724051" cy="1133583"/>
          </a:xfrm>
          <a:prstGeom prst="rect">
            <a:avLst/>
          </a:prstGeom>
          <a:noFill/>
          <a:ln cap="flat" cmpd="sng" w="19050">
            <a:solidFill>
              <a:schemeClr val="dk2"/>
            </a:solidFill>
            <a:prstDash val="solid"/>
            <a:round/>
            <a:headEnd len="sm" w="sm" type="none"/>
            <a:tailEnd len="sm" w="sm" type="none"/>
          </a:ln>
        </p:spPr>
      </p:pic>
      <p:sp>
        <p:nvSpPr>
          <p:cNvPr id="465" name="Google Shape;465;p67"/>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2</a:t>
            </a:r>
            <a:endParaRPr/>
          </a:p>
        </p:txBody>
      </p:sp>
      <p:sp>
        <p:nvSpPr>
          <p:cNvPr id="466" name="Google Shape;466;p67"/>
          <p:cNvSpPr txBox="1"/>
          <p:nvPr/>
        </p:nvSpPr>
        <p:spPr>
          <a:xfrm>
            <a:off x="0" y="30217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39300"/>
          <a:ext cx="3000000" cy="3000000"/>
        </p:xfrm>
        <a:graphic>
          <a:graphicData uri="http://schemas.openxmlformats.org/drawingml/2006/table">
            <a:tbl>
              <a:tblPr>
                <a:noFill/>
                <a:tableStyleId>{88BB1404-C414-4466-825A-484946ABF374}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PERSISTIR DATOS DE SESSION EN MONGO ATLAS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Detalles del entregable</a:t>
                      </a:r>
                      <a:r>
                        <a:rPr b="1" lang="en" sz="1600">
                          <a:latin typeface="Helvetica Neue"/>
                          <a:ea typeface="Helvetica Neue"/>
                          <a:cs typeface="Helvetica Neue"/>
                          <a:sym typeface="Helvetica Neue"/>
                        </a:rPr>
                        <a:t>:</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La solución entregada deberá persistir las sesiones de usuario en Mongo Atlas.</a:t>
                      </a:r>
                      <a:endParaRPr sz="1600">
                        <a:latin typeface="Helvetica Neue Light"/>
                        <a:ea typeface="Helvetica Neue Light"/>
                        <a:cs typeface="Helvetica Neue Light"/>
                        <a:sym typeface="Helvetica Neue Light"/>
                      </a:endParaRPr>
                    </a:p>
                    <a:p>
                      <a:pPr indent="-323850" lvl="0" marL="914400" rtl="0" algn="l">
                        <a:lnSpc>
                          <a:spcPct val="100000"/>
                        </a:lnSpc>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Verificar que en los reinicios del servidor, no se pierdan las sesiones activas de los clientes.</a:t>
                      </a:r>
                      <a:endParaRPr sz="1500">
                        <a:latin typeface="Helvetica Neue Light"/>
                        <a:ea typeface="Helvetica Neue Light"/>
                        <a:cs typeface="Helvetica Neue Light"/>
                        <a:sym typeface="Helvetica Neue Light"/>
                      </a:endParaRPr>
                    </a:p>
                    <a:p>
                      <a:pPr indent="-323850" lvl="0" marL="914400" rtl="0" algn="l">
                        <a:lnSpc>
                          <a:spcPct val="100000"/>
                        </a:lnSpc>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Mediante el cliente web de Mongo Atlas, revisar los id de sesión correspondientes a cada cliente y sus datos.</a:t>
                      </a:r>
                      <a:endParaRPr sz="1500">
                        <a:latin typeface="Helvetica Neue Light"/>
                        <a:ea typeface="Helvetica Neue Light"/>
                        <a:cs typeface="Helvetica Neue Light"/>
                        <a:sym typeface="Helvetica Neue Light"/>
                      </a:endParaRPr>
                    </a:p>
                    <a:p>
                      <a:pPr indent="-323850" lvl="0" marL="914400" rtl="0" algn="l">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Borrar una sesión de cliente en la base y comprobar que en el próximo request al usuario se le presente la vista de login.</a:t>
                      </a:r>
                      <a:endParaRPr sz="1500">
                        <a:solidFill>
                          <a:schemeClr val="dk1"/>
                        </a:solidFill>
                        <a:latin typeface="Helvetica Neue Light"/>
                        <a:ea typeface="Helvetica Neue Light"/>
                        <a:cs typeface="Helvetica Neue Light"/>
                        <a:sym typeface="Helvetica Neue Light"/>
                      </a:endParaRPr>
                    </a:p>
                    <a:p>
                      <a:pPr indent="-323850" lvl="0" marL="914400" rtl="0" algn="l">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Fijar un tiempo de expiración de sesión de 10 minutos recargable con cada visita del cliente al </a:t>
                      </a:r>
                      <a:r>
                        <a:rPr lang="en" sz="1500">
                          <a:solidFill>
                            <a:schemeClr val="dk1"/>
                          </a:solidFill>
                          <a:latin typeface="Helvetica Neue Light"/>
                          <a:ea typeface="Helvetica Neue Light"/>
                          <a:cs typeface="Helvetica Neue Light"/>
                          <a:sym typeface="Helvetica Neue Light"/>
                        </a:rPr>
                        <a:t>sitio </a:t>
                      </a:r>
                      <a:r>
                        <a:rPr lang="en" sz="1500">
                          <a:solidFill>
                            <a:schemeClr val="dk1"/>
                          </a:solidFill>
                          <a:latin typeface="Helvetica Neue Light"/>
                          <a:ea typeface="Helvetica Neue Light"/>
                          <a:cs typeface="Helvetica Neue Light"/>
                          <a:sym typeface="Helvetica Neue Light"/>
                        </a:rPr>
                        <a:t>y verificar que si pasa ese tiempo de inactividad el cliente quede deslogueado.</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3" name="Google Shape;473;p68"/>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7" name="Shape 477"/>
        <p:cNvGrpSpPr/>
        <p:nvPr/>
      </p:nvGrpSpPr>
      <p:grpSpPr>
        <a:xfrm>
          <a:off x="0" y="0"/>
          <a:ext cx="0" cy="0"/>
          <a:chOff x="0" y="0"/>
          <a:chExt cx="0" cy="0"/>
        </a:xfrm>
      </p:grpSpPr>
      <p:sp>
        <p:nvSpPr>
          <p:cNvPr id="478" name="Google Shape;478;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79" name="Google Shape;479;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p70"/>
          <p:cNvSpPr txBox="1"/>
          <p:nvPr/>
        </p:nvSpPr>
        <p:spPr>
          <a:xfrm>
            <a:off x="1956450" y="1176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85" name="Google Shape;485;p70"/>
          <p:cNvSpPr txBox="1"/>
          <p:nvPr/>
        </p:nvSpPr>
        <p:spPr>
          <a:xfrm>
            <a:off x="2180400" y="21659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fileStore</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Redis / RedisLab</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Mongo / Atlas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Google Shape;490;p7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1" name="Google Shape;491;p7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5" name="Shape 495"/>
        <p:cNvGrpSpPr/>
        <p:nvPr/>
      </p:nvGrpSpPr>
      <p:grpSpPr>
        <a:xfrm>
          <a:off x="0" y="0"/>
          <a:ext cx="0" cy="0"/>
          <a:chOff x="0" y="0"/>
          <a:chExt cx="0" cy="0"/>
        </a:xfrm>
      </p:grpSpPr>
      <p:sp>
        <p:nvSpPr>
          <p:cNvPr id="496" name="Google Shape;496;p7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97" name="Google Shape;497;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48" name="Shape 148"/>
        <p:cNvGrpSpPr/>
        <p:nvPr/>
      </p:nvGrpSpPr>
      <p:grpSpPr>
        <a:xfrm>
          <a:off x="0" y="0"/>
          <a:ext cx="0" cy="0"/>
          <a:chOff x="0" y="0"/>
          <a:chExt cx="0" cy="0"/>
        </a:xfrm>
      </p:grpSpPr>
      <p:sp>
        <p:nvSpPr>
          <p:cNvPr id="149" name="Google Shape;149;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MEMORYSTORE</a:t>
            </a:r>
            <a:endParaRPr i="1" sz="3600">
              <a:latin typeface="Anton"/>
              <a:ea typeface="Anton"/>
              <a:cs typeface="Anton"/>
              <a:sym typeface="Anton"/>
            </a:endParaRPr>
          </a:p>
        </p:txBody>
      </p:sp>
      <p:pic>
        <p:nvPicPr>
          <p:cNvPr id="150" name="Google Shape;15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nvSpPr>
        <p:spPr>
          <a:xfrm>
            <a:off x="379800" y="1744175"/>
            <a:ext cx="8232000" cy="281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Cuando nos manejamos con session-memory, </a:t>
            </a:r>
            <a:r>
              <a:rPr lang="en" sz="2000">
                <a:solidFill>
                  <a:schemeClr val="dk1"/>
                </a:solidFill>
                <a:highlight>
                  <a:schemeClr val="lt1"/>
                </a:highlight>
                <a:latin typeface="Helvetica Neue Light"/>
                <a:ea typeface="Helvetica Neue Light"/>
                <a:cs typeface="Helvetica Neue Light"/>
                <a:sym typeface="Helvetica Neue Light"/>
              </a:rPr>
              <a:t>de forma predeterminada</a:t>
            </a:r>
            <a:r>
              <a:rPr lang="en" sz="2000">
                <a:solidFill>
                  <a:schemeClr val="dk1"/>
                </a:solidFill>
                <a:highlight>
                  <a:schemeClr val="lt1"/>
                </a:highlight>
                <a:latin typeface="Helvetica Neue Light"/>
                <a:ea typeface="Helvetica Neue Light"/>
                <a:cs typeface="Helvetica Neue Light"/>
                <a:sym typeface="Helvetica Neue Light"/>
              </a:rPr>
              <a:t> estaremos utilizando </a:t>
            </a:r>
            <a:r>
              <a:rPr lang="en" sz="2000">
                <a:solidFill>
                  <a:schemeClr val="dk1"/>
                </a:solidFill>
                <a:highlight>
                  <a:schemeClr val="lt1"/>
                </a:highlight>
                <a:latin typeface="Helvetica Neue Light"/>
                <a:ea typeface="Helvetica Neue Light"/>
                <a:cs typeface="Helvetica Neue Light"/>
                <a:sym typeface="Helvetica Neue Light"/>
              </a:rPr>
              <a:t>el almacenamiento en memoria: el memoryStore.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Al reiniciar el servidor, estos datos se borran, de modo que no tienen persistencia. Por eso, memoryStore solo está disponible en desarrollo (nunca en producción).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i="1" lang="en" sz="2000">
                <a:solidFill>
                  <a:schemeClr val="dk1"/>
                </a:solidFill>
                <a:highlight>
                  <a:schemeClr val="lt1"/>
                </a:highlight>
                <a:latin typeface="Helvetica Neue Light"/>
                <a:ea typeface="Helvetica Neue Light"/>
                <a:cs typeface="Helvetica Neue Light"/>
                <a:sym typeface="Helvetica Neue Light"/>
              </a:rPr>
              <a:t>&gt;&gt; Para superar esta limitación utilizaremos Session FileStore.</a:t>
            </a:r>
            <a:endParaRPr i="1" sz="2000">
              <a:solidFill>
                <a:schemeClr val="dk1"/>
              </a:solidFill>
              <a:highlight>
                <a:schemeClr val="lt1"/>
              </a:highlight>
              <a:latin typeface="Helvetica Neue Light"/>
              <a:ea typeface="Helvetica Neue Light"/>
              <a:cs typeface="Helvetica Neue Light"/>
              <a:sym typeface="Helvetica Neue Light"/>
            </a:endParaRPr>
          </a:p>
        </p:txBody>
      </p:sp>
      <p:sp>
        <p:nvSpPr>
          <p:cNvPr id="156" name="Google Shape;156;p30"/>
          <p:cNvSpPr txBox="1"/>
          <p:nvPr/>
        </p:nvSpPr>
        <p:spPr>
          <a:xfrm>
            <a:off x="456000" y="498750"/>
            <a:ext cx="8232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300">
                <a:latin typeface="Anton"/>
                <a:ea typeface="Anton"/>
                <a:cs typeface="Anton"/>
                <a:sym typeface="Anton"/>
              </a:rPr>
              <a:t>¿Qué es y cómo se utiliza el   </a:t>
            </a:r>
            <a:r>
              <a:rPr i="1" lang="en" sz="3300">
                <a:solidFill>
                  <a:srgbClr val="3CEFAB"/>
                </a:solidFill>
                <a:highlight>
                  <a:srgbClr val="3CEFAB"/>
                </a:highlight>
                <a:latin typeface="Anton"/>
                <a:ea typeface="Anton"/>
                <a:cs typeface="Anton"/>
                <a:sym typeface="Anton"/>
              </a:rPr>
              <a:t>.</a:t>
            </a:r>
            <a:r>
              <a:rPr i="1" lang="en" sz="3300">
                <a:solidFill>
                  <a:srgbClr val="FFFFFF"/>
                </a:solidFill>
                <a:highlight>
                  <a:srgbClr val="3CEFAB"/>
                </a:highlight>
                <a:latin typeface="Anton"/>
                <a:ea typeface="Anton"/>
                <a:cs typeface="Anton"/>
                <a:sym typeface="Anton"/>
              </a:rPr>
              <a:t>memoryStore</a:t>
            </a:r>
            <a:r>
              <a:rPr i="1" lang="en" sz="3300">
                <a:highlight>
                  <a:srgbClr val="3CEFAB"/>
                </a:highlight>
                <a:latin typeface="Anton"/>
                <a:ea typeface="Anton"/>
                <a:cs typeface="Anton"/>
                <a:sym typeface="Anton"/>
              </a:rPr>
              <a:t> </a:t>
            </a:r>
            <a:r>
              <a:rPr i="1" lang="en" sz="3300">
                <a:latin typeface="Anton"/>
                <a:ea typeface="Anton"/>
                <a:cs typeface="Anton"/>
                <a:sym typeface="Anton"/>
              </a:rPr>
              <a:t>?</a:t>
            </a:r>
            <a:endParaRPr i="1" sz="3300">
              <a:latin typeface="Anton"/>
              <a:ea typeface="Anton"/>
              <a:cs typeface="Anton"/>
              <a:sym typeface="Anton"/>
            </a:endParaRPr>
          </a:p>
        </p:txBody>
      </p:sp>
      <p:pic>
        <p:nvPicPr>
          <p:cNvPr id="157" name="Google Shape;157;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61" name="Shape 161"/>
        <p:cNvGrpSpPr/>
        <p:nvPr/>
      </p:nvGrpSpPr>
      <p:grpSpPr>
        <a:xfrm>
          <a:off x="0" y="0"/>
          <a:ext cx="0" cy="0"/>
          <a:chOff x="0" y="0"/>
          <a:chExt cx="0" cy="0"/>
        </a:xfrm>
      </p:grpSpPr>
      <p:sp>
        <p:nvSpPr>
          <p:cNvPr id="162" name="Google Shape;162;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FILESTORE</a:t>
            </a:r>
            <a:endParaRPr i="1" sz="3600">
              <a:latin typeface="Anton"/>
              <a:ea typeface="Anton"/>
              <a:cs typeface="Anton"/>
              <a:sym typeface="Anton"/>
            </a:endParaRPr>
          </a:p>
        </p:txBody>
      </p:sp>
      <p:pic>
        <p:nvPicPr>
          <p:cNvPr id="163" name="Google Shape;163;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nvSpPr>
        <p:spPr>
          <a:xfrm>
            <a:off x="693600" y="1876500"/>
            <a:ext cx="7881900" cy="139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utiliza igual que memoryStore, con la diferencia de que se crea una carpeta de archivos en donde se almacenan los datos de session.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Estos tendrán persistencia, ya que quedarán guardados en 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169" name="Google Shape;169;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0" name="Google Shape;170;p32"/>
          <p:cNvSpPr txBox="1"/>
          <p:nvPr/>
        </p:nvSpPr>
        <p:spPr>
          <a:xfrm>
            <a:off x="693600" y="383575"/>
            <a:ext cx="7756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¿Qué es y cómo se utiliza el  </a:t>
            </a:r>
            <a:r>
              <a:rPr i="1" lang="en" sz="3600">
                <a:solidFill>
                  <a:srgbClr val="3CEFAB"/>
                </a:solidFill>
                <a:highlight>
                  <a:srgbClr val="3CEFAB"/>
                </a:highlight>
                <a:latin typeface="Anton"/>
                <a:ea typeface="Anton"/>
                <a:cs typeface="Anton"/>
                <a:sym typeface="Anton"/>
              </a:rPr>
              <a:t>.</a:t>
            </a:r>
            <a:r>
              <a:rPr i="1" lang="en" sz="3600">
                <a:solidFill>
                  <a:srgbClr val="FFFFFF"/>
                </a:solidFill>
                <a:highlight>
                  <a:srgbClr val="3CEFAB"/>
                </a:highlight>
                <a:latin typeface="Anton"/>
                <a:ea typeface="Anton"/>
                <a:cs typeface="Anton"/>
                <a:sym typeface="Anton"/>
              </a:rPr>
              <a:t>fileStore </a:t>
            </a:r>
            <a:r>
              <a:rPr i="1" lang="en" sz="3600">
                <a:latin typeface="Anton"/>
                <a:ea typeface="Anton"/>
                <a:cs typeface="Anton"/>
                <a:sym typeface="Anton"/>
              </a:rPr>
              <a:t>?</a:t>
            </a:r>
            <a:endParaRPr i="1" sz="3600">
              <a:latin typeface="Anton"/>
              <a:ea typeface="Anton"/>
              <a:cs typeface="Anton"/>
              <a:sym typeface="Ant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162450" y="1052933"/>
            <a:ext cx="8439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Además de tener instalado el express-session habrá que instalar session-file-store: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6" name="Google Shape;176;p33"/>
          <p:cNvSpPr txBox="1"/>
          <p:nvPr/>
        </p:nvSpPr>
        <p:spPr>
          <a:xfrm>
            <a:off x="829200" y="24387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fileStore</a:t>
            </a:r>
            <a:endParaRPr i="1" sz="3600">
              <a:latin typeface="Anton"/>
              <a:ea typeface="Anton"/>
              <a:cs typeface="Anton"/>
              <a:sym typeface="Anton"/>
            </a:endParaRPr>
          </a:p>
        </p:txBody>
      </p:sp>
      <p:pic>
        <p:nvPicPr>
          <p:cNvPr id="177" name="Google Shape;177;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8" name="Google Shape;178;p33"/>
          <p:cNvSpPr txBox="1"/>
          <p:nvPr/>
        </p:nvSpPr>
        <p:spPr>
          <a:xfrm>
            <a:off x="532475" y="2847840"/>
            <a:ext cx="2816100" cy="14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Por otro lado, requerimos el session-file-store de la forma que se muestra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79" name="Google Shape;179;p33"/>
          <p:cNvPicPr preferRelativeResize="0"/>
          <p:nvPr/>
        </p:nvPicPr>
        <p:blipFill rotWithShape="1">
          <a:blip r:embed="rId4">
            <a:alphaModFix/>
          </a:blip>
          <a:srcRect b="8425" l="19629" r="58425" t="89279"/>
          <a:stretch/>
        </p:blipFill>
        <p:spPr>
          <a:xfrm>
            <a:off x="1606275" y="1702388"/>
            <a:ext cx="5623474" cy="330676"/>
          </a:xfrm>
          <a:prstGeom prst="rect">
            <a:avLst/>
          </a:prstGeom>
          <a:noFill/>
          <a:ln cap="flat" cmpd="sng" w="19050">
            <a:solidFill>
              <a:schemeClr val="dk2"/>
            </a:solidFill>
            <a:prstDash val="solid"/>
            <a:round/>
            <a:headEnd len="sm" w="sm" type="none"/>
            <a:tailEnd len="sm" w="sm" type="none"/>
          </a:ln>
        </p:spPr>
      </p:pic>
      <p:pic>
        <p:nvPicPr>
          <p:cNvPr id="180" name="Google Shape;180;p33"/>
          <p:cNvPicPr preferRelativeResize="0"/>
          <p:nvPr/>
        </p:nvPicPr>
        <p:blipFill rotWithShape="1">
          <a:blip r:embed="rId5">
            <a:alphaModFix/>
          </a:blip>
          <a:srcRect b="59254" l="23417" r="41134" t="16801"/>
          <a:stretch/>
        </p:blipFill>
        <p:spPr>
          <a:xfrm>
            <a:off x="4431463" y="2648888"/>
            <a:ext cx="4349699" cy="1651826"/>
          </a:xfrm>
          <a:prstGeom prst="rect">
            <a:avLst/>
          </a:prstGeom>
          <a:noFill/>
          <a:ln cap="flat" cmpd="sng" w="19050">
            <a:solidFill>
              <a:schemeClr val="dk2"/>
            </a:solidFill>
            <a:prstDash val="solid"/>
            <a:round/>
            <a:headEnd len="sm" w="sm" type="none"/>
            <a:tailEnd len="sm" w="sm" type="none"/>
          </a:ln>
        </p:spPr>
      </p:pic>
      <p:pic>
        <p:nvPicPr>
          <p:cNvPr id="181" name="Google Shape;181;p33"/>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182" name="Google Shape;182;p33"/>
          <p:cNvSpPr/>
          <p:nvPr/>
        </p:nvSpPr>
        <p:spPr>
          <a:xfrm>
            <a:off x="3382975" y="3554300"/>
            <a:ext cx="860100" cy="330600"/>
          </a:xfrm>
          <a:prstGeom prst="rightArrow">
            <a:avLst>
              <a:gd fmla="val 50000" name="adj1"/>
              <a:gd fmla="val 5000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