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5143500" type="screen16x9"/>
  <p:notesSz cx="6858000" cy="9144000"/>
  <p:embeddedFontLst>
    <p:embeddedFont>
      <p:font typeface="Anton" pitchFamily="2" charset="0"/>
      <p:regular r:id="rId67"/>
    </p:embeddedFont>
    <p:embeddedFont>
      <p:font typeface="Consolas" panose="020B0609020204030204" pitchFamily="49" charset="0"/>
      <p:regular r:id="rId68"/>
      <p:bold r:id="rId69"/>
      <p:italic r:id="rId70"/>
      <p:boldItalic r:id="rId71"/>
    </p:embeddedFont>
    <p:embeddedFont>
      <p:font typeface="Helvetica Neue" panose="020B0604020202020204" charset="0"/>
      <p:regular r:id="rId72"/>
      <p:bold r:id="rId73"/>
      <p:italic r:id="rId74"/>
      <p:boldItalic r:id="rId75"/>
    </p:embeddedFont>
    <p:embeddedFont>
      <p:font typeface="Helvetica Neue Light" panose="020B0604020202020204" charset="0"/>
      <p:regular r:id="rId76"/>
      <p:bold r:id="rId77"/>
      <p:italic r:id="rId78"/>
      <p:boldItalic r:id="rId79"/>
    </p:embeddedFont>
    <p:embeddedFont>
      <p:font typeface="Lato" panose="020F0502020204030203" pitchFamily="34" charset="0"/>
      <p:regular r:id="rId80"/>
      <p:bold r:id="rId81"/>
      <p:italic r:id="rId82"/>
      <p:boldItalic r:id="rId83"/>
    </p:embeddedFont>
    <p:embeddedFont>
      <p:font typeface="Lato Light" panose="020F0502020204030203" pitchFamily="3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10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84" Type="http://schemas.openxmlformats.org/officeDocument/2006/relationships/font" Target="fonts/font18.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notesMaster" Target="notesMasters/notesMaster1.xml"/><Relationship Id="rId87" Type="http://schemas.openxmlformats.org/officeDocument/2006/relationships/font" Target="fonts/font21.fntdata"/><Relationship Id="rId61" Type="http://schemas.openxmlformats.org/officeDocument/2006/relationships/slide" Target="slides/slide60.xml"/><Relationship Id="rId82" Type="http://schemas.openxmlformats.org/officeDocument/2006/relationships/font" Target="fonts/font16.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87edb21d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87edb21d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87edb21d4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87edb21d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2011d44b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2011d44b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2011d44bf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2011d44b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2011d44bf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2011d44b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2011d44b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2011d44b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158f38ab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158f38a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415ea5d1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415ea5d1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2011d44b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2011d44b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158f389a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158f389a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158f389a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158f389a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f27a6452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f27a6452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011d44b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011d44b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2011d44bf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2011d44b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2011d44bf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2011d44b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2011d44bf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2011d44b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9ed853dfe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ed853dfe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2f2632c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2f2632c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25d65cb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25d65cb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175dcd22c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175dcd22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175dcd22c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175dcd22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175dcd22c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e175dcd22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f27a64521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f27a6452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175dcd22c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175dcd22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175dcd22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175dcd22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175dcd22c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175dcd22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17b0597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17b0597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175dcd22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175dcd22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175dcd22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175dcd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e175dcd22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e175dcd22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175dcd22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175dcd22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175dcd22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e175dcd22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175dcd22c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175dcd22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158f389a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158f389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f6a2b6a8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6a2b6a8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e175dcd22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e175dcd22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e175dcd22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e175dcd22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6a2b6a856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6a2b6a85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f6a2b6a85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f6a2b6a85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0a64c1387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0a64c138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a2a513c74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a2a513c7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Retomar en clase 4</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2a513c74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2a513c74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a2a513c74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a2a513c74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a2a513c74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a2a513c74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158f389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158f389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a2a513c74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a2a513c74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a2a513c74d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a2a513c74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175dcd22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175dcd22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a2a513c74d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a2a513c74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a2a513c74d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a2a513c74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a:solidFill>
                  <a:schemeClr val="dk1"/>
                </a:solidFill>
              </a:rPr>
              <a:t>Quitar fs del ejemplo, se ve en la clase 6</a:t>
            </a:r>
            <a:endParaRPr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a2a513c74d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a2a513c74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Cambiar ejemplo!</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e97a6049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e97a6049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e97a60499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e97a60499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e97a60499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e97a60499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97a60499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97a60499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2011d44b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2011d44b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e97a60499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e97a60499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415ea5d13_2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415ea5d13_2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717ac018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717ac018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e415ea5d13_2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e415ea5d13_2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e415ea5d13_2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e415ea5d13_2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9ed853dfe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9ed853dfe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2011d44b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2011d44b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2011d44b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2011d44b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5.jp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3600" i="1">
                <a:solidFill>
                  <a:srgbClr val="121212"/>
                </a:solidFill>
                <a:latin typeface="Anton"/>
                <a:ea typeface="Anton"/>
                <a:cs typeface="Anton"/>
                <a:sym typeface="Anton"/>
              </a:rPr>
              <a:t>Programación sincrónica y asincrónica</a:t>
            </a:r>
            <a:endParaRPr sz="3600" i="1">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GB" sz="2000" b="1">
                <a:solidFill>
                  <a:srgbClr val="121212"/>
                </a:solidFill>
                <a:latin typeface="Helvetica Neue"/>
                <a:ea typeface="Helvetica Neue"/>
                <a:cs typeface="Helvetica Neue"/>
                <a:sym typeface="Helvetica Neue"/>
              </a:rPr>
              <a:t>     Clase 3.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1800"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p:nvPr/>
        </p:nvSpPr>
        <p:spPr>
          <a:xfrm>
            <a:off x="1852500" y="310475"/>
            <a:ext cx="5439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E0FF00"/>
                </a:solidFill>
                <a:latin typeface="Anton"/>
                <a:ea typeface="Anton"/>
                <a:cs typeface="Anton"/>
                <a:sym typeface="Anton"/>
              </a:rPr>
              <a:t>Funciones 2.0</a:t>
            </a:r>
            <a:endParaRPr sz="3600" i="1">
              <a:solidFill>
                <a:srgbClr val="E0FF00"/>
              </a:solidFill>
              <a:latin typeface="Anton"/>
              <a:ea typeface="Anton"/>
              <a:cs typeface="Anton"/>
              <a:sym typeface="Anton"/>
            </a:endParaRPr>
          </a:p>
        </p:txBody>
      </p:sp>
      <p:pic>
        <p:nvPicPr>
          <p:cNvPr id="147" name="Google Shape;147;p22"/>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873425" y="470050"/>
            <a:ext cx="66945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Nueva declaración de funciones</a:t>
            </a:r>
            <a:endParaRPr sz="3600" i="1">
              <a:latin typeface="Anton"/>
              <a:ea typeface="Anton"/>
              <a:cs typeface="Anton"/>
              <a:sym typeface="Anton"/>
            </a:endParaRPr>
          </a:p>
        </p:txBody>
      </p:sp>
      <p:pic>
        <p:nvPicPr>
          <p:cNvPr id="153" name="Google Shape;153;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4" name="Google Shape;154;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5" name="Google Shape;155;p23"/>
          <p:cNvSpPr txBox="1"/>
          <p:nvPr/>
        </p:nvSpPr>
        <p:spPr>
          <a:xfrm>
            <a:off x="456600" y="1235650"/>
            <a:ext cx="8298000" cy="356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La </a:t>
            </a:r>
            <a:r>
              <a:rPr lang="en-GB" sz="2000" b="1">
                <a:latin typeface="Helvetica Neue"/>
                <a:ea typeface="Helvetica Neue"/>
                <a:cs typeface="Helvetica Neue"/>
                <a:sym typeface="Helvetica Neue"/>
              </a:rPr>
              <a:t>nueva sintaxis</a:t>
            </a:r>
            <a:r>
              <a:rPr lang="en-GB" sz="2000">
                <a:latin typeface="Helvetica Neue Light"/>
                <a:ea typeface="Helvetica Neue Light"/>
                <a:cs typeface="Helvetica Neue Light"/>
                <a:sym typeface="Helvetica Neue Light"/>
              </a:rPr>
              <a:t> consiste en </a:t>
            </a:r>
            <a:r>
              <a:rPr lang="en-GB" sz="2000" b="1">
                <a:latin typeface="Helvetica Neue"/>
                <a:ea typeface="Helvetica Neue"/>
                <a:cs typeface="Helvetica Neue"/>
                <a:sym typeface="Helvetica Neue"/>
              </a:rPr>
              <a:t>declarar únicamente los parámetros</a:t>
            </a:r>
            <a:r>
              <a:rPr lang="en-GB" sz="2000">
                <a:latin typeface="Helvetica Neue Light"/>
                <a:ea typeface="Helvetica Neue Light"/>
                <a:cs typeface="Helvetica Neue Light"/>
                <a:sym typeface="Helvetica Neue Light"/>
              </a:rPr>
              <a:t>, y luego </a:t>
            </a:r>
            <a:r>
              <a:rPr lang="en-GB" sz="2000" b="1">
                <a:latin typeface="Helvetica Neue"/>
                <a:ea typeface="Helvetica Neue"/>
                <a:cs typeface="Helvetica Neue"/>
                <a:sym typeface="Helvetica Neue"/>
              </a:rPr>
              <a:t>conectarlos </a:t>
            </a:r>
            <a:r>
              <a:rPr lang="en-GB" sz="2000">
                <a:latin typeface="Helvetica Neue Light"/>
                <a:ea typeface="Helvetica Neue Light"/>
                <a:cs typeface="Helvetica Neue Light"/>
                <a:sym typeface="Helvetica Neue Light"/>
              </a:rPr>
              <a:t>con el cuerpo de la función </a:t>
            </a:r>
            <a:r>
              <a:rPr lang="en-GB" sz="2000" b="1">
                <a:latin typeface="Helvetica Neue"/>
                <a:ea typeface="Helvetica Neue"/>
                <a:cs typeface="Helvetica Neue"/>
                <a:sym typeface="Helvetica Neue"/>
              </a:rPr>
              <a:t>mediante </a:t>
            </a:r>
            <a:r>
              <a:rPr lang="en-GB" sz="2000">
                <a:latin typeface="Helvetica Neue Light"/>
                <a:ea typeface="Helvetica Neue Light"/>
                <a:cs typeface="Helvetica Neue Light"/>
                <a:sym typeface="Helvetica Neue Light"/>
              </a:rPr>
              <a:t>el </a:t>
            </a:r>
            <a:r>
              <a:rPr lang="en-GB" sz="2000" b="1">
                <a:latin typeface="Helvetica Neue"/>
                <a:ea typeface="Helvetica Neue"/>
                <a:cs typeface="Helvetica Neue"/>
                <a:sym typeface="Helvetica Neue"/>
              </a:rPr>
              <a:t>operador =&gt; </a:t>
            </a:r>
            <a:r>
              <a:rPr lang="en-GB" sz="2000">
                <a:latin typeface="Helvetica Neue Light"/>
                <a:ea typeface="Helvetica Neue Light"/>
                <a:cs typeface="Helvetica Neue Light"/>
                <a:sym typeface="Helvetica Neue Light"/>
              </a:rPr>
              <a:t>(flecha gorda, o ‘fat arrow’ en inglés). Veamos un ejemplo:</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n-GB" sz="2000" i="1">
                <a:latin typeface="Helvetica Neue Light"/>
                <a:ea typeface="Helvetica Neue Light"/>
                <a:cs typeface="Helvetica Neue Light"/>
                <a:sym typeface="Helvetica Neue Light"/>
              </a:rPr>
              <a:t>Nuevo estilo (simplificado):  </a:t>
            </a:r>
            <a:endParaRPr sz="2000" i="1">
              <a:latin typeface="Helvetica Neue Light"/>
              <a:ea typeface="Helvetica Neue Light"/>
              <a:cs typeface="Helvetica Neue Light"/>
              <a:sym typeface="Helvetica Neue Light"/>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2000" b="1" i="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GB" sz="2000" i="1">
                <a:latin typeface="Helvetica Neue Light"/>
                <a:ea typeface="Helvetica Neue Light"/>
                <a:cs typeface="Helvetica Neue Light"/>
                <a:sym typeface="Helvetica Neue Light"/>
              </a:rPr>
              <a:t>Llamada a la función:  </a:t>
            </a:r>
            <a:r>
              <a:rPr lang="en-GB" sz="2000" b="1" i="1">
                <a:latin typeface="Helvetica Neue"/>
                <a:ea typeface="Helvetica Neue"/>
                <a:cs typeface="Helvetica Neue"/>
                <a:sym typeface="Helvetica Neue"/>
              </a:rPr>
              <a:t>mostrar(args)</a:t>
            </a:r>
            <a:r>
              <a:rPr lang="en-GB" sz="2000" i="1">
                <a:latin typeface="Helvetica Neue Light"/>
                <a:ea typeface="Helvetica Neue Light"/>
                <a:cs typeface="Helvetica Neue Light"/>
                <a:sym typeface="Helvetica Neue Light"/>
              </a:rPr>
              <a:t>     </a:t>
            </a:r>
            <a:endParaRPr sz="2000" i="1">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b="1">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000" b="1">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000" b="1">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45720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sp>
        <p:nvSpPr>
          <p:cNvPr id="156" name="Google Shape;156;p23"/>
          <p:cNvSpPr txBox="1"/>
          <p:nvPr/>
        </p:nvSpPr>
        <p:spPr>
          <a:xfrm>
            <a:off x="545000" y="3215216"/>
            <a:ext cx="4651800" cy="13281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792550" y="454225"/>
            <a:ext cx="6694500" cy="7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Anton"/>
                <a:ea typeface="Anton"/>
                <a:cs typeface="Anton"/>
                <a:sym typeface="Anton"/>
              </a:rPr>
              <a:t>Funciones de un solo parámetro</a:t>
            </a:r>
            <a:endParaRPr sz="3000">
              <a:latin typeface="Anton"/>
              <a:ea typeface="Anton"/>
              <a:cs typeface="Anton"/>
              <a:sym typeface="Anton"/>
            </a:endParaRPr>
          </a:p>
        </p:txBody>
      </p:sp>
      <p:pic>
        <p:nvPicPr>
          <p:cNvPr id="162" name="Google Shape;162;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3" name="Google Shape;163;p2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64" name="Google Shape;164;p24"/>
          <p:cNvSpPr txBox="1"/>
          <p:nvPr/>
        </p:nvSpPr>
        <p:spPr>
          <a:xfrm>
            <a:off x="792550" y="1235650"/>
            <a:ext cx="7962000" cy="308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la función reciba </a:t>
            </a:r>
            <a:r>
              <a:rPr lang="en-GB" sz="2000" b="1">
                <a:latin typeface="Helvetica Neue"/>
                <a:ea typeface="Helvetica Neue"/>
                <a:cs typeface="Helvetica Neue"/>
                <a:sym typeface="Helvetica Neue"/>
              </a:rPr>
              <a:t>un solo parámetro</a:t>
            </a:r>
            <a:r>
              <a:rPr lang="en-GB" sz="2000">
                <a:latin typeface="Helvetica Neue Light"/>
                <a:ea typeface="Helvetica Neue Light"/>
                <a:cs typeface="Helvetica Neue Light"/>
                <a:sym typeface="Helvetica Neue Light"/>
              </a:rPr>
              <a:t>, los </a:t>
            </a:r>
            <a:r>
              <a:rPr lang="en-GB" sz="2000" b="1">
                <a:latin typeface="Helvetica Neue"/>
                <a:ea typeface="Helvetica Neue"/>
                <a:cs typeface="Helvetica Neue"/>
                <a:sym typeface="Helvetica Neue"/>
              </a:rPr>
              <a:t>paréntesis </a:t>
            </a:r>
            <a:r>
              <a:rPr lang="en-GB" sz="2000">
                <a:latin typeface="Helvetica Neue Light"/>
                <a:ea typeface="Helvetica Neue Light"/>
                <a:cs typeface="Helvetica Neue Light"/>
                <a:sym typeface="Helvetica Neue Light"/>
              </a:rPr>
              <a:t>se vuelven </a:t>
            </a:r>
            <a:r>
              <a:rPr lang="en-GB" sz="2000" b="1">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pudiendo escribir:</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20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La función se podrá usar de la misma manera que las anteriores</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45720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sp>
        <p:nvSpPr>
          <p:cNvPr id="165" name="Google Shape;165;p24"/>
          <p:cNvSpPr txBox="1"/>
          <p:nvPr/>
        </p:nvSpPr>
        <p:spPr>
          <a:xfrm>
            <a:off x="934925" y="2325900"/>
            <a:ext cx="4515000" cy="13281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582275" y="454238"/>
            <a:ext cx="6694500" cy="7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Anton"/>
                <a:ea typeface="Anton"/>
                <a:cs typeface="Anton"/>
                <a:sym typeface="Anton"/>
              </a:rPr>
              <a:t>Funciones de una sola instrucción</a:t>
            </a:r>
            <a:endParaRPr sz="3000">
              <a:latin typeface="Anton"/>
              <a:ea typeface="Anton"/>
              <a:cs typeface="Anton"/>
              <a:sym typeface="Anton"/>
            </a:endParaRPr>
          </a:p>
        </p:txBody>
      </p:sp>
      <p:pic>
        <p:nvPicPr>
          <p:cNvPr id="171" name="Google Shape;171;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2" name="Google Shape;172;p25"/>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73" name="Google Shape;173;p25"/>
          <p:cNvSpPr txBox="1"/>
          <p:nvPr/>
        </p:nvSpPr>
        <p:spPr>
          <a:xfrm>
            <a:off x="582275" y="1235650"/>
            <a:ext cx="8172300" cy="342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el cuerpo de la función conste de una </a:t>
            </a:r>
            <a:r>
              <a:rPr lang="en-GB" sz="2000" b="1">
                <a:latin typeface="Helvetica Neue"/>
                <a:ea typeface="Helvetica Neue"/>
                <a:cs typeface="Helvetica Neue"/>
                <a:sym typeface="Helvetica Neue"/>
              </a:rPr>
              <a:t>única instrucción</a:t>
            </a:r>
            <a:r>
              <a:rPr lang="en-GB" sz="2000">
                <a:latin typeface="Helvetica Neue Light"/>
                <a:ea typeface="Helvetica Neue Light"/>
                <a:cs typeface="Helvetica Neue Light"/>
                <a:sym typeface="Helvetica Neue Light"/>
              </a:rPr>
              <a:t>, las </a:t>
            </a:r>
            <a:r>
              <a:rPr lang="en-GB" sz="2000" b="1">
                <a:latin typeface="Helvetica Neue"/>
                <a:ea typeface="Helvetica Neue"/>
                <a:cs typeface="Helvetica Neue"/>
                <a:sym typeface="Helvetica Neue"/>
              </a:rPr>
              <a:t>llaves </a:t>
            </a:r>
            <a:r>
              <a:rPr lang="en-GB" sz="2000">
                <a:latin typeface="Helvetica Neue Light"/>
                <a:ea typeface="Helvetica Neue Light"/>
                <a:cs typeface="Helvetica Neue Light"/>
                <a:sym typeface="Helvetica Neue Light"/>
              </a:rPr>
              <a:t>se vuelven </a:t>
            </a:r>
            <a:r>
              <a:rPr lang="en-GB" sz="2000" b="1">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el cuerpo se puede escribir en la misma línea de la declaración y el resultado de computar esa única línea se devuelve como resultado de la función, como si tuviera un “return” adelante. A esto se lo conoce como “return implícito”.</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b="1">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En este caso la función devolvería “undefined” ya que console.log es de tipo void y por lo tanto no devuelve nada</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45720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744025" y="516975"/>
            <a:ext cx="6694500" cy="7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Anton"/>
                <a:ea typeface="Anton"/>
                <a:cs typeface="Anton"/>
                <a:sym typeface="Anton"/>
              </a:rPr>
              <a:t>Return implícito</a:t>
            </a:r>
            <a:endParaRPr sz="3000">
              <a:latin typeface="Anton"/>
              <a:ea typeface="Anton"/>
              <a:cs typeface="Anton"/>
              <a:sym typeface="Anton"/>
            </a:endParaRPr>
          </a:p>
        </p:txBody>
      </p:sp>
      <p:pic>
        <p:nvPicPr>
          <p:cNvPr id="179" name="Google Shape;179;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0" name="Google Shape;180;p26"/>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81" name="Google Shape;181;p26"/>
          <p:cNvSpPr txBox="1"/>
          <p:nvPr/>
        </p:nvSpPr>
        <p:spPr>
          <a:xfrm>
            <a:off x="744025" y="1430300"/>
            <a:ext cx="7780200" cy="93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Un ejemplo igualmente trivial pero más ilustrativo de return implícito sería el siguiente:</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45720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pic>
        <p:nvPicPr>
          <p:cNvPr id="182" name="Google Shape;182;p26"/>
          <p:cNvPicPr preferRelativeResize="0"/>
          <p:nvPr/>
        </p:nvPicPr>
        <p:blipFill>
          <a:blip r:embed="rId5">
            <a:alphaModFix/>
          </a:blip>
          <a:stretch>
            <a:fillRect/>
          </a:stretch>
        </p:blipFill>
        <p:spPr>
          <a:xfrm>
            <a:off x="1152525" y="2509225"/>
            <a:ext cx="6694500" cy="15352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224675" y="152400"/>
            <a:ext cx="6694640" cy="4838700"/>
          </a:xfrm>
          <a:prstGeom prst="rect">
            <a:avLst/>
          </a:prstGeom>
          <a:noFill/>
          <a:ln>
            <a:noFill/>
          </a:ln>
        </p:spPr>
      </p:pic>
      <p:pic>
        <p:nvPicPr>
          <p:cNvPr id="188" name="Google Shape;188;p2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28"/>
          <p:cNvSpPr txBox="1"/>
          <p:nvPr/>
        </p:nvSpPr>
        <p:spPr>
          <a:xfrm>
            <a:off x="1852500" y="310475"/>
            <a:ext cx="5439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E0FF00"/>
                </a:solidFill>
                <a:latin typeface="Anton"/>
                <a:ea typeface="Anton"/>
                <a:cs typeface="Anton"/>
                <a:sym typeface="Anton"/>
              </a:rPr>
              <a:t>Callbacks</a:t>
            </a:r>
            <a:endParaRPr sz="3600" i="1">
              <a:solidFill>
                <a:srgbClr val="E0FF00"/>
              </a:solidFill>
              <a:latin typeface="Anton"/>
              <a:ea typeface="Anton"/>
              <a:cs typeface="Anton"/>
              <a:sym typeface="Anton"/>
            </a:endParaRPr>
          </a:p>
        </p:txBody>
      </p:sp>
      <p:pic>
        <p:nvPicPr>
          <p:cNvPr id="194" name="Google Shape;194;p28"/>
          <p:cNvPicPr preferRelativeResize="0"/>
          <p:nvPr/>
        </p:nvPicPr>
        <p:blipFill>
          <a:blip r:embed="rId4">
            <a:alphaModFix/>
          </a:blip>
          <a:stretch>
            <a:fillRect/>
          </a:stretch>
        </p:blipFill>
        <p:spPr>
          <a:xfrm>
            <a:off x="2102300" y="1352000"/>
            <a:ext cx="4939402" cy="2739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198"/>
        <p:cNvGrpSpPr/>
        <p:nvPr/>
      </p:nvGrpSpPr>
      <p:grpSpPr>
        <a:xfrm>
          <a:off x="0" y="0"/>
          <a:ext cx="0" cy="0"/>
          <a:chOff x="0" y="0"/>
          <a:chExt cx="0" cy="0"/>
        </a:xfrm>
      </p:grpSpPr>
      <p:sp>
        <p:nvSpPr>
          <p:cNvPr id="199" name="Google Shape;199;p29"/>
          <p:cNvSpPr txBox="1"/>
          <p:nvPr/>
        </p:nvSpPr>
        <p:spPr>
          <a:xfrm>
            <a:off x="1398000" y="21753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Callbacks..?</a:t>
            </a:r>
            <a:endParaRPr sz="3600" i="1">
              <a:solidFill>
                <a:srgbClr val="121212"/>
              </a:solidFill>
              <a:latin typeface="Anton"/>
              <a:ea typeface="Anton"/>
              <a:cs typeface="Anton"/>
              <a:sym typeface="Anton"/>
            </a:endParaRPr>
          </a:p>
        </p:txBody>
      </p:sp>
      <p:pic>
        <p:nvPicPr>
          <p:cNvPr id="200" name="Google Shape;20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204"/>
        <p:cNvGrpSpPr/>
        <p:nvPr/>
      </p:nvGrpSpPr>
      <p:grpSpPr>
        <a:xfrm>
          <a:off x="0" y="0"/>
          <a:ext cx="0" cy="0"/>
          <a:chOff x="0" y="0"/>
          <a:chExt cx="0" cy="0"/>
        </a:xfrm>
      </p:grpSpPr>
      <p:sp>
        <p:nvSpPr>
          <p:cNvPr id="205" name="Google Shape;205;p30"/>
          <p:cNvSpPr txBox="1"/>
          <p:nvPr/>
        </p:nvSpPr>
        <p:spPr>
          <a:xfrm>
            <a:off x="1398000" y="21753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Funciones como parámetros, claro</a:t>
            </a:r>
            <a:endParaRPr sz="3600" i="1">
              <a:solidFill>
                <a:srgbClr val="121212"/>
              </a:solidFill>
              <a:latin typeface="Anton"/>
              <a:ea typeface="Anton"/>
              <a:cs typeface="Anton"/>
              <a:sym typeface="Anton"/>
            </a:endParaRPr>
          </a:p>
        </p:txBody>
      </p:sp>
      <p:pic>
        <p:nvPicPr>
          <p:cNvPr id="206" name="Google Shape;206;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210"/>
        <p:cNvGrpSpPr/>
        <p:nvPr/>
      </p:nvGrpSpPr>
      <p:grpSpPr>
        <a:xfrm>
          <a:off x="0" y="0"/>
          <a:ext cx="0" cy="0"/>
          <a:chOff x="0" y="0"/>
          <a:chExt cx="0" cy="0"/>
        </a:xfrm>
      </p:grpSpPr>
      <p:sp>
        <p:nvSpPr>
          <p:cNvPr id="211" name="Google Shape;211;p31"/>
          <p:cNvSpPr txBox="1"/>
          <p:nvPr/>
        </p:nvSpPr>
        <p:spPr>
          <a:xfrm>
            <a:off x="1398000" y="4989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Funciones como parámetros..?!</a:t>
            </a:r>
            <a:endParaRPr sz="3600" i="1">
              <a:solidFill>
                <a:srgbClr val="121212"/>
              </a:solidFill>
              <a:latin typeface="Anton"/>
              <a:ea typeface="Anton"/>
              <a:cs typeface="Anton"/>
              <a:sym typeface="Anton"/>
            </a:endParaRPr>
          </a:p>
        </p:txBody>
      </p:sp>
      <p:pic>
        <p:nvPicPr>
          <p:cNvPr id="212" name="Google Shape;212;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31"/>
          <p:cNvPicPr preferRelativeResize="0"/>
          <p:nvPr/>
        </p:nvPicPr>
        <p:blipFill>
          <a:blip r:embed="rId4">
            <a:alphaModFix/>
          </a:blip>
          <a:stretch>
            <a:fillRect/>
          </a:stretch>
        </p:blipFill>
        <p:spPr>
          <a:xfrm>
            <a:off x="2124689" y="1488000"/>
            <a:ext cx="4894622" cy="326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60"/>
        <p:cNvGrpSpPr/>
        <p:nvPr/>
      </p:nvGrpSpPr>
      <p:grpSpPr>
        <a:xfrm>
          <a:off x="0" y="0"/>
          <a:ext cx="0" cy="0"/>
          <a:chOff x="0" y="0"/>
          <a:chExt cx="0" cy="0"/>
        </a:xfrm>
      </p:grpSpPr>
      <p:sp>
        <p:nvSpPr>
          <p:cNvPr id="61" name="Google Shape;61;p14"/>
          <p:cNvSpPr txBox="1"/>
          <p:nvPr/>
        </p:nvSpPr>
        <p:spPr>
          <a:xfrm>
            <a:off x="4006550" y="1439550"/>
            <a:ext cx="4624800" cy="28740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Repasar las funciones en Javascript y conocer las nuevas declaraciones</a:t>
            </a:r>
            <a:endParaRPr sz="1800">
              <a:solidFill>
                <a:schemeClr val="dk1"/>
              </a:solidFill>
              <a:latin typeface="Helvetica Neue Light"/>
              <a:ea typeface="Helvetica Neue Light"/>
              <a:cs typeface="Helvetica Neue Light"/>
              <a:sym typeface="Helvetica Neue Light"/>
            </a:endParaRPr>
          </a:p>
          <a:p>
            <a:pPr marL="457200" lvl="0" indent="-342900" algn="l" rtl="0">
              <a:lnSpc>
                <a:spcPct val="115000"/>
              </a:lnSpc>
              <a:spcBef>
                <a:spcPts val="100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Comprender lo que es un callback y las promesas de JS</a:t>
            </a:r>
            <a:endParaRPr sz="1800">
              <a:solidFill>
                <a:schemeClr val="dk1"/>
              </a:solidFill>
              <a:latin typeface="Helvetica Neue Light"/>
              <a:ea typeface="Helvetica Neue Light"/>
              <a:cs typeface="Helvetica Neue Light"/>
              <a:sym typeface="Helvetica Neue Light"/>
            </a:endParaRPr>
          </a:p>
          <a:p>
            <a:pPr marL="457200" lvl="0" indent="-342900" algn="l" rtl="0">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Conocer el concepto y diferencias entre programación sincrónica y asincrónica en Javascript</a:t>
            </a:r>
            <a:endParaRPr sz="1800">
              <a:latin typeface="Helvetica Neue Light"/>
              <a:ea typeface="Helvetica Neue Light"/>
              <a:cs typeface="Helvetica Neue Light"/>
              <a:sym typeface="Helvetica Neue Light"/>
            </a:endParaRPr>
          </a:p>
          <a:p>
            <a:pPr marL="0" lvl="0" indent="0" algn="l" rtl="0">
              <a:lnSpc>
                <a:spcPct val="115000"/>
              </a:lnSpc>
              <a:spcBef>
                <a:spcPts val="1000"/>
              </a:spcBef>
              <a:spcAft>
                <a:spcPts val="1000"/>
              </a:spcAft>
              <a:buNone/>
            </a:pP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3000" i="1">
                <a:solidFill>
                  <a:srgbClr val="000000"/>
                </a:solidFill>
                <a:latin typeface="Anton"/>
                <a:ea typeface="Anton"/>
                <a:cs typeface="Anton"/>
                <a:sym typeface="Anton"/>
              </a:rPr>
              <a:t>OBJETIVOS </a:t>
            </a:r>
            <a:r>
              <a:rPr lang="en-GB" sz="3000" i="1">
                <a:latin typeface="Anton"/>
                <a:ea typeface="Anton"/>
                <a:cs typeface="Anton"/>
                <a:sym typeface="Anton"/>
              </a:rPr>
              <a:t>DE LA CLASE</a:t>
            </a:r>
            <a:endParaRPr sz="3000" i="1">
              <a:latin typeface="Anton"/>
              <a:ea typeface="Anton"/>
              <a:cs typeface="Anton"/>
              <a:sym typeface="Anton"/>
            </a:endParaRPr>
          </a:p>
        </p:txBody>
      </p:sp>
      <p:pic>
        <p:nvPicPr>
          <p:cNvPr id="64" name="Google Shape;64;p14"/>
          <p:cNvPicPr preferRelativeResize="0"/>
          <p:nvPr/>
        </p:nvPicPr>
        <p:blipFill rotWithShape="1">
          <a:blip r:embed="rId4">
            <a:alphaModFix/>
          </a:blip>
          <a:srcRect/>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p:nvPr/>
        </p:nvSpPr>
        <p:spPr>
          <a:xfrm>
            <a:off x="873425" y="470050"/>
            <a:ext cx="66945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Concepto</a:t>
            </a:r>
            <a:endParaRPr sz="3600" i="1">
              <a:latin typeface="Anton"/>
              <a:ea typeface="Anton"/>
              <a:cs typeface="Anton"/>
              <a:sym typeface="Anton"/>
            </a:endParaRPr>
          </a:p>
        </p:txBody>
      </p:sp>
      <p:pic>
        <p:nvPicPr>
          <p:cNvPr id="219" name="Google Shape;219;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0" name="Google Shape;220;p3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21" name="Google Shape;221;p32"/>
          <p:cNvSpPr txBox="1"/>
          <p:nvPr/>
        </p:nvSpPr>
        <p:spPr>
          <a:xfrm>
            <a:off x="808725" y="1235650"/>
            <a:ext cx="7490700" cy="196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Como hemos visto, en Javascript es posible asignar una función a una variable. Esto es porque internamente, las funciones también son objetos (y las variables, referencias a esos objetos). Es por esto que </a:t>
            </a:r>
            <a:r>
              <a:rPr lang="en-GB" sz="2000" b="1">
                <a:solidFill>
                  <a:schemeClr val="dk1"/>
                </a:solidFill>
                <a:latin typeface="Helvetica Neue"/>
                <a:ea typeface="Helvetica Neue"/>
                <a:cs typeface="Helvetica Neue"/>
                <a:sym typeface="Helvetica Neue"/>
              </a:rPr>
              <a:t>Javascript </a:t>
            </a:r>
            <a:r>
              <a:rPr lang="en-GB" sz="2000" b="1">
                <a:latin typeface="Helvetica Neue"/>
                <a:ea typeface="Helvetica Neue"/>
                <a:cs typeface="Helvetica Neue"/>
                <a:sym typeface="Helvetica Neue"/>
              </a:rPr>
              <a:t>nos permite hacer que una función reciba como parámetro una referencia a otra función</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2" name="Google Shape;222;p32"/>
          <p:cNvPicPr preferRelativeResize="0"/>
          <p:nvPr/>
        </p:nvPicPr>
        <p:blipFill>
          <a:blip r:embed="rId5">
            <a:alphaModFix/>
          </a:blip>
          <a:stretch>
            <a:fillRect/>
          </a:stretch>
        </p:blipFill>
        <p:spPr>
          <a:xfrm>
            <a:off x="884925" y="3354850"/>
            <a:ext cx="7181500" cy="106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p:nvPr/>
        </p:nvSpPr>
        <p:spPr>
          <a:xfrm>
            <a:off x="873425" y="470050"/>
            <a:ext cx="66945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Ejemplos</a:t>
            </a:r>
            <a:endParaRPr sz="3600" i="1">
              <a:latin typeface="Anton"/>
              <a:ea typeface="Anton"/>
              <a:cs typeface="Anton"/>
              <a:sym typeface="Anton"/>
            </a:endParaRPr>
          </a:p>
        </p:txBody>
      </p:sp>
      <p:pic>
        <p:nvPicPr>
          <p:cNvPr id="228" name="Google Shape;228;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30" name="Google Shape;230;p33"/>
          <p:cNvSpPr txBox="1"/>
          <p:nvPr/>
        </p:nvSpPr>
        <p:spPr>
          <a:xfrm>
            <a:off x="540600" y="1235650"/>
            <a:ext cx="8062800" cy="11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Y como ya sabemos, donde puedo </a:t>
            </a:r>
            <a:r>
              <a:rPr lang="en-GB" sz="2000" b="1">
                <a:latin typeface="Helvetica Neue"/>
                <a:ea typeface="Helvetica Neue"/>
                <a:cs typeface="Helvetica Neue"/>
                <a:sym typeface="Helvetica Neue"/>
              </a:rPr>
              <a:t>usar una variable </a:t>
            </a:r>
            <a:r>
              <a:rPr lang="en-GB" sz="2000">
                <a:latin typeface="Helvetica Neue Light"/>
                <a:ea typeface="Helvetica Neue Light"/>
                <a:cs typeface="Helvetica Neue Light"/>
                <a:sym typeface="Helvetica Neue Light"/>
              </a:rPr>
              <a:t>puedo también </a:t>
            </a:r>
            <a:r>
              <a:rPr lang="en-GB" sz="2000" b="1">
                <a:solidFill>
                  <a:schemeClr val="dk1"/>
                </a:solidFill>
                <a:latin typeface="Helvetica Neue"/>
                <a:ea typeface="Helvetica Neue"/>
                <a:cs typeface="Helvetica Neue"/>
                <a:sym typeface="Helvetica Neue"/>
              </a:rPr>
              <a:t>usar </a:t>
            </a:r>
            <a:r>
              <a:rPr lang="en-GB" sz="2000" b="1">
                <a:latin typeface="Helvetica Neue"/>
                <a:ea typeface="Helvetica Neue"/>
                <a:cs typeface="Helvetica Neue"/>
                <a:sym typeface="Helvetica Neue"/>
              </a:rPr>
              <a:t>directamente el contenido </a:t>
            </a:r>
            <a:r>
              <a:rPr lang="en-GB" sz="2000">
                <a:latin typeface="Helvetica Neue Light"/>
                <a:ea typeface="Helvetica Neue Light"/>
                <a:cs typeface="Helvetica Neue Light"/>
                <a:sym typeface="Helvetica Neue Light"/>
              </a:rPr>
              <a:t>de esa variable. </a:t>
            </a:r>
            <a:r>
              <a:rPr lang="en-GB" sz="2000">
                <a:solidFill>
                  <a:schemeClr val="dk1"/>
                </a:solidFill>
                <a:latin typeface="Helvetica Neue Light"/>
                <a:ea typeface="Helvetica Neue Light"/>
                <a:cs typeface="Helvetica Neue Light"/>
                <a:sym typeface="Helvetica Neue Light"/>
              </a:rPr>
              <a:t>En el ejemplo, la función ‘ejecutar’ recibe una función anónima, y la ejecuta.</a:t>
            </a:r>
            <a:endParaRPr sz="2000">
              <a:latin typeface="Helvetica Neue Light"/>
              <a:ea typeface="Helvetica Neue Light"/>
              <a:cs typeface="Helvetica Neue Light"/>
              <a:sym typeface="Helvetica Neue Light"/>
            </a:endParaRPr>
          </a:p>
        </p:txBody>
      </p:sp>
      <p:sp>
        <p:nvSpPr>
          <p:cNvPr id="231" name="Google Shape;231;p33"/>
          <p:cNvSpPr txBox="1"/>
          <p:nvPr/>
        </p:nvSpPr>
        <p:spPr>
          <a:xfrm>
            <a:off x="540600" y="3146977"/>
            <a:ext cx="8172300" cy="44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Esto también funciona con funciones anónimas con parámetros</a:t>
            </a:r>
            <a:endParaRPr sz="2000">
              <a:latin typeface="Helvetica Neue Light"/>
              <a:ea typeface="Helvetica Neue Light"/>
              <a:cs typeface="Helvetica Neue Light"/>
              <a:sym typeface="Helvetica Neue Light"/>
            </a:endParaRPr>
          </a:p>
        </p:txBody>
      </p:sp>
      <p:pic>
        <p:nvPicPr>
          <p:cNvPr id="232" name="Google Shape;232;p33"/>
          <p:cNvPicPr preferRelativeResize="0"/>
          <p:nvPr/>
        </p:nvPicPr>
        <p:blipFill>
          <a:blip r:embed="rId5">
            <a:alphaModFix/>
          </a:blip>
          <a:stretch>
            <a:fillRect/>
          </a:stretch>
        </p:blipFill>
        <p:spPr>
          <a:xfrm>
            <a:off x="653800" y="2478650"/>
            <a:ext cx="5670424" cy="440093"/>
          </a:xfrm>
          <a:prstGeom prst="rect">
            <a:avLst/>
          </a:prstGeom>
          <a:noFill/>
          <a:ln>
            <a:noFill/>
          </a:ln>
        </p:spPr>
      </p:pic>
      <p:pic>
        <p:nvPicPr>
          <p:cNvPr id="233" name="Google Shape;233;p33"/>
          <p:cNvPicPr preferRelativeResize="0"/>
          <p:nvPr/>
        </p:nvPicPr>
        <p:blipFill>
          <a:blip r:embed="rId6">
            <a:alphaModFix/>
          </a:blip>
          <a:stretch>
            <a:fillRect/>
          </a:stretch>
        </p:blipFill>
        <p:spPr>
          <a:xfrm>
            <a:off x="653788" y="3663275"/>
            <a:ext cx="7655832" cy="84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p:nvPr/>
        </p:nvSpPr>
        <p:spPr>
          <a:xfrm>
            <a:off x="3655325" y="454250"/>
            <a:ext cx="32205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Definiendo...</a:t>
            </a:r>
            <a:endParaRPr sz="3600" i="1">
              <a:latin typeface="Anton"/>
              <a:ea typeface="Anton"/>
              <a:cs typeface="Anton"/>
              <a:sym typeface="Anton"/>
            </a:endParaRPr>
          </a:p>
        </p:txBody>
      </p:sp>
      <p:pic>
        <p:nvPicPr>
          <p:cNvPr id="239" name="Google Shape;239;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0" name="Google Shape;240;p3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41" name="Google Shape;241;p34"/>
          <p:cNvSpPr txBox="1"/>
          <p:nvPr/>
        </p:nvSpPr>
        <p:spPr>
          <a:xfrm>
            <a:off x="852150" y="1591875"/>
            <a:ext cx="7218900" cy="30678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 callback es una </a:t>
            </a:r>
            <a:r>
              <a:rPr lang="en-GB" sz="2000" b="1">
                <a:solidFill>
                  <a:schemeClr val="dk1"/>
                </a:solidFill>
                <a:highlight>
                  <a:srgbClr val="FFFFFF"/>
                </a:highlight>
                <a:latin typeface="Helvetica Neue"/>
                <a:ea typeface="Helvetica Neue"/>
                <a:cs typeface="Helvetica Neue"/>
                <a:sym typeface="Helvetica Neue"/>
              </a:rPr>
              <a:t>función que se envía como argumento a otra función</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marL="457200" lvl="0" indent="0" algn="l" rtl="0">
              <a:lnSpc>
                <a:spcPct val="115000"/>
              </a:lnSpc>
              <a:spcBef>
                <a:spcPts val="0"/>
              </a:spcBef>
              <a:spcAft>
                <a:spcPts val="0"/>
              </a:spcAft>
              <a:buNone/>
            </a:pPr>
            <a:endParaRPr sz="2000">
              <a:solidFill>
                <a:schemeClr val="dk1"/>
              </a:solidFill>
              <a:highlight>
                <a:srgbClr val="FFFFFF"/>
              </a:highlight>
              <a:latin typeface="Helvetica Neue Light"/>
              <a:ea typeface="Helvetica Neue Light"/>
              <a:cs typeface="Helvetica Neue Light"/>
              <a:sym typeface="Helvetica Neue Light"/>
            </a:endParaRPr>
          </a:p>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intención es que la función que hace de receptora ejecute la función que se le está pasando por parámetro.</a:t>
            </a:r>
            <a:endParaRPr sz="2000">
              <a:solidFill>
                <a:schemeClr val="dk1"/>
              </a:solidFill>
              <a:highlight>
                <a:srgbClr val="FFFFFF"/>
              </a:highlight>
              <a:latin typeface="Helvetica Neue Light"/>
              <a:ea typeface="Helvetica Neue Light"/>
              <a:cs typeface="Helvetica Neue Light"/>
              <a:sym typeface="Helvetica Neue Light"/>
            </a:endParaRPr>
          </a:p>
          <a:p>
            <a:pPr marL="457200" lvl="0" indent="0" algn="l" rtl="0">
              <a:lnSpc>
                <a:spcPct val="115000"/>
              </a:lnSpc>
              <a:spcBef>
                <a:spcPts val="0"/>
              </a:spcBef>
              <a:spcAft>
                <a:spcPts val="0"/>
              </a:spcAft>
              <a:buNone/>
            </a:pPr>
            <a:endParaRPr sz="2000">
              <a:solidFill>
                <a:schemeClr val="dk1"/>
              </a:solidFill>
              <a:highlight>
                <a:srgbClr val="FFFFFF"/>
              </a:highlight>
              <a:latin typeface="Helvetica Neue Light"/>
              <a:ea typeface="Helvetica Neue Light"/>
              <a:cs typeface="Helvetica Neue Light"/>
              <a:sym typeface="Helvetica Neue Light"/>
            </a:endParaRPr>
          </a:p>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Podemos decir que la función “ejecutar” que usamos en el punto anterior “recibe un callback”.</a:t>
            </a:r>
            <a:endParaRPr sz="2000">
              <a:latin typeface="Helvetica Neue Light"/>
              <a:ea typeface="Helvetica Neue Light"/>
              <a:cs typeface="Helvetica Neue Light"/>
              <a:sym typeface="Helvetica Neue Light"/>
            </a:endParaRPr>
          </a:p>
        </p:txBody>
      </p:sp>
      <p:pic>
        <p:nvPicPr>
          <p:cNvPr id="242" name="Google Shape;242;p34"/>
          <p:cNvPicPr preferRelativeResize="0"/>
          <p:nvPr/>
        </p:nvPicPr>
        <p:blipFill>
          <a:blip r:embed="rId5">
            <a:alphaModFix/>
          </a:blip>
          <a:stretch>
            <a:fillRect/>
          </a:stretch>
        </p:blipFill>
        <p:spPr>
          <a:xfrm>
            <a:off x="1192313" y="405350"/>
            <a:ext cx="2139637"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246"/>
        <p:cNvGrpSpPr/>
        <p:nvPr/>
      </p:nvGrpSpPr>
      <p:grpSpPr>
        <a:xfrm>
          <a:off x="0" y="0"/>
          <a:ext cx="0" cy="0"/>
          <a:chOff x="0" y="0"/>
          <a:chExt cx="0" cy="0"/>
        </a:xfrm>
      </p:grpSpPr>
      <p:sp>
        <p:nvSpPr>
          <p:cNvPr id="247" name="Google Shape;247;p35"/>
          <p:cNvSpPr txBox="1"/>
          <p:nvPr/>
        </p:nvSpPr>
        <p:spPr>
          <a:xfrm>
            <a:off x="900513" y="2094300"/>
            <a:ext cx="7439700" cy="1674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2000">
              <a:solidFill>
                <a:srgbClr val="8215BC"/>
              </a:solidFill>
              <a:latin typeface="Lato"/>
              <a:ea typeface="Lato"/>
              <a:cs typeface="Lato"/>
              <a:sym typeface="Lato"/>
            </a:endParaRPr>
          </a:p>
          <a:p>
            <a:pPr marL="0" lvl="0" indent="0" algn="ctr" rtl="0">
              <a:lnSpc>
                <a:spcPct val="115000"/>
              </a:lnSpc>
              <a:spcBef>
                <a:spcPts val="0"/>
              </a:spcBef>
              <a:spcAft>
                <a:spcPts val="0"/>
              </a:spcAft>
              <a:buNone/>
            </a:pPr>
            <a:endParaRPr>
              <a:solidFill>
                <a:srgbClr val="8215BC"/>
              </a:solidFill>
              <a:latin typeface="Lato Light"/>
              <a:ea typeface="Lato Light"/>
              <a:cs typeface="Lato Light"/>
              <a:sym typeface="Lato Light"/>
            </a:endParaRPr>
          </a:p>
        </p:txBody>
      </p:sp>
      <p:sp>
        <p:nvSpPr>
          <p:cNvPr id="248" name="Google Shape;248;p35"/>
          <p:cNvSpPr txBox="1"/>
          <p:nvPr/>
        </p:nvSpPr>
        <p:spPr>
          <a:xfrm>
            <a:off x="1181763" y="55125"/>
            <a:ext cx="68772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i="1">
                <a:latin typeface="Anton"/>
                <a:ea typeface="Anton"/>
                <a:cs typeface="Anton"/>
                <a:sym typeface="Anton"/>
              </a:rPr>
              <a:t>¡Ejemplo!</a:t>
            </a:r>
            <a:endParaRPr sz="4000" i="1">
              <a:latin typeface="Anton"/>
              <a:ea typeface="Anton"/>
              <a:cs typeface="Anton"/>
              <a:sym typeface="Anton"/>
            </a:endParaRPr>
          </a:p>
        </p:txBody>
      </p:sp>
      <p:sp>
        <p:nvSpPr>
          <p:cNvPr id="249" name="Google Shape;249;p35"/>
          <p:cNvSpPr txBox="1"/>
          <p:nvPr/>
        </p:nvSpPr>
        <p:spPr>
          <a:xfrm>
            <a:off x="800325" y="910050"/>
            <a:ext cx="7640100" cy="4043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latin typeface="Helvetica Neue Light"/>
                <a:ea typeface="Helvetica Neue Light"/>
                <a:cs typeface="Helvetica Neue Light"/>
                <a:sym typeface="Helvetica Neue Light"/>
              </a:rPr>
              <a:t>Imaginemos que queremos que al finalizar una operación se ejecute un cierto código: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ejemplo, queremos escribir un archivo y registrar en un log la hora en que se termine de escribir.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probable que no se pueda saber con exactitud en qué momento va a finalizar.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(ya veremos en cuáles) no podemos simplemente ejecutar la de escritura y luego, a continuación, guardar el log.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estos escenarios, las funciones deben recibir como último parámetro un callback, que (por convención) será ejecutado al finalizar la ejecución de la función.</a:t>
            </a:r>
            <a:endParaRPr sz="18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18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n-GB" sz="1800">
                <a:latin typeface="Helvetica Neue Light"/>
                <a:ea typeface="Helvetica Neue Light"/>
                <a:cs typeface="Helvetica Neue Light"/>
                <a:sym typeface="Helvetica Neue Light"/>
              </a:rPr>
              <a:t>Veamos una función inventada para entenderlo:</a:t>
            </a:r>
            <a:endParaRPr sz="1800">
              <a:latin typeface="Helvetica Neue Light"/>
              <a:ea typeface="Helvetica Neue Light"/>
              <a:cs typeface="Helvetica Neue Light"/>
              <a:sym typeface="Helvetica Neue Light"/>
            </a:endParaRPr>
          </a:p>
        </p:txBody>
      </p:sp>
      <p:pic>
        <p:nvPicPr>
          <p:cNvPr id="250" name="Google Shape;250;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p:nvPr/>
        </p:nvSpPr>
        <p:spPr>
          <a:xfrm>
            <a:off x="707000" y="265525"/>
            <a:ext cx="41433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600" i="1">
                <a:latin typeface="Anton"/>
                <a:ea typeface="Anton"/>
                <a:cs typeface="Anton"/>
                <a:sym typeface="Anton"/>
              </a:rPr>
              <a:t>Ejemplo Callback</a:t>
            </a:r>
            <a:endParaRPr sz="2600" i="1">
              <a:latin typeface="Anton"/>
              <a:ea typeface="Anton"/>
              <a:cs typeface="Anton"/>
              <a:sym typeface="Anton"/>
            </a:endParaRPr>
          </a:p>
        </p:txBody>
      </p:sp>
      <p:pic>
        <p:nvPicPr>
          <p:cNvPr id="256" name="Google Shape;256;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7" name="Google Shape;257;p36"/>
          <p:cNvSpPr txBox="1"/>
          <p:nvPr/>
        </p:nvSpPr>
        <p:spPr>
          <a:xfrm>
            <a:off x="641375" y="952025"/>
            <a:ext cx="7055100" cy="30582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150">
                <a:solidFill>
                  <a:srgbClr val="569CD6"/>
                </a:solidFill>
                <a:highlight>
                  <a:srgbClr val="1E1E1E"/>
                </a:highlight>
                <a:latin typeface="Courier New"/>
                <a:ea typeface="Courier New"/>
                <a:cs typeface="Courier New"/>
                <a:sym typeface="Courier New"/>
              </a:rPr>
              <a:t>function</a:t>
            </a: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simulamos que escribimos en un archivo!</a:t>
            </a:r>
            <a:endParaRPr sz="11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al finalizar, ejecutamos el callback</a:t>
            </a:r>
            <a:endParaRPr sz="11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'archivo escrito con éxito'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'hola mundo de los callbacks!'</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=&gt;</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const</a:t>
            </a:r>
            <a:r>
              <a:rPr lang="en-GB" sz="1150">
                <a:solidFill>
                  <a:srgbClr val="D4D4D4"/>
                </a:solidFill>
                <a:highlight>
                  <a:srgbClr val="1E1E1E"/>
                </a:highlight>
                <a:latin typeface="Courier New"/>
                <a:ea typeface="Courier New"/>
                <a:cs typeface="Courier New"/>
                <a:sym typeface="Courier New"/>
              </a:rPr>
              <a:t> </a:t>
            </a:r>
            <a:r>
              <a:rPr lang="en-GB" sz="1150">
                <a:solidFill>
                  <a:srgbClr val="4FC1FF"/>
                </a:solidFill>
                <a:highlight>
                  <a:srgbClr val="1E1E1E"/>
                </a:highlight>
                <a:latin typeface="Courier New"/>
                <a:ea typeface="Courier New"/>
                <a:cs typeface="Courier New"/>
                <a:sym typeface="Courier New"/>
              </a:rPr>
              <a:t>fecha</a:t>
            </a:r>
            <a:r>
              <a:rPr lang="en-GB" sz="1150">
                <a:solidFill>
                  <a:srgbClr val="D4D4D4"/>
                </a:solidFill>
                <a:highlight>
                  <a:srgbClr val="1E1E1E"/>
                </a:highlight>
                <a:latin typeface="Courier New"/>
                <a:ea typeface="Courier New"/>
                <a:cs typeface="Courier New"/>
                <a:sym typeface="Courier New"/>
              </a:rPr>
              <a:t> = </a:t>
            </a:r>
            <a:r>
              <a:rPr lang="en-GB" sz="1150">
                <a:solidFill>
                  <a:srgbClr val="569CD6"/>
                </a:solidFill>
                <a:highlight>
                  <a:srgbClr val="1E1E1E"/>
                </a:highlight>
                <a:latin typeface="Courier New"/>
                <a:ea typeface="Courier New"/>
                <a:cs typeface="Courier New"/>
                <a:sym typeface="Courier New"/>
              </a:rPr>
              <a:t>new</a:t>
            </a:r>
            <a:r>
              <a:rPr lang="en-GB" sz="1150">
                <a:solidFill>
                  <a:srgbClr val="D4D4D4"/>
                </a:solidFill>
                <a:highlight>
                  <a:srgbClr val="1E1E1E"/>
                </a:highlight>
                <a:latin typeface="Courier New"/>
                <a:ea typeface="Courier New"/>
                <a:cs typeface="Courier New"/>
                <a:sym typeface="Courier New"/>
              </a:rPr>
              <a:t> </a:t>
            </a:r>
            <a:r>
              <a:rPr lang="en-GB" sz="1150">
                <a:solidFill>
                  <a:srgbClr val="4EC9B0"/>
                </a:solidFill>
                <a:highlight>
                  <a:srgbClr val="1E1E1E"/>
                </a:highlight>
                <a:latin typeface="Courier New"/>
                <a:ea typeface="Courier New"/>
                <a:cs typeface="Courier New"/>
                <a:sym typeface="Courier New"/>
              </a:rPr>
              <a:t>Date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toLocaleDateString</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569CD6"/>
                </a:solidFill>
                <a:highlight>
                  <a:srgbClr val="1E1E1E"/>
                </a:highlight>
                <a:latin typeface="Courier New"/>
                <a:ea typeface="Courier New"/>
                <a:cs typeface="Courier New"/>
                <a:sym typeface="Courier New"/>
              </a:rPr>
              <a:t>${</a:t>
            </a:r>
            <a:r>
              <a:rPr lang="en-GB" sz="1150">
                <a:solidFill>
                  <a:srgbClr val="4FC1FF"/>
                </a:solidFill>
                <a:highlight>
                  <a:srgbClr val="1E1E1E"/>
                </a:highlight>
                <a:latin typeface="Courier New"/>
                <a:ea typeface="Courier New"/>
                <a:cs typeface="Courier New"/>
                <a:sym typeface="Courier New"/>
              </a:rPr>
              <a:t>fecha</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sz="1500"/>
          </a:p>
        </p:txBody>
      </p:sp>
      <p:sp>
        <p:nvSpPr>
          <p:cNvPr id="258" name="Google Shape;258;p36"/>
          <p:cNvSpPr txBox="1"/>
          <p:nvPr/>
        </p:nvSpPr>
        <p:spPr>
          <a:xfrm>
            <a:off x="578475" y="4072325"/>
            <a:ext cx="7243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En este ejemplo, “callbackParaLoguear” es una función anónima enviada como argumento a la función “escribirYLoguear” que obtiene la fecha de grabación y muestra un mensaje por pantalla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37"/>
          <p:cNvSpPr txBox="1"/>
          <p:nvPr/>
        </p:nvSpPr>
        <p:spPr>
          <a:xfrm>
            <a:off x="2187450" y="2262575"/>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E0FF00"/>
                </a:solidFill>
                <a:latin typeface="Anton"/>
                <a:ea typeface="Anton"/>
                <a:cs typeface="Anton"/>
                <a:sym typeface="Anton"/>
              </a:rPr>
              <a:t>¡Vamos al código!</a:t>
            </a:r>
            <a:endParaRPr sz="3600" i="1">
              <a:solidFill>
                <a:srgbClr val="E0FF00"/>
              </a:solidFill>
              <a:latin typeface="Anton"/>
              <a:ea typeface="Anton"/>
              <a:cs typeface="Anton"/>
              <a:sym typeface="Anton"/>
            </a:endParaRPr>
          </a:p>
        </p:txBody>
      </p:sp>
      <p:pic>
        <p:nvPicPr>
          <p:cNvPr id="264" name="Google Shape;264;p37"/>
          <p:cNvPicPr preferRelativeResize="0"/>
          <p:nvPr/>
        </p:nvPicPr>
        <p:blipFill rotWithShape="1">
          <a:blip r:embed="rId4">
            <a:alphaModFix/>
          </a:blip>
          <a:srcRect/>
          <a:stretch/>
        </p:blipFill>
        <p:spPr>
          <a:xfrm>
            <a:off x="3978738" y="857150"/>
            <a:ext cx="1186525" cy="1186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0" name="Google Shape;270;p38"/>
          <p:cNvSpPr txBox="1"/>
          <p:nvPr/>
        </p:nvSpPr>
        <p:spPr>
          <a:xfrm>
            <a:off x="852900" y="1090338"/>
            <a:ext cx="7438200" cy="29628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una función llamada </a:t>
            </a:r>
            <a:r>
              <a:rPr lang="en-GB" sz="1600" b="1">
                <a:latin typeface="Helvetica Neue"/>
                <a:ea typeface="Helvetica Neue"/>
                <a:cs typeface="Helvetica Neue"/>
                <a:sym typeface="Helvetica Neue"/>
              </a:rPr>
              <a:t>operación </a:t>
            </a:r>
            <a:r>
              <a:rPr lang="en-GB" sz="1600">
                <a:latin typeface="Helvetica Neue Light"/>
                <a:ea typeface="Helvetica Neue Light"/>
                <a:cs typeface="Helvetica Neue Light"/>
                <a:sym typeface="Helvetica Neue Light"/>
              </a:rPr>
              <a:t>que reciba </a:t>
            </a:r>
            <a:r>
              <a:rPr lang="en-GB" sz="1600">
                <a:solidFill>
                  <a:schemeClr val="dk1"/>
                </a:solidFill>
                <a:latin typeface="Helvetica Neue Light"/>
                <a:ea typeface="Helvetica Neue Light"/>
                <a:cs typeface="Helvetica Neue Light"/>
                <a:sym typeface="Helvetica Neue Light"/>
              </a:rPr>
              <a:t>como parámetro </a:t>
            </a:r>
            <a:r>
              <a:rPr lang="en-GB" sz="1600">
                <a:latin typeface="Helvetica Neue Light"/>
                <a:ea typeface="Helvetica Neue Light"/>
                <a:cs typeface="Helvetica Neue Light"/>
                <a:sym typeface="Helvetica Neue Light"/>
              </a:rPr>
              <a:t>dos valores y una función con la operación que va a realizar. Deberá retornar el resultado.</a:t>
            </a:r>
            <a:endParaRPr sz="1600">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None/>
            </a:pPr>
            <a:endParaRPr sz="1600">
              <a:latin typeface="Helvetica Neue Light"/>
              <a:ea typeface="Helvetica Neue Light"/>
              <a:cs typeface="Helvetica Neue Light"/>
              <a:sym typeface="Helvetica Neue Light"/>
            </a:endParaRPr>
          </a:p>
          <a:p>
            <a:pPr marL="457200" marR="0" lvl="0" indent="-330200" algn="l" rtl="0">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las siguientes funciones: suma, resta, multiplicación, división y módulo. Estas recibirán dos valores y devolverán el resultado. Serán pasadas como parámetro en la llamada a la función </a:t>
            </a:r>
            <a:r>
              <a:rPr lang="en-GB" sz="1600" b="1">
                <a:latin typeface="Helvetica Neue"/>
                <a:ea typeface="Helvetica Neue"/>
                <a:cs typeface="Helvetica Neue"/>
                <a:sym typeface="Helvetica Neue"/>
              </a:rPr>
              <a:t>operación</a:t>
            </a:r>
            <a:endParaRPr sz="1600" b="1">
              <a:latin typeface="Helvetica Neue"/>
              <a:ea typeface="Helvetica Neue"/>
              <a:cs typeface="Helvetica Neue"/>
              <a:sym typeface="Helvetica Neue"/>
            </a:endParaRPr>
          </a:p>
          <a:p>
            <a:pPr marL="457200" marR="0" lvl="0" indent="0" algn="l" rtl="0">
              <a:lnSpc>
                <a:spcPct val="115000"/>
              </a:lnSpc>
              <a:spcBef>
                <a:spcPts val="0"/>
              </a:spcBef>
              <a:spcAft>
                <a:spcPts val="0"/>
              </a:spcAft>
              <a:buNone/>
            </a:pPr>
            <a:endParaRPr sz="1600">
              <a:latin typeface="Helvetica Neue Light"/>
              <a:ea typeface="Helvetica Neue Light"/>
              <a:cs typeface="Helvetica Neue Light"/>
              <a:sym typeface="Helvetica Neue Light"/>
            </a:endParaRPr>
          </a:p>
          <a:p>
            <a:pPr marL="457200" marR="0" lvl="0" indent="-330200" algn="l" rtl="0">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Todas las funciones tendrán que ser realizadas con sintaxis flecha.</a:t>
            </a:r>
            <a:endParaRPr sz="1600">
              <a:latin typeface="Helvetica Neue Light"/>
              <a:ea typeface="Helvetica Neue Light"/>
              <a:cs typeface="Helvetica Neue Light"/>
              <a:sym typeface="Helvetica Neue Light"/>
            </a:endParaRPr>
          </a:p>
        </p:txBody>
      </p:sp>
      <p:pic>
        <p:nvPicPr>
          <p:cNvPr id="271" name="Google Shape;271;p38"/>
          <p:cNvPicPr preferRelativeResize="0"/>
          <p:nvPr/>
        </p:nvPicPr>
        <p:blipFill rotWithShape="1">
          <a:blip r:embed="rId4">
            <a:alphaModFix/>
          </a:blip>
          <a:srcRect/>
          <a:stretch/>
        </p:blipFill>
        <p:spPr>
          <a:xfrm>
            <a:off x="7509825" y="-7"/>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p:nvPr/>
        </p:nvSpPr>
        <p:spPr>
          <a:xfrm>
            <a:off x="536950" y="454250"/>
            <a:ext cx="69213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Callbacks: Algunas convenciones</a:t>
            </a:r>
            <a:endParaRPr sz="3600" i="1">
              <a:latin typeface="Anton"/>
              <a:ea typeface="Anton"/>
              <a:cs typeface="Anton"/>
              <a:sym typeface="Anton"/>
            </a:endParaRPr>
          </a:p>
        </p:txBody>
      </p:sp>
      <p:pic>
        <p:nvPicPr>
          <p:cNvPr id="277" name="Google Shape;277;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8" name="Google Shape;278;p3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79" name="Google Shape;279;p39"/>
          <p:cNvSpPr txBox="1"/>
          <p:nvPr/>
        </p:nvSpPr>
        <p:spPr>
          <a:xfrm>
            <a:off x="886050" y="1269950"/>
            <a:ext cx="7868400" cy="3339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lang="en-GB" sz="2000" b="1">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siempre es el </a:t>
            </a:r>
            <a:r>
              <a:rPr lang="en-GB" sz="2000" b="1">
                <a:solidFill>
                  <a:schemeClr val="dk1"/>
                </a:solidFill>
                <a:highlight>
                  <a:srgbClr val="FFFFFF"/>
                </a:highlight>
                <a:latin typeface="Helvetica Neue"/>
                <a:ea typeface="Helvetica Neue"/>
                <a:cs typeface="Helvetica Neue"/>
                <a:sym typeface="Helvetica Neue"/>
              </a:rPr>
              <a:t>último parámetro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lang="en-GB" sz="2000" b="1">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suele ser una función que </a:t>
            </a:r>
            <a:r>
              <a:rPr lang="en-GB" sz="2000" b="1">
                <a:solidFill>
                  <a:schemeClr val="dk1"/>
                </a:solidFill>
                <a:highlight>
                  <a:srgbClr val="FFFFFF"/>
                </a:highlight>
                <a:latin typeface="Helvetica Neue"/>
                <a:ea typeface="Helvetica Neue"/>
                <a:cs typeface="Helvetica Neue"/>
                <a:sym typeface="Helvetica Neue"/>
              </a:rPr>
              <a:t>recibe dos parámetros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a:t>
            </a:r>
            <a:r>
              <a:rPr lang="en-GB" sz="2000" b="1">
                <a:solidFill>
                  <a:schemeClr val="dk1"/>
                </a:solidFill>
                <a:highlight>
                  <a:srgbClr val="FFFFFF"/>
                </a:highlight>
                <a:latin typeface="Helvetica Neue"/>
                <a:ea typeface="Helvetica Neue"/>
                <a:cs typeface="Helvetica Neue"/>
                <a:sym typeface="Helvetica Neue"/>
              </a:rPr>
              <a:t>función llama </a:t>
            </a:r>
            <a:r>
              <a:rPr lang="en-GB" sz="2000">
                <a:solidFill>
                  <a:schemeClr val="dk1"/>
                </a:solidFill>
                <a:highlight>
                  <a:srgbClr val="FFFFFF"/>
                </a:highlight>
                <a:latin typeface="Helvetica Neue Light"/>
                <a:ea typeface="Helvetica Neue Light"/>
                <a:cs typeface="Helvetica Neue Light"/>
                <a:sym typeface="Helvetica Neue Light"/>
              </a:rPr>
              <a:t>al callback </a:t>
            </a:r>
            <a:r>
              <a:rPr lang="en-GB" sz="2000" b="1">
                <a:solidFill>
                  <a:schemeClr val="dk1"/>
                </a:solidFill>
                <a:highlight>
                  <a:srgbClr val="FFFFFF"/>
                </a:highlight>
                <a:latin typeface="Helvetica Neue"/>
                <a:ea typeface="Helvetica Neue"/>
                <a:cs typeface="Helvetica Neue"/>
                <a:sym typeface="Helvetica Neue"/>
              </a:rPr>
              <a:t>al terminar </a:t>
            </a:r>
            <a:r>
              <a:rPr lang="en-GB" sz="2000">
                <a:solidFill>
                  <a:schemeClr val="dk1"/>
                </a:solidFill>
                <a:highlight>
                  <a:srgbClr val="FFFFFF"/>
                </a:highlight>
                <a:latin typeface="Helvetica Neue Light"/>
                <a:ea typeface="Helvetica Neue Light"/>
                <a:cs typeface="Helvetica Neue Light"/>
                <a:sym typeface="Helvetica Neue Light"/>
              </a:rPr>
              <a:t>de ejecutar todas sus operaciones.</a:t>
            </a:r>
            <a:endParaRPr sz="2000">
              <a:solidFill>
                <a:schemeClr val="dk1"/>
              </a:solidFill>
              <a:highlight>
                <a:srgbClr val="FFFFFF"/>
              </a:highlight>
              <a:latin typeface="Helvetica Neue Light"/>
              <a:ea typeface="Helvetica Neue Light"/>
              <a:cs typeface="Helvetica Neue Light"/>
              <a:sym typeface="Helvetica Neue Light"/>
            </a:endParaRPr>
          </a:p>
          <a:p>
            <a:pPr marL="457200" lvl="0" indent="-355600" algn="l" rtl="0">
              <a:lnSpc>
                <a:spcPct val="115000"/>
              </a:lnSpc>
              <a:spcBef>
                <a:spcPts val="0"/>
              </a:spcBef>
              <a:spcAft>
                <a:spcPts val="0"/>
              </a:spcAft>
              <a:buClr>
                <a:srgbClr val="3CEFAB"/>
              </a:buClr>
              <a:buSzPts val="2000"/>
              <a:buFont typeface="Helvetica Neue Light"/>
              <a:buChar char="●"/>
            </a:pPr>
            <a:r>
              <a:rPr lang="en-GB" sz="2000" b="1">
                <a:solidFill>
                  <a:schemeClr val="dk1"/>
                </a:solidFill>
                <a:highlight>
                  <a:srgbClr val="FFFFFF"/>
                </a:highlight>
                <a:latin typeface="Helvetica Neue"/>
                <a:ea typeface="Helvetica Neue"/>
                <a:cs typeface="Helvetica Neue"/>
                <a:sym typeface="Helvetica Neue"/>
              </a:rPr>
              <a:t>Si la operación fue exitosa</a:t>
            </a:r>
            <a:r>
              <a:rPr lang="en-GB" sz="2000">
                <a:solidFill>
                  <a:schemeClr val="dk1"/>
                </a:solidFill>
                <a:highlight>
                  <a:srgbClr val="FFFFFF"/>
                </a:highlight>
                <a:latin typeface="Helvetica Neue Light"/>
                <a:ea typeface="Helvetica Neue Light"/>
                <a:cs typeface="Helvetica Neue Light"/>
                <a:sym typeface="Helvetica Neue Light"/>
              </a:rPr>
              <a:t>, la función llamará al callback pasando null como primer parámetro y si generó algún resultado este se pasará como segundo parámetro.</a:t>
            </a:r>
            <a:endParaRPr sz="2000">
              <a:solidFill>
                <a:schemeClr val="dk1"/>
              </a:solidFill>
              <a:highlight>
                <a:srgbClr val="FFFFFF"/>
              </a:highlight>
              <a:latin typeface="Helvetica Neue Light"/>
              <a:ea typeface="Helvetica Neue Light"/>
              <a:cs typeface="Helvetica Neue Light"/>
              <a:sym typeface="Helvetica Neue Light"/>
            </a:endParaRPr>
          </a:p>
          <a:p>
            <a:pPr marL="457200" lvl="0" indent="-355600" algn="l" rtl="0">
              <a:lnSpc>
                <a:spcPct val="115000"/>
              </a:lnSpc>
              <a:spcBef>
                <a:spcPts val="0"/>
              </a:spcBef>
              <a:spcAft>
                <a:spcPts val="0"/>
              </a:spcAft>
              <a:buClr>
                <a:srgbClr val="3CEFAB"/>
              </a:buClr>
              <a:buSzPts val="2000"/>
              <a:buFont typeface="Helvetica Neue Light"/>
              <a:buChar char="●"/>
            </a:pPr>
            <a:r>
              <a:rPr lang="en-GB" sz="2000" b="1">
                <a:latin typeface="Helvetica Neue"/>
                <a:ea typeface="Helvetica Neue"/>
                <a:cs typeface="Helvetica Neue"/>
                <a:sym typeface="Helvetica Neue"/>
              </a:rPr>
              <a:t>Si la operación resultó en un error</a:t>
            </a:r>
            <a:r>
              <a:rPr lang="en-GB" sz="2000">
                <a:latin typeface="Helvetica Neue Light"/>
                <a:ea typeface="Helvetica Neue Light"/>
                <a:cs typeface="Helvetica Neue Light"/>
                <a:sym typeface="Helvetica Neue Light"/>
              </a:rPr>
              <a:t>, la función llamará al callback pasando el error obtenido como primer parámetro.</a:t>
            </a:r>
            <a:endParaRPr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p:nvPr/>
        </p:nvSpPr>
        <p:spPr>
          <a:xfrm>
            <a:off x="1003275" y="460300"/>
            <a:ext cx="41433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600" i="1">
                <a:latin typeface="Anton"/>
                <a:ea typeface="Anton"/>
                <a:cs typeface="Anton"/>
                <a:sym typeface="Anton"/>
              </a:rPr>
              <a:t>Ejemplo convenciones</a:t>
            </a:r>
            <a:endParaRPr sz="2600" i="1">
              <a:latin typeface="Anton"/>
              <a:ea typeface="Anton"/>
              <a:cs typeface="Anton"/>
              <a:sym typeface="Anton"/>
            </a:endParaRPr>
          </a:p>
        </p:txBody>
      </p:sp>
      <p:pic>
        <p:nvPicPr>
          <p:cNvPr id="285" name="Google Shape;285;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6" name="Google Shape;286;p40"/>
          <p:cNvSpPr txBox="1"/>
          <p:nvPr/>
        </p:nvSpPr>
        <p:spPr>
          <a:xfrm>
            <a:off x="1003275" y="1209925"/>
            <a:ext cx="7135800" cy="129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Desde el lado del callback, estas funciones deberán saber cómo manejar los parámetros. Por este motivo, nos encontraremos muy a menudo con la siguiente estructura</a:t>
            </a:r>
            <a:endParaRPr sz="2000">
              <a:latin typeface="Helvetica Neue Light"/>
              <a:ea typeface="Helvetica Neue Light"/>
              <a:cs typeface="Helvetica Neue Light"/>
              <a:sym typeface="Helvetica Neue Light"/>
            </a:endParaRPr>
          </a:p>
        </p:txBody>
      </p:sp>
      <p:pic>
        <p:nvPicPr>
          <p:cNvPr id="287" name="Google Shape;287;p40"/>
          <p:cNvPicPr preferRelativeResize="0"/>
          <p:nvPr/>
        </p:nvPicPr>
        <p:blipFill>
          <a:blip r:embed="rId4">
            <a:alphaModFix/>
          </a:blip>
          <a:stretch>
            <a:fillRect/>
          </a:stretch>
        </p:blipFill>
        <p:spPr>
          <a:xfrm>
            <a:off x="1977525" y="2651050"/>
            <a:ext cx="5047651" cy="1835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291"/>
        <p:cNvGrpSpPr/>
        <p:nvPr/>
      </p:nvGrpSpPr>
      <p:grpSpPr>
        <a:xfrm>
          <a:off x="0" y="0"/>
          <a:ext cx="0" cy="0"/>
          <a:chOff x="0" y="0"/>
          <a:chExt cx="0" cy="0"/>
        </a:xfrm>
      </p:grpSpPr>
      <p:sp>
        <p:nvSpPr>
          <p:cNvPr id="292" name="Google Shape;292;p41"/>
          <p:cNvSpPr txBox="1"/>
          <p:nvPr/>
        </p:nvSpPr>
        <p:spPr>
          <a:xfrm>
            <a:off x="1981150" y="912625"/>
            <a:ext cx="51816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Callbacks anidados</a:t>
            </a:r>
            <a:endParaRPr sz="3600" i="1">
              <a:solidFill>
                <a:srgbClr val="121212"/>
              </a:solidFill>
              <a:latin typeface="Anton"/>
              <a:ea typeface="Anton"/>
              <a:cs typeface="Anton"/>
              <a:sym typeface="Anton"/>
            </a:endParaRPr>
          </a:p>
        </p:txBody>
      </p:sp>
      <p:pic>
        <p:nvPicPr>
          <p:cNvPr id="293" name="Google Shape;29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41"/>
          <p:cNvPicPr preferRelativeResize="0"/>
          <p:nvPr/>
        </p:nvPicPr>
        <p:blipFill>
          <a:blip r:embed="rId4">
            <a:alphaModFix/>
          </a:blip>
          <a:stretch>
            <a:fillRect/>
          </a:stretch>
        </p:blipFill>
        <p:spPr>
          <a:xfrm>
            <a:off x="1981163" y="1901725"/>
            <a:ext cx="5181675" cy="236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 name="Google Shape;70;p15"/>
          <p:cNvSpPr/>
          <p:nvPr/>
        </p:nvSpPr>
        <p:spPr>
          <a:xfrm>
            <a:off x="6010350" y="1163625"/>
            <a:ext cx="2157900" cy="3138600"/>
          </a:xfrm>
          <a:prstGeom prst="rect">
            <a:avLst/>
          </a:pr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1" name="Google Shape;71;p15"/>
          <p:cNvSpPr/>
          <p:nvPr/>
        </p:nvSpPr>
        <p:spPr>
          <a:xfrm>
            <a:off x="6010350" y="1163625"/>
            <a:ext cx="2157900" cy="3138600"/>
          </a:xfrm>
          <a:prstGeom prst="rect">
            <a:avLst/>
          </a:pr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15"/>
          <p:cNvSpPr/>
          <p:nvPr/>
        </p:nvSpPr>
        <p:spPr>
          <a:xfrm>
            <a:off x="1226125" y="1163625"/>
            <a:ext cx="2157900" cy="3138600"/>
          </a:xfrm>
          <a:prstGeom prst="rect">
            <a:avLst/>
          </a:pr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15"/>
          <p:cNvSpPr/>
          <p:nvPr/>
        </p:nvSpPr>
        <p:spPr>
          <a:xfrm>
            <a:off x="3554725" y="1163625"/>
            <a:ext cx="2157900" cy="3138600"/>
          </a:xfrm>
          <a:prstGeom prst="rect">
            <a:avLst/>
          </a:prstGeom>
          <a:noFill/>
          <a:ln w="38100"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p:nvPr/>
        </p:nvSpPr>
        <p:spPr>
          <a:xfrm>
            <a:off x="3919358" y="1305800"/>
            <a:ext cx="1234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b="1">
                <a:solidFill>
                  <a:schemeClr val="dk1"/>
                </a:solidFill>
                <a:highlight>
                  <a:srgbClr val="FFFFFF"/>
                </a:highlight>
              </a:rPr>
              <a:t>Principios básiclos de Javascript</a:t>
            </a:r>
            <a:endParaRPr sz="1200" b="1">
              <a:latin typeface="Helvetica Neue"/>
              <a:ea typeface="Helvetica Neue"/>
              <a:cs typeface="Helvetica Neue"/>
              <a:sym typeface="Helvetica Neue"/>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p:nvPr/>
        </p:nvSpPr>
        <p:spPr>
          <a:xfrm>
            <a:off x="1535858" y="1305800"/>
            <a:ext cx="1234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1" name="Google Shape;81;p15"/>
          <p:cNvSpPr txBox="1"/>
          <p:nvPr/>
        </p:nvSpPr>
        <p:spPr>
          <a:xfrm>
            <a:off x="6302850" y="1842700"/>
            <a:ext cx="1854900" cy="42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1200" b="1">
                <a:solidFill>
                  <a:schemeClr val="dk1"/>
                </a:solidFill>
                <a:highlight>
                  <a:srgbClr val="FFFFFF"/>
                </a:highlight>
              </a:rPr>
              <a:t>Manejo de Archivos en Javascript</a:t>
            </a:r>
            <a:endParaRPr sz="12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200" b="1">
              <a:latin typeface="Helvetica Neue"/>
              <a:ea typeface="Helvetica Neue"/>
              <a:cs typeface="Helvetica Neue"/>
              <a:sym typeface="Helvetica Neue"/>
            </a:endParaRPr>
          </a:p>
        </p:txBody>
      </p:sp>
      <p:cxnSp>
        <p:nvCxnSpPr>
          <p:cNvPr id="82" name="Google Shape;82;p15"/>
          <p:cNvCxnSpPr/>
          <p:nvPr/>
        </p:nvCxnSpPr>
        <p:spPr>
          <a:xfrm>
            <a:off x="1377600" y="2446275"/>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83" name="Google Shape;83;p15"/>
          <p:cNvCxnSpPr/>
          <p:nvPr/>
        </p:nvCxnSpPr>
        <p:spPr>
          <a:xfrm>
            <a:off x="1377600" y="2928356"/>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84" name="Google Shape;84;p15"/>
          <p:cNvCxnSpPr/>
          <p:nvPr/>
        </p:nvCxnSpPr>
        <p:spPr>
          <a:xfrm>
            <a:off x="1377600" y="3843832"/>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85" name="Google Shape;85;p15"/>
          <p:cNvCxnSpPr/>
          <p:nvPr/>
        </p:nvCxnSpPr>
        <p:spPr>
          <a:xfrm>
            <a:off x="1377600" y="3380081"/>
            <a:ext cx="1854900" cy="0"/>
          </a:xfrm>
          <a:prstGeom prst="straightConnector1">
            <a:avLst/>
          </a:prstGeom>
          <a:noFill/>
          <a:ln w="9525" cap="flat" cmpd="sng">
            <a:solidFill>
              <a:srgbClr val="EFEFEF"/>
            </a:solidFill>
            <a:prstDash val="solid"/>
            <a:round/>
            <a:headEnd type="none" w="med" len="med"/>
            <a:tailEnd type="none" w="med" len="med"/>
          </a:ln>
        </p:spPr>
      </p:cxnSp>
      <p:pic>
        <p:nvPicPr>
          <p:cNvPr id="86" name="Google Shape;86;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7" name="Google Shape;87;p15"/>
          <p:cNvSpPr/>
          <p:nvPr/>
        </p:nvSpPr>
        <p:spPr>
          <a:xfrm>
            <a:off x="6162175" y="1333050"/>
            <a:ext cx="1819800" cy="3306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txBox="1"/>
          <p:nvPr/>
        </p:nvSpPr>
        <p:spPr>
          <a:xfrm>
            <a:off x="6302858" y="1305800"/>
            <a:ext cx="1234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89" name="Google Shape;89;p15"/>
          <p:cNvSpPr txBox="1"/>
          <p:nvPr/>
        </p:nvSpPr>
        <p:spPr>
          <a:xfrm>
            <a:off x="3576837" y="1758000"/>
            <a:ext cx="2240700" cy="42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1200" b="1">
                <a:solidFill>
                  <a:schemeClr val="dk1"/>
                </a:solidFill>
                <a:latin typeface="Helvetica Neue"/>
                <a:ea typeface="Helvetica Neue"/>
                <a:cs typeface="Helvetica Neue"/>
                <a:sym typeface="Helvetica Neue"/>
              </a:rPr>
              <a:t>Programación sincrónica y asincrónica</a:t>
            </a:r>
            <a:endParaRPr sz="1200" b="1">
              <a:latin typeface="Helvetica Neue"/>
              <a:ea typeface="Helvetica Neue"/>
              <a:cs typeface="Helvetica Neue"/>
              <a:sym typeface="Helvetica Neue"/>
            </a:endParaRPr>
          </a:p>
        </p:txBody>
      </p:sp>
      <p:cxnSp>
        <p:nvCxnSpPr>
          <p:cNvPr id="90" name="Google Shape;90;p15"/>
          <p:cNvCxnSpPr/>
          <p:nvPr/>
        </p:nvCxnSpPr>
        <p:spPr>
          <a:xfrm>
            <a:off x="6144600" y="2446275"/>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91" name="Google Shape;91;p15"/>
          <p:cNvCxnSpPr/>
          <p:nvPr/>
        </p:nvCxnSpPr>
        <p:spPr>
          <a:xfrm>
            <a:off x="6144600" y="2928356"/>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92" name="Google Shape;92;p15"/>
          <p:cNvCxnSpPr/>
          <p:nvPr/>
        </p:nvCxnSpPr>
        <p:spPr>
          <a:xfrm>
            <a:off x="6144600" y="3843832"/>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93" name="Google Shape;93;p15"/>
          <p:cNvCxnSpPr/>
          <p:nvPr/>
        </p:nvCxnSpPr>
        <p:spPr>
          <a:xfrm>
            <a:off x="6144600" y="3380081"/>
            <a:ext cx="1854900" cy="0"/>
          </a:xfrm>
          <a:prstGeom prst="straightConnector1">
            <a:avLst/>
          </a:prstGeom>
          <a:noFill/>
          <a:ln w="9525" cap="flat" cmpd="sng">
            <a:solidFill>
              <a:srgbClr val="EFEFEF"/>
            </a:solidFill>
            <a:prstDash val="solid"/>
            <a:round/>
            <a:headEnd type="none" w="med" len="med"/>
            <a:tailEnd type="none" w="med" len="med"/>
          </a:ln>
        </p:spPr>
      </p:cxnSp>
      <p:pic>
        <p:nvPicPr>
          <p:cNvPr id="94" name="Google Shape;94;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5" name="Google Shape;95;p15"/>
          <p:cNvSpPr txBox="1"/>
          <p:nvPr/>
        </p:nvSpPr>
        <p:spPr>
          <a:xfrm>
            <a:off x="1398000" y="2320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CRONOGRAMA DEL CURSO</a:t>
            </a:r>
            <a:endParaRPr sz="3600" i="1">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p:nvPr/>
        </p:nvSpPr>
        <p:spPr>
          <a:xfrm>
            <a:off x="873425" y="470050"/>
            <a:ext cx="66945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Concepto</a:t>
            </a:r>
            <a:endParaRPr sz="3600" i="1">
              <a:latin typeface="Anton"/>
              <a:ea typeface="Anton"/>
              <a:cs typeface="Anton"/>
              <a:sym typeface="Anton"/>
            </a:endParaRPr>
          </a:p>
        </p:txBody>
      </p:sp>
      <p:pic>
        <p:nvPicPr>
          <p:cNvPr id="300" name="Google Shape;30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1" name="Google Shape;301;p4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02" name="Google Shape;302;p42"/>
          <p:cNvSpPr txBox="1"/>
          <p:nvPr/>
        </p:nvSpPr>
        <p:spPr>
          <a:xfrm>
            <a:off x="1174350" y="1430300"/>
            <a:ext cx="6795300" cy="27069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 un fragmento de código en el que </a:t>
            </a:r>
            <a:r>
              <a:rPr lang="en-GB" sz="2000" b="1">
                <a:solidFill>
                  <a:schemeClr val="dk1"/>
                </a:solidFill>
                <a:latin typeface="Helvetica Neue"/>
                <a:ea typeface="Helvetica Neue"/>
                <a:cs typeface="Helvetica Neue"/>
                <a:sym typeface="Helvetica Neue"/>
              </a:rPr>
              <a:t>una función llama a un callback, y este a otro </a:t>
            </a:r>
            <a:r>
              <a:rPr lang="en-GB" sz="2000">
                <a:solidFill>
                  <a:schemeClr val="dk1"/>
                </a:solidFill>
                <a:latin typeface="Helvetica Neue Light"/>
                <a:ea typeface="Helvetica Neue Light"/>
                <a:cs typeface="Helvetica Neue Light"/>
                <a:sym typeface="Helvetica Neue Light"/>
              </a:rPr>
              <a:t>callback, y este a otro, y así sucesivamente.</a:t>
            </a:r>
            <a:endParaRPr sz="2000">
              <a:solidFill>
                <a:schemeClr val="dk1"/>
              </a:solidFill>
              <a:latin typeface="Helvetica Neue Light"/>
              <a:ea typeface="Helvetica Neue Light"/>
              <a:cs typeface="Helvetica Neue Light"/>
              <a:sym typeface="Helvetica Neue Light"/>
            </a:endParaRPr>
          </a:p>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Son </a:t>
            </a:r>
            <a:r>
              <a:rPr lang="en-GB" sz="2000" b="1">
                <a:solidFill>
                  <a:schemeClr val="dk1"/>
                </a:solidFill>
                <a:latin typeface="Helvetica Neue"/>
                <a:ea typeface="Helvetica Neue"/>
                <a:cs typeface="Helvetica Neue"/>
                <a:sym typeface="Helvetica Neue"/>
              </a:rPr>
              <a:t>operaciones encadenadas</a:t>
            </a:r>
            <a:r>
              <a:rPr lang="en-GB" sz="2000">
                <a:solidFill>
                  <a:schemeClr val="dk1"/>
                </a:solidFill>
                <a:latin typeface="Helvetica Neue Light"/>
                <a:ea typeface="Helvetica Neue Light"/>
                <a:cs typeface="Helvetica Neue Light"/>
                <a:sym typeface="Helvetica Neue Light"/>
              </a:rPr>
              <a:t>, en serie.</a:t>
            </a:r>
            <a:endParaRPr sz="2000">
              <a:solidFill>
                <a:schemeClr val="dk1"/>
              </a:solidFill>
              <a:latin typeface="Helvetica Neue Light"/>
              <a:ea typeface="Helvetica Neue Light"/>
              <a:cs typeface="Helvetica Neue Light"/>
              <a:sym typeface="Helvetica Neue Light"/>
            </a:endParaRPr>
          </a:p>
          <a:p>
            <a:pPr marL="457200" lvl="0" indent="-355600" algn="l" rtl="0">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el nivel de anidamiento es grande, se puede producir el llamado </a:t>
            </a:r>
            <a:r>
              <a:rPr lang="en-GB" sz="2000" b="1" i="1">
                <a:solidFill>
                  <a:schemeClr val="dk1"/>
                </a:solidFill>
                <a:latin typeface="Helvetica Neue"/>
                <a:ea typeface="Helvetica Neue"/>
                <a:cs typeface="Helvetica Neue"/>
                <a:sym typeface="Helvetica Neue"/>
              </a:rPr>
              <a:t>callback hell</a:t>
            </a:r>
            <a:r>
              <a:rPr lang="en-GB" sz="2000" b="1">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ó infierno de callbacks</a:t>
            </a:r>
            <a:r>
              <a:rPr lang="en-GB" sz="2000">
                <a:solidFill>
                  <a:schemeClr val="dk1"/>
                </a:solidFill>
                <a:highlight>
                  <a:schemeClr val="lt1"/>
                </a:highlight>
                <a:latin typeface="Helvetica Neue Light"/>
                <a:ea typeface="Helvetica Neue Light"/>
                <a:cs typeface="Helvetica Neue Light"/>
                <a:sym typeface="Helvetica Neue Light"/>
              </a:rPr>
              <a:t>. También se conoce como </a:t>
            </a:r>
            <a:r>
              <a:rPr lang="en-GB" sz="2000" i="1">
                <a:solidFill>
                  <a:schemeClr val="dk1"/>
                </a:solidFill>
                <a:highlight>
                  <a:schemeClr val="lt1"/>
                </a:highlight>
                <a:latin typeface="Helvetica Neue Light"/>
                <a:ea typeface="Helvetica Neue Light"/>
                <a:cs typeface="Helvetica Neue Light"/>
                <a:sym typeface="Helvetica Neue Light"/>
              </a:rPr>
              <a:t>pyramid of doom</a:t>
            </a:r>
            <a:r>
              <a:rPr lang="en-GB" sz="2000">
                <a:solidFill>
                  <a:schemeClr val="dk1"/>
                </a:solidFill>
                <a:highlight>
                  <a:schemeClr val="lt1"/>
                </a:highlight>
                <a:latin typeface="Helvetica Neue Light"/>
                <a:ea typeface="Helvetica Neue Light"/>
                <a:cs typeface="Helvetica Neue Light"/>
                <a:sym typeface="Helvetica Neue Light"/>
              </a:rPr>
              <a:t> ó pirámide de la perdición.</a:t>
            </a:r>
            <a:endParaRPr sz="2000">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3"/>
          <p:cNvSpPr txBox="1"/>
          <p:nvPr/>
        </p:nvSpPr>
        <p:spPr>
          <a:xfrm>
            <a:off x="1003275" y="460300"/>
            <a:ext cx="41433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600" i="1">
                <a:latin typeface="Anton"/>
                <a:ea typeface="Anton"/>
                <a:cs typeface="Anton"/>
                <a:sym typeface="Anton"/>
              </a:rPr>
              <a:t>Ejemplo Callback anidado</a:t>
            </a:r>
            <a:endParaRPr sz="2600" i="1">
              <a:latin typeface="Anton"/>
              <a:ea typeface="Anton"/>
              <a:cs typeface="Anton"/>
              <a:sym typeface="Anton"/>
            </a:endParaRPr>
          </a:p>
        </p:txBody>
      </p:sp>
      <p:pic>
        <p:nvPicPr>
          <p:cNvPr id="308" name="Google Shape;308;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3"/>
          <p:cNvPicPr preferRelativeResize="0"/>
          <p:nvPr/>
        </p:nvPicPr>
        <p:blipFill>
          <a:blip r:embed="rId4">
            <a:alphaModFix/>
          </a:blip>
          <a:stretch>
            <a:fillRect/>
          </a:stretch>
        </p:blipFill>
        <p:spPr>
          <a:xfrm>
            <a:off x="1099125" y="1059395"/>
            <a:ext cx="6468802" cy="33637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13"/>
        <p:cNvGrpSpPr/>
        <p:nvPr/>
      </p:nvGrpSpPr>
      <p:grpSpPr>
        <a:xfrm>
          <a:off x="0" y="0"/>
          <a:ext cx="0" cy="0"/>
          <a:chOff x="0" y="0"/>
          <a:chExt cx="0" cy="0"/>
        </a:xfrm>
      </p:grpSpPr>
      <p:sp>
        <p:nvSpPr>
          <p:cNvPr id="314" name="Google Shape;314;p44"/>
          <p:cNvSpPr txBox="1"/>
          <p:nvPr/>
        </p:nvSpPr>
        <p:spPr>
          <a:xfrm>
            <a:off x="1181763" y="55125"/>
            <a:ext cx="68772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i="1">
                <a:latin typeface="Anton"/>
                <a:ea typeface="Anton"/>
                <a:cs typeface="Anton"/>
                <a:sym typeface="Anton"/>
              </a:rPr>
              <a:t>¡Atención!</a:t>
            </a:r>
            <a:endParaRPr sz="4000" i="1">
              <a:latin typeface="Anton"/>
              <a:ea typeface="Anton"/>
              <a:cs typeface="Anton"/>
              <a:sym typeface="Anton"/>
            </a:endParaRPr>
          </a:p>
        </p:txBody>
      </p:sp>
      <p:sp>
        <p:nvSpPr>
          <p:cNvPr id="315" name="Google Shape;315;p44"/>
          <p:cNvSpPr txBox="1"/>
          <p:nvPr/>
        </p:nvSpPr>
        <p:spPr>
          <a:xfrm>
            <a:off x="614400" y="1044225"/>
            <a:ext cx="7915200" cy="1543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000">
                <a:latin typeface="Helvetica Neue Light"/>
                <a:ea typeface="Helvetica Neue Light"/>
                <a:cs typeface="Helvetica Neue Light"/>
                <a:sym typeface="Helvetica Neue Light"/>
              </a:rPr>
              <a:t>A tipo de estructura de código se le ha denominado </a:t>
            </a:r>
            <a:r>
              <a:rPr lang="en-GB" sz="2000" b="1">
                <a:latin typeface="Helvetica Neue"/>
                <a:ea typeface="Helvetica Neue"/>
                <a:cs typeface="Helvetica Neue"/>
                <a:sym typeface="Helvetica Neue"/>
              </a:rPr>
              <a:t>callbacks hell</a:t>
            </a:r>
            <a:r>
              <a:rPr lang="en-GB" sz="2000">
                <a:latin typeface="Helvetica Neue Light"/>
                <a:ea typeface="Helvetica Neue Light"/>
                <a:cs typeface="Helvetica Neue Light"/>
                <a:sym typeface="Helvetica Neue Light"/>
              </a:rPr>
              <a:t> o </a:t>
            </a:r>
            <a:r>
              <a:rPr lang="en-GB" sz="2000" b="1">
                <a:latin typeface="Helvetica Neue"/>
                <a:ea typeface="Helvetica Neue"/>
                <a:cs typeface="Helvetica Neue"/>
                <a:sym typeface="Helvetica Neue"/>
              </a:rPr>
              <a:t>pyramid of doom</a:t>
            </a:r>
            <a:r>
              <a:rPr lang="en-GB" sz="2000">
                <a:latin typeface="Helvetica Neue Light"/>
                <a:ea typeface="Helvetica Neue Light"/>
                <a:cs typeface="Helvetica Neue Light"/>
                <a:sym typeface="Helvetica Neue Light"/>
              </a:rPr>
              <a:t>, ya que las funciones se van encadenando de forma que la indentación del código se vuelve bastante prominente y dificulta la comprensión del mismo.</a:t>
            </a:r>
            <a:endParaRPr sz="2000">
              <a:latin typeface="Helvetica Neue Light"/>
              <a:ea typeface="Helvetica Neue Light"/>
              <a:cs typeface="Helvetica Neue Light"/>
              <a:sym typeface="Helvetica Neue Light"/>
            </a:endParaRPr>
          </a:p>
        </p:txBody>
      </p:sp>
      <p:pic>
        <p:nvPicPr>
          <p:cNvPr id="316" name="Google Shape;316;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4"/>
          <p:cNvPicPr preferRelativeResize="0"/>
          <p:nvPr/>
        </p:nvPicPr>
        <p:blipFill>
          <a:blip r:embed="rId4">
            <a:alphaModFix/>
          </a:blip>
          <a:stretch>
            <a:fillRect/>
          </a:stretch>
        </p:blipFill>
        <p:spPr>
          <a:xfrm>
            <a:off x="1025825" y="2663925"/>
            <a:ext cx="6957085" cy="176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1"/>
        <p:cNvGrpSpPr/>
        <p:nvPr/>
      </p:nvGrpSpPr>
      <p:grpSpPr>
        <a:xfrm>
          <a:off x="0" y="0"/>
          <a:ext cx="0" cy="0"/>
          <a:chOff x="0" y="0"/>
          <a:chExt cx="0" cy="0"/>
        </a:xfrm>
      </p:grpSpPr>
      <p:sp>
        <p:nvSpPr>
          <p:cNvPr id="322" name="Google Shape;322;p45"/>
          <p:cNvSpPr txBox="1"/>
          <p:nvPr/>
        </p:nvSpPr>
        <p:spPr>
          <a:xfrm>
            <a:off x="2657700" y="2394100"/>
            <a:ext cx="3828600" cy="112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6000">
                <a:solidFill>
                  <a:srgbClr val="E8E7E3"/>
                </a:solidFill>
              </a:rPr>
              <a:t>☕ </a:t>
            </a:r>
            <a:endParaRPr sz="6000">
              <a:solidFill>
                <a:srgbClr val="E8E7E3"/>
              </a:solidFill>
            </a:endParaRPr>
          </a:p>
          <a:p>
            <a:pPr marL="0" lvl="0" indent="0" algn="ctr" rtl="0">
              <a:spcBef>
                <a:spcPts val="0"/>
              </a:spcBef>
              <a:spcAft>
                <a:spcPts val="0"/>
              </a:spcAft>
              <a:buNone/>
            </a:pPr>
            <a:r>
              <a:rPr lang="en-GB" sz="6000" i="1">
                <a:solidFill>
                  <a:srgbClr val="E0FF00"/>
                </a:solidFill>
                <a:latin typeface="Anton"/>
                <a:ea typeface="Anton"/>
                <a:cs typeface="Anton"/>
                <a:sym typeface="Anton"/>
              </a:rPr>
              <a:t>BREAK</a:t>
            </a:r>
            <a:endParaRPr sz="6000" i="1">
              <a:solidFill>
                <a:srgbClr val="E0FF00"/>
              </a:solidFill>
              <a:latin typeface="Anton"/>
              <a:ea typeface="Anton"/>
              <a:cs typeface="Anton"/>
              <a:sym typeface="Anton"/>
            </a:endParaRPr>
          </a:p>
          <a:p>
            <a:pPr marL="0" lvl="0" indent="0" algn="ctr" rtl="0">
              <a:spcBef>
                <a:spcPts val="0"/>
              </a:spcBef>
              <a:spcAft>
                <a:spcPts val="0"/>
              </a:spcAft>
              <a:buNone/>
            </a:pPr>
            <a:endParaRPr sz="2100">
              <a:solidFill>
                <a:schemeClr val="lt1"/>
              </a:solidFill>
              <a:latin typeface="Anton"/>
              <a:ea typeface="Anton"/>
              <a:cs typeface="Anton"/>
              <a:sym typeface="Anton"/>
            </a:endParaRPr>
          </a:p>
          <a:p>
            <a:pPr marL="0" lvl="0" indent="0" algn="ctr" rtl="0">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marL="0" lvl="0" indent="0" algn="l" rtl="0">
              <a:spcBef>
                <a:spcPts val="0"/>
              </a:spcBef>
              <a:spcAft>
                <a:spcPts val="0"/>
              </a:spcAft>
              <a:buNone/>
            </a:pPr>
            <a:endParaRPr sz="4000" i="1">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326"/>
        <p:cNvGrpSpPr/>
        <p:nvPr/>
      </p:nvGrpSpPr>
      <p:grpSpPr>
        <a:xfrm>
          <a:off x="0" y="0"/>
          <a:ext cx="0" cy="0"/>
          <a:chOff x="0" y="0"/>
          <a:chExt cx="0" cy="0"/>
        </a:xfrm>
      </p:grpSpPr>
      <p:pic>
        <p:nvPicPr>
          <p:cNvPr id="327" name="Google Shape;327;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8" name="Google Shape;328;p46"/>
          <p:cNvPicPr preferRelativeResize="0"/>
          <p:nvPr/>
        </p:nvPicPr>
        <p:blipFill>
          <a:blip r:embed="rId4">
            <a:alphaModFix/>
          </a:blip>
          <a:stretch>
            <a:fillRect/>
          </a:stretch>
        </p:blipFill>
        <p:spPr>
          <a:xfrm>
            <a:off x="2070162" y="2027879"/>
            <a:ext cx="5003676" cy="2432976"/>
          </a:xfrm>
          <a:prstGeom prst="rect">
            <a:avLst/>
          </a:prstGeom>
          <a:noFill/>
          <a:ln>
            <a:noFill/>
          </a:ln>
        </p:spPr>
      </p:pic>
      <p:sp>
        <p:nvSpPr>
          <p:cNvPr id="329" name="Google Shape;329;p46"/>
          <p:cNvSpPr txBox="1"/>
          <p:nvPr/>
        </p:nvSpPr>
        <p:spPr>
          <a:xfrm>
            <a:off x="908700" y="1154950"/>
            <a:ext cx="73266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Promesas</a:t>
            </a:r>
            <a:endParaRPr sz="3600" i="1">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p:nvPr/>
        </p:nvSpPr>
        <p:spPr>
          <a:xfrm>
            <a:off x="241300" y="470050"/>
            <a:ext cx="73266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Promesas</a:t>
            </a:r>
            <a:endParaRPr sz="3600" i="1">
              <a:latin typeface="Anton"/>
              <a:ea typeface="Anton"/>
              <a:cs typeface="Anton"/>
              <a:sym typeface="Anton"/>
            </a:endParaRPr>
          </a:p>
        </p:txBody>
      </p:sp>
      <p:sp>
        <p:nvSpPr>
          <p:cNvPr id="335" name="Google Shape;335;p47"/>
          <p:cNvSpPr txBox="1"/>
          <p:nvPr/>
        </p:nvSpPr>
        <p:spPr>
          <a:xfrm>
            <a:off x="585725" y="1235650"/>
            <a:ext cx="7706100" cy="3316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Una Promesa es un objeto que encapsula una operación, y que permite definir acciones a tomar luego de finalizada dicha operación, según el resultado de la misma. Para ello, permite </a:t>
            </a:r>
            <a:r>
              <a:rPr lang="en-GB" sz="1800" b="1">
                <a:solidFill>
                  <a:schemeClr val="dk1"/>
                </a:solidFill>
                <a:highlight>
                  <a:schemeClr val="lt1"/>
                </a:highlight>
                <a:latin typeface="Helvetica Neue"/>
                <a:ea typeface="Helvetica Neue"/>
                <a:cs typeface="Helvetica Neue"/>
                <a:sym typeface="Helvetica Neue"/>
              </a:rPr>
              <a:t>asociar manejadores </a:t>
            </a:r>
            <a:r>
              <a:rPr lang="en-GB" sz="1800">
                <a:solidFill>
                  <a:schemeClr val="dk1"/>
                </a:solidFill>
                <a:highlight>
                  <a:schemeClr val="lt1"/>
                </a:highlight>
                <a:latin typeface="Helvetica Neue Light"/>
                <a:ea typeface="Helvetica Neue Light"/>
                <a:cs typeface="Helvetica Neue Light"/>
                <a:sym typeface="Helvetica Neue Light"/>
              </a:rPr>
              <a:t>que actuarán sobre un eventual valor (resultado) en caso de éxito, o la razón de falla (error) en caso de una falla.</a:t>
            </a:r>
            <a:endParaRPr sz="1800">
              <a:solidFill>
                <a:schemeClr val="dk1"/>
              </a:solidFill>
              <a:highlight>
                <a:schemeClr val="lt1"/>
              </a:highlight>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Al igual que con los callbacks, este mecanismo permite </a:t>
            </a:r>
            <a:r>
              <a:rPr lang="en-GB" sz="1800" b="1">
                <a:solidFill>
                  <a:schemeClr val="dk1"/>
                </a:solidFill>
                <a:highlight>
                  <a:schemeClr val="lt1"/>
                </a:highlight>
                <a:latin typeface="Helvetica Neue"/>
                <a:ea typeface="Helvetica Neue"/>
                <a:cs typeface="Helvetica Neue"/>
                <a:sym typeface="Helvetica Neue"/>
              </a:rPr>
              <a:t>definir desde afuera</a:t>
            </a:r>
            <a:r>
              <a:rPr lang="en-GB" sz="1800">
                <a:solidFill>
                  <a:schemeClr val="dk1"/>
                </a:solidFill>
                <a:highlight>
                  <a:schemeClr val="lt1"/>
                </a:highlight>
                <a:latin typeface="Helvetica Neue Light"/>
                <a:ea typeface="Helvetica Neue Light"/>
                <a:cs typeface="Helvetica Neue Light"/>
                <a:sym typeface="Helvetica Neue Light"/>
              </a:rPr>
              <a:t> de una función un bloque de código que </a:t>
            </a:r>
            <a:r>
              <a:rPr lang="en-GB" sz="1800" b="1">
                <a:solidFill>
                  <a:schemeClr val="dk1"/>
                </a:solidFill>
                <a:highlight>
                  <a:schemeClr val="lt1"/>
                </a:highlight>
                <a:latin typeface="Helvetica Neue"/>
                <a:ea typeface="Helvetica Neue"/>
                <a:cs typeface="Helvetica Neue"/>
                <a:sym typeface="Helvetica Neue"/>
              </a:rPr>
              <a:t>se ejecutará dentro</a:t>
            </a:r>
            <a:r>
              <a:rPr lang="en-GB" sz="1800">
                <a:solidFill>
                  <a:schemeClr val="dk1"/>
                </a:solidFill>
                <a:highlight>
                  <a:schemeClr val="lt1"/>
                </a:highlight>
                <a:latin typeface="Helvetica Neue Light"/>
                <a:ea typeface="Helvetica Neue Light"/>
                <a:cs typeface="Helvetica Neue Light"/>
                <a:sym typeface="Helvetica Neue Light"/>
              </a:rPr>
              <a:t> de esa función, dependiendo del resultado. A diferencia de los callbacks, en este caso se definirán dos manejadores en lugar de uno solo. Esto permite evitar </a:t>
            </a:r>
            <a:r>
              <a:rPr lang="en-GB" sz="1800" i="1">
                <a:solidFill>
                  <a:schemeClr val="dk1"/>
                </a:solidFill>
                <a:highlight>
                  <a:schemeClr val="lt1"/>
                </a:highlight>
                <a:latin typeface="Helvetica Neue Light"/>
                <a:ea typeface="Helvetica Neue Light"/>
                <a:cs typeface="Helvetica Neue Light"/>
                <a:sym typeface="Helvetica Neue Light"/>
              </a:rPr>
              <a:t>callback hells</a:t>
            </a:r>
            <a:r>
              <a:rPr lang="en-GB" sz="1800">
                <a:solidFill>
                  <a:schemeClr val="dk1"/>
                </a:solidFill>
                <a:highlight>
                  <a:schemeClr val="lt1"/>
                </a:highlight>
                <a:latin typeface="Helvetica Neue Light"/>
                <a:ea typeface="Helvetica Neue Light"/>
                <a:cs typeface="Helvetica Neue Light"/>
                <a:sym typeface="Helvetica Neue Light"/>
              </a:rPr>
              <a:t> como veremos más adelante.</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36" name="Google Shape;336;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7" name="Google Shape;337;p47"/>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p:nvPr/>
        </p:nvSpPr>
        <p:spPr>
          <a:xfrm>
            <a:off x="241300" y="470050"/>
            <a:ext cx="73266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Estados de una promesa</a:t>
            </a:r>
            <a:endParaRPr sz="3600" i="1">
              <a:latin typeface="Anton"/>
              <a:ea typeface="Anton"/>
              <a:cs typeface="Anton"/>
              <a:sym typeface="Anton"/>
            </a:endParaRPr>
          </a:p>
        </p:txBody>
      </p:sp>
      <p:sp>
        <p:nvSpPr>
          <p:cNvPr id="343" name="Google Shape;343;p48"/>
          <p:cNvSpPr txBox="1"/>
          <p:nvPr/>
        </p:nvSpPr>
        <p:spPr>
          <a:xfrm>
            <a:off x="585725" y="1388050"/>
            <a:ext cx="7706100" cy="331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El estado inicial de una promesa es:</a:t>
            </a:r>
            <a:endParaRPr sz="1900">
              <a:solidFill>
                <a:schemeClr val="dk1"/>
              </a:solidFill>
              <a:highlight>
                <a:schemeClr val="lt1"/>
              </a:highlight>
              <a:latin typeface="Helvetica Neue Light"/>
              <a:ea typeface="Helvetica Neue Light"/>
              <a:cs typeface="Helvetica Neue Light"/>
              <a:sym typeface="Helvetica Neue Light"/>
            </a:endParaRPr>
          </a:p>
          <a:p>
            <a:pPr marL="457200" lvl="0" indent="-349250" algn="l" rtl="0">
              <a:lnSpc>
                <a:spcPct val="115000"/>
              </a:lnSpc>
              <a:spcBef>
                <a:spcPts val="0"/>
              </a:spcBef>
              <a:spcAft>
                <a:spcPts val="0"/>
              </a:spcAft>
              <a:buClr>
                <a:srgbClr val="3CEFAB"/>
              </a:buClr>
              <a:buSzPts val="1900"/>
              <a:buFont typeface="Helvetica Neue Light"/>
              <a:buChar char="●"/>
            </a:pPr>
            <a:r>
              <a:rPr lang="en-GB" sz="1900" b="1">
                <a:solidFill>
                  <a:schemeClr val="dk1"/>
                </a:solidFill>
                <a:highlight>
                  <a:schemeClr val="lt1"/>
                </a:highlight>
                <a:latin typeface="Helvetica Neue"/>
                <a:ea typeface="Helvetica Neue"/>
                <a:cs typeface="Helvetica Neue"/>
                <a:sym typeface="Helvetica Neue"/>
              </a:rPr>
              <a:t>Pendiente (pending)</a:t>
            </a:r>
            <a:endParaRPr sz="19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Una vez que la operación contenida se resuelve, el estado de la promesa pasa a:</a:t>
            </a:r>
            <a:endParaRPr sz="1900">
              <a:solidFill>
                <a:schemeClr val="dk1"/>
              </a:solidFill>
              <a:highlight>
                <a:schemeClr val="lt1"/>
              </a:highlight>
              <a:latin typeface="Helvetica Neue Light"/>
              <a:ea typeface="Helvetica Neue Light"/>
              <a:cs typeface="Helvetica Neue Light"/>
              <a:sym typeface="Helvetica Neue Light"/>
            </a:endParaRPr>
          </a:p>
          <a:p>
            <a:pPr marL="457200" lvl="0" indent="-349250" algn="l" rtl="0">
              <a:lnSpc>
                <a:spcPct val="115000"/>
              </a:lnSpc>
              <a:spcBef>
                <a:spcPts val="0"/>
              </a:spcBef>
              <a:spcAft>
                <a:spcPts val="0"/>
              </a:spcAft>
              <a:buClr>
                <a:srgbClr val="3CEFAB"/>
              </a:buClr>
              <a:buSzPts val="1900"/>
              <a:buFont typeface="Helvetica Neue Light"/>
              <a:buChar char="●"/>
            </a:pPr>
            <a:r>
              <a:rPr lang="en-GB" sz="1900" b="1">
                <a:solidFill>
                  <a:schemeClr val="dk1"/>
                </a:solidFill>
                <a:highlight>
                  <a:schemeClr val="lt1"/>
                </a:highlight>
                <a:latin typeface="Helvetica Neue"/>
                <a:ea typeface="Helvetica Neue"/>
                <a:cs typeface="Helvetica Neue"/>
                <a:sym typeface="Helvetica Neue"/>
              </a:rPr>
              <a:t>Cumplida (fulfilled):</a:t>
            </a:r>
            <a:r>
              <a:rPr lang="en-GB" sz="1900">
                <a:solidFill>
                  <a:schemeClr val="dk1"/>
                </a:solidFill>
                <a:highlight>
                  <a:schemeClr val="lt1"/>
                </a:highlight>
                <a:latin typeface="Helvetica Neue Light"/>
                <a:ea typeface="Helvetica Neue Light"/>
                <a:cs typeface="Helvetica Neue Light"/>
                <a:sym typeface="Helvetica Neue Light"/>
              </a:rPr>
              <a:t> la operación salió bien, y su resultado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lang="en-GB" sz="1900" i="1">
                <a:solidFill>
                  <a:schemeClr val="dk1"/>
                </a:solidFill>
                <a:highlight>
                  <a:schemeClr val="lt1"/>
                </a:highlight>
                <a:latin typeface="Consolas"/>
                <a:ea typeface="Consolas"/>
                <a:cs typeface="Consolas"/>
                <a:sym typeface="Consolas"/>
              </a:rPr>
              <a:t>then()</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marL="457200" lvl="0" indent="-349250" algn="l" rtl="0">
              <a:lnSpc>
                <a:spcPct val="115000"/>
              </a:lnSpc>
              <a:spcBef>
                <a:spcPts val="0"/>
              </a:spcBef>
              <a:spcAft>
                <a:spcPts val="0"/>
              </a:spcAft>
              <a:buClr>
                <a:srgbClr val="3CEFAB"/>
              </a:buClr>
              <a:buSzPts val="1900"/>
              <a:buFont typeface="Helvetica Neue Light"/>
              <a:buChar char="●"/>
            </a:pPr>
            <a:r>
              <a:rPr lang="en-GB" sz="1900" b="1">
                <a:solidFill>
                  <a:schemeClr val="dk1"/>
                </a:solidFill>
                <a:highlight>
                  <a:schemeClr val="lt1"/>
                </a:highlight>
                <a:latin typeface="Helvetica Neue"/>
                <a:ea typeface="Helvetica Neue"/>
                <a:cs typeface="Helvetica Neue"/>
                <a:sym typeface="Helvetica Neue"/>
              </a:rPr>
              <a:t>Rechazada (rejected):</a:t>
            </a:r>
            <a:r>
              <a:rPr lang="en-GB" sz="1900">
                <a:solidFill>
                  <a:schemeClr val="dk1"/>
                </a:solidFill>
                <a:highlight>
                  <a:schemeClr val="lt1"/>
                </a:highlight>
                <a:latin typeface="Helvetica Neue Light"/>
                <a:ea typeface="Helvetica Neue Light"/>
                <a:cs typeface="Helvetica Neue Light"/>
                <a:sym typeface="Helvetica Neue Light"/>
              </a:rPr>
              <a:t> la operación falló, y su error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lang="en-GB" sz="1900" i="1">
                <a:solidFill>
                  <a:schemeClr val="dk1"/>
                </a:solidFill>
                <a:highlight>
                  <a:schemeClr val="lt1"/>
                </a:highlight>
                <a:latin typeface="Consolas"/>
                <a:ea typeface="Consolas"/>
                <a:cs typeface="Consolas"/>
                <a:sym typeface="Consolas"/>
              </a:rPr>
              <a:t>catch()</a:t>
            </a:r>
            <a:r>
              <a:rPr lang="en-GB" sz="1900">
                <a:solidFill>
                  <a:schemeClr val="dk1"/>
                </a:solidFill>
                <a:highlight>
                  <a:schemeClr val="lt1"/>
                </a:highlight>
                <a:latin typeface="Helvetica Neue Light"/>
                <a:ea typeface="Helvetica Neue Light"/>
                <a:cs typeface="Helvetica Neue Light"/>
                <a:sym typeface="Helvetica Neue Light"/>
              </a:rPr>
              <a:t>.</a:t>
            </a:r>
            <a:endParaRPr sz="1900" i="1">
              <a:solidFill>
                <a:schemeClr val="dk1"/>
              </a:solidFill>
              <a:highlight>
                <a:srgbClr val="FFFFFF"/>
              </a:highlight>
              <a:latin typeface="Helvetica Neue Light"/>
              <a:ea typeface="Helvetica Neue Light"/>
              <a:cs typeface="Helvetica Neue Light"/>
              <a:sym typeface="Helvetica Neue Light"/>
            </a:endParaRPr>
          </a:p>
        </p:txBody>
      </p:sp>
      <p:pic>
        <p:nvPicPr>
          <p:cNvPr id="344" name="Google Shape;344;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48"/>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1" name="Google Shape;351;p49"/>
          <p:cNvPicPr preferRelativeResize="0"/>
          <p:nvPr/>
        </p:nvPicPr>
        <p:blipFill>
          <a:blip r:embed="rId4">
            <a:alphaModFix/>
          </a:blip>
          <a:stretch>
            <a:fillRect/>
          </a:stretch>
        </p:blipFill>
        <p:spPr>
          <a:xfrm>
            <a:off x="1048813" y="1109487"/>
            <a:ext cx="7046385" cy="2924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7" name="Google Shape;357;p50"/>
          <p:cNvPicPr preferRelativeResize="0"/>
          <p:nvPr/>
        </p:nvPicPr>
        <p:blipFill>
          <a:blip r:embed="rId4">
            <a:alphaModFix/>
          </a:blip>
          <a:stretch>
            <a:fillRect/>
          </a:stretch>
        </p:blipFill>
        <p:spPr>
          <a:xfrm>
            <a:off x="2018050" y="770225"/>
            <a:ext cx="5107904" cy="3603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1"/>
          <p:cNvSpPr txBox="1"/>
          <p:nvPr/>
        </p:nvSpPr>
        <p:spPr>
          <a:xfrm>
            <a:off x="241300" y="241450"/>
            <a:ext cx="73266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Promesas: creación</a:t>
            </a:r>
            <a:endParaRPr sz="3600" i="1">
              <a:latin typeface="Anton"/>
              <a:ea typeface="Anton"/>
              <a:cs typeface="Anton"/>
              <a:sym typeface="Anton"/>
            </a:endParaRPr>
          </a:p>
        </p:txBody>
      </p:sp>
      <p:sp>
        <p:nvSpPr>
          <p:cNvPr id="363" name="Google Shape;363;p51"/>
          <p:cNvSpPr txBox="1"/>
          <p:nvPr/>
        </p:nvSpPr>
        <p:spPr>
          <a:xfrm>
            <a:off x="1387650" y="1250838"/>
            <a:ext cx="6368700" cy="3088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const </a:t>
            </a:r>
            <a:r>
              <a:rPr lang="en-GB" sz="1450">
                <a:solidFill>
                  <a:srgbClr val="DCDCAA"/>
                </a:solidFill>
                <a:highlight>
                  <a:srgbClr val="1E1E1E"/>
                </a:highlight>
                <a:latin typeface="Courier New"/>
                <a:ea typeface="Courier New"/>
                <a:cs typeface="Courier New"/>
                <a:sym typeface="Courier New"/>
              </a:rPr>
              <a:t>dividir =  </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return</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Promise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if</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'no se puede dividir por cero'</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 </a:t>
            </a:r>
            <a:r>
              <a:rPr lang="en-GB" sz="1450">
                <a:solidFill>
                  <a:srgbClr val="C586C0"/>
                </a:solidFill>
                <a:highlight>
                  <a:srgbClr val="1E1E1E"/>
                </a:highlight>
                <a:latin typeface="Courier New"/>
                <a:ea typeface="Courier New"/>
                <a:cs typeface="Courier New"/>
                <a:sym typeface="Courier New"/>
              </a:rPr>
              <a:t>else</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400" i="1">
              <a:solidFill>
                <a:schemeClr val="dk1"/>
              </a:solidFill>
              <a:highlight>
                <a:srgbClr val="FFFFFF"/>
              </a:highlight>
              <a:latin typeface="Helvetica Neue Light"/>
              <a:ea typeface="Helvetica Neue Light"/>
              <a:cs typeface="Helvetica Neue Light"/>
              <a:sym typeface="Helvetica Neue Light"/>
            </a:endParaRPr>
          </a:p>
        </p:txBody>
      </p:sp>
      <p:pic>
        <p:nvPicPr>
          <p:cNvPr id="364" name="Google Shape;364;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5" name="Google Shape;365;p51"/>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16"/>
          <p:cNvSpPr txBox="1"/>
          <p:nvPr/>
        </p:nvSpPr>
        <p:spPr>
          <a:xfrm>
            <a:off x="1852500" y="310475"/>
            <a:ext cx="5439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E0FF00"/>
                </a:solidFill>
                <a:latin typeface="Anton"/>
                <a:ea typeface="Anton"/>
                <a:cs typeface="Anton"/>
                <a:sym typeface="Anton"/>
              </a:rPr>
              <a:t>Funciones</a:t>
            </a:r>
            <a:endParaRPr sz="3600" i="1">
              <a:solidFill>
                <a:srgbClr val="E0FF00"/>
              </a:solidFill>
              <a:latin typeface="Anton"/>
              <a:ea typeface="Anton"/>
              <a:cs typeface="Anton"/>
              <a:sym typeface="Anton"/>
            </a:endParaRPr>
          </a:p>
        </p:txBody>
      </p:sp>
      <p:pic>
        <p:nvPicPr>
          <p:cNvPr id="101" name="Google Shape;101;p16"/>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2"/>
          <p:cNvSpPr txBox="1"/>
          <p:nvPr/>
        </p:nvSpPr>
        <p:spPr>
          <a:xfrm>
            <a:off x="241300" y="241450"/>
            <a:ext cx="73266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Promesas: uso (sale bien)</a:t>
            </a:r>
            <a:endParaRPr sz="3600" i="1">
              <a:latin typeface="Anton"/>
              <a:ea typeface="Anton"/>
              <a:cs typeface="Anton"/>
              <a:sym typeface="Anton"/>
            </a:endParaRPr>
          </a:p>
        </p:txBody>
      </p:sp>
      <p:sp>
        <p:nvSpPr>
          <p:cNvPr id="371" name="Google Shape;371;p52"/>
          <p:cNvSpPr txBox="1"/>
          <p:nvPr/>
        </p:nvSpPr>
        <p:spPr>
          <a:xfrm>
            <a:off x="1361100" y="1072525"/>
            <a:ext cx="6421800" cy="3215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resultado: 5</a:t>
            </a:r>
            <a:endParaRPr sz="1450">
              <a:solidFill>
                <a:srgbClr val="D4D4D4"/>
              </a:solidFill>
              <a:highlight>
                <a:srgbClr val="1E1E1E"/>
              </a:highlight>
              <a:latin typeface="Courier New"/>
              <a:ea typeface="Courier New"/>
              <a:cs typeface="Courier New"/>
              <a:sym typeface="Courier New"/>
            </a:endParaRPr>
          </a:p>
        </p:txBody>
      </p:sp>
      <p:pic>
        <p:nvPicPr>
          <p:cNvPr id="372" name="Google Shape;372;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3" name="Google Shape;373;p52"/>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3"/>
          <p:cNvSpPr txBox="1"/>
          <p:nvPr/>
        </p:nvSpPr>
        <p:spPr>
          <a:xfrm>
            <a:off x="241300" y="241450"/>
            <a:ext cx="73266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Promesas: uso (sale mal)</a:t>
            </a:r>
            <a:endParaRPr sz="3600" i="1">
              <a:latin typeface="Anton"/>
              <a:ea typeface="Anton"/>
              <a:cs typeface="Anton"/>
              <a:sym typeface="Anton"/>
            </a:endParaRPr>
          </a:p>
        </p:txBody>
      </p:sp>
      <p:sp>
        <p:nvSpPr>
          <p:cNvPr id="379" name="Google Shape;379;p53"/>
          <p:cNvSpPr txBox="1"/>
          <p:nvPr/>
        </p:nvSpPr>
        <p:spPr>
          <a:xfrm>
            <a:off x="1361100" y="1072525"/>
            <a:ext cx="6421800" cy="3203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4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error: no se puede dividir por cero</a:t>
            </a:r>
            <a:endParaRPr sz="14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450">
              <a:solidFill>
                <a:srgbClr val="D4D4D4"/>
              </a:solidFill>
              <a:highlight>
                <a:srgbClr val="1E1E1E"/>
              </a:highlight>
              <a:latin typeface="Courier New"/>
              <a:ea typeface="Courier New"/>
              <a:cs typeface="Courier New"/>
              <a:sym typeface="Courier New"/>
            </a:endParaRPr>
          </a:p>
        </p:txBody>
      </p:sp>
      <p:pic>
        <p:nvPicPr>
          <p:cNvPr id="380" name="Google Shape;380;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1" name="Google Shape;381;p53"/>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5"/>
        <p:cNvGrpSpPr/>
        <p:nvPr/>
      </p:nvGrpSpPr>
      <p:grpSpPr>
        <a:xfrm>
          <a:off x="0" y="0"/>
          <a:ext cx="0" cy="0"/>
          <a:chOff x="0" y="0"/>
          <a:chExt cx="0" cy="0"/>
        </a:xfrm>
      </p:grpSpPr>
      <p:sp>
        <p:nvSpPr>
          <p:cNvPr id="386" name="Google Shape;386;p54"/>
          <p:cNvSpPr txBox="1"/>
          <p:nvPr/>
        </p:nvSpPr>
        <p:spPr>
          <a:xfrm>
            <a:off x="2187450" y="2262575"/>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E0FF00"/>
                </a:solidFill>
                <a:latin typeface="Anton"/>
                <a:ea typeface="Anton"/>
                <a:cs typeface="Anton"/>
                <a:sym typeface="Anton"/>
              </a:rPr>
              <a:t>¡Vamos al código!</a:t>
            </a:r>
            <a:endParaRPr sz="3600" i="1">
              <a:solidFill>
                <a:srgbClr val="E0FF00"/>
              </a:solidFill>
              <a:latin typeface="Anton"/>
              <a:ea typeface="Anton"/>
              <a:cs typeface="Anton"/>
              <a:sym typeface="Anton"/>
            </a:endParaRPr>
          </a:p>
        </p:txBody>
      </p:sp>
      <p:pic>
        <p:nvPicPr>
          <p:cNvPr id="387" name="Google Shape;387;p54"/>
          <p:cNvPicPr preferRelativeResize="0"/>
          <p:nvPr/>
        </p:nvPicPr>
        <p:blipFill rotWithShape="1">
          <a:blip r:embed="rId4">
            <a:alphaModFix/>
          </a:blip>
          <a:srcRect/>
          <a:stretch/>
        </p:blipFill>
        <p:spPr>
          <a:xfrm>
            <a:off x="3978738" y="857150"/>
            <a:ext cx="1186525" cy="1186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55"/>
          <p:cNvPicPr preferRelativeResize="0"/>
          <p:nvPr/>
        </p:nvPicPr>
        <p:blipFill>
          <a:blip r:embed="rId3">
            <a:alphaModFix/>
          </a:blip>
          <a:stretch>
            <a:fillRect/>
          </a:stretch>
        </p:blipFill>
        <p:spPr>
          <a:xfrm>
            <a:off x="5444775" y="1659900"/>
            <a:ext cx="1937525" cy="3307975"/>
          </a:xfrm>
          <a:prstGeom prst="rect">
            <a:avLst/>
          </a:prstGeom>
          <a:noFill/>
          <a:ln>
            <a:noFill/>
          </a:ln>
        </p:spPr>
      </p:pic>
      <p:sp>
        <p:nvSpPr>
          <p:cNvPr id="393" name="Google Shape;393;p55"/>
          <p:cNvSpPr txBox="1"/>
          <p:nvPr/>
        </p:nvSpPr>
        <p:spPr>
          <a:xfrm>
            <a:off x="403025" y="454225"/>
            <a:ext cx="63966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Encadenamiento de promesas</a:t>
            </a:r>
            <a:endParaRPr sz="3600" i="1">
              <a:latin typeface="Anton"/>
              <a:ea typeface="Anton"/>
              <a:cs typeface="Anton"/>
              <a:sym typeface="Anton"/>
            </a:endParaRPr>
          </a:p>
        </p:txBody>
      </p:sp>
      <p:sp>
        <p:nvSpPr>
          <p:cNvPr id="394" name="Google Shape;394;p55"/>
          <p:cNvSpPr txBox="1"/>
          <p:nvPr/>
        </p:nvSpPr>
        <p:spPr>
          <a:xfrm>
            <a:off x="774575" y="1142200"/>
            <a:ext cx="8052900" cy="94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Una llamada a </a:t>
            </a:r>
            <a:r>
              <a:rPr lang="en-GB" sz="2000">
                <a:solidFill>
                  <a:schemeClr val="dk1"/>
                </a:solidFill>
                <a:highlight>
                  <a:schemeClr val="lt1"/>
                </a:highlight>
                <a:latin typeface="Consolas"/>
                <a:ea typeface="Consolas"/>
                <a:cs typeface="Consolas"/>
                <a:sym typeface="Consolas"/>
              </a:rPr>
              <a:t>promise.then()</a:t>
            </a:r>
            <a:r>
              <a:rPr lang="en-GB" sz="2000">
                <a:solidFill>
                  <a:schemeClr val="dk1"/>
                </a:solidFill>
                <a:highlight>
                  <a:schemeClr val="lt1"/>
                </a:highlight>
                <a:latin typeface="Helvetica Neue Light"/>
                <a:ea typeface="Helvetica Neue Light"/>
                <a:cs typeface="Helvetica Neue Light"/>
                <a:sym typeface="Helvetica Neue Light"/>
              </a:rPr>
              <a:t> devuelve otra promesa, para que podamos llamar al siguiente </a:t>
            </a:r>
            <a:r>
              <a:rPr lang="en-GB" sz="2000">
                <a:solidFill>
                  <a:schemeClr val="dk1"/>
                </a:solidFill>
                <a:highlight>
                  <a:schemeClr val="lt1"/>
                </a:highlight>
                <a:latin typeface="Consolas"/>
                <a:ea typeface="Consolas"/>
                <a:cs typeface="Consolas"/>
                <a:sym typeface="Consolas"/>
              </a:rPr>
              <a:t>.then()</a:t>
            </a:r>
            <a:r>
              <a:rPr lang="en-GB" sz="2000">
                <a:solidFill>
                  <a:schemeClr val="dk1"/>
                </a:solidFill>
                <a:highlight>
                  <a:schemeClr val="lt1"/>
                </a:highlight>
                <a:latin typeface="Helvetica Neue Light"/>
                <a:ea typeface="Helvetica Neue Light"/>
                <a:cs typeface="Helvetica Neue Light"/>
                <a:sym typeface="Helvetica Neue Light"/>
              </a:rPr>
              <a:t>.</a:t>
            </a:r>
            <a:endParaRPr sz="2000" i="1">
              <a:solidFill>
                <a:schemeClr val="dk1"/>
              </a:solidFill>
              <a:highlight>
                <a:srgbClr val="FFFFFF"/>
              </a:highlight>
              <a:latin typeface="Helvetica Neue Light"/>
              <a:ea typeface="Helvetica Neue Light"/>
              <a:cs typeface="Helvetica Neue Light"/>
              <a:sym typeface="Helvetica Neue Light"/>
            </a:endParaRPr>
          </a:p>
        </p:txBody>
      </p:sp>
      <p:pic>
        <p:nvPicPr>
          <p:cNvPr id="395" name="Google Shape;395;p5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96" name="Google Shape;396;p55"/>
          <p:cNvPicPr preferRelativeResize="0"/>
          <p:nvPr/>
        </p:nvPicPr>
        <p:blipFill>
          <a:blip r:embed="rId5">
            <a:alphaModFix/>
          </a:blip>
          <a:stretch>
            <a:fillRect/>
          </a:stretch>
        </p:blipFill>
        <p:spPr>
          <a:xfrm>
            <a:off x="7458500" y="243775"/>
            <a:ext cx="1186525" cy="1186525"/>
          </a:xfrm>
          <a:prstGeom prst="rect">
            <a:avLst/>
          </a:prstGeom>
          <a:noFill/>
          <a:ln>
            <a:noFill/>
          </a:ln>
        </p:spPr>
      </p:pic>
      <p:pic>
        <p:nvPicPr>
          <p:cNvPr id="397" name="Google Shape;397;p55"/>
          <p:cNvPicPr preferRelativeResize="0"/>
          <p:nvPr/>
        </p:nvPicPr>
        <p:blipFill>
          <a:blip r:embed="rId6">
            <a:alphaModFix/>
          </a:blip>
          <a:stretch>
            <a:fillRect/>
          </a:stretch>
        </p:blipFill>
        <p:spPr>
          <a:xfrm>
            <a:off x="1079400" y="2083900"/>
            <a:ext cx="4201350" cy="27563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401"/>
        <p:cNvGrpSpPr/>
        <p:nvPr/>
      </p:nvGrpSpPr>
      <p:grpSpPr>
        <a:xfrm>
          <a:off x="0" y="0"/>
          <a:ext cx="0" cy="0"/>
          <a:chOff x="0" y="0"/>
          <a:chExt cx="0" cy="0"/>
        </a:xfrm>
      </p:grpSpPr>
      <p:pic>
        <p:nvPicPr>
          <p:cNvPr id="402" name="Google Shape;402;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3" name="Google Shape;403;p56"/>
          <p:cNvSpPr txBox="1"/>
          <p:nvPr/>
        </p:nvSpPr>
        <p:spPr>
          <a:xfrm>
            <a:off x="852900" y="639850"/>
            <a:ext cx="7438200" cy="75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600">
                <a:latin typeface="Helvetica Neue Light"/>
                <a:ea typeface="Helvetica Neue Light"/>
                <a:cs typeface="Helvetica Neue Light"/>
                <a:sym typeface="Helvetica Neue Light"/>
              </a:rPr>
              <a:t>Determinaremos en cada caso la salida que se registra en la consola</a:t>
            </a:r>
            <a:endParaRPr sz="1600">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chemeClr val="dk1"/>
              </a:buClr>
              <a:buSzPts val="1100"/>
              <a:buFont typeface="Arial"/>
              <a:buNone/>
            </a:pPr>
            <a:endParaRPr sz="1600">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rgbClr val="000000"/>
              </a:buClr>
              <a:buSzPts val="1500"/>
              <a:buFont typeface="Arial"/>
              <a:buNone/>
            </a:pPr>
            <a:endParaRPr sz="1600">
              <a:latin typeface="Helvetica Neue Light"/>
              <a:ea typeface="Helvetica Neue Light"/>
              <a:cs typeface="Helvetica Neue Light"/>
              <a:sym typeface="Helvetica Neue Light"/>
            </a:endParaRPr>
          </a:p>
        </p:txBody>
      </p:sp>
      <p:pic>
        <p:nvPicPr>
          <p:cNvPr id="404" name="Google Shape;404;p56"/>
          <p:cNvPicPr preferRelativeResize="0"/>
          <p:nvPr/>
        </p:nvPicPr>
        <p:blipFill rotWithShape="1">
          <a:blip r:embed="rId4">
            <a:alphaModFix/>
          </a:blip>
          <a:srcRect/>
          <a:stretch/>
        </p:blipFill>
        <p:spPr>
          <a:xfrm>
            <a:off x="7509825" y="-7"/>
            <a:ext cx="1634174" cy="639850"/>
          </a:xfrm>
          <a:prstGeom prst="rect">
            <a:avLst/>
          </a:prstGeom>
          <a:noFill/>
          <a:ln>
            <a:noFill/>
          </a:ln>
        </p:spPr>
      </p:pic>
      <p:sp>
        <p:nvSpPr>
          <p:cNvPr id="405" name="Google Shape;405;p56"/>
          <p:cNvSpPr txBox="1"/>
          <p:nvPr/>
        </p:nvSpPr>
        <p:spPr>
          <a:xfrm>
            <a:off x="286236" y="1220388"/>
            <a:ext cx="2596200" cy="25515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6" name="Google Shape;406;p56"/>
          <p:cNvSpPr txBox="1"/>
          <p:nvPr/>
        </p:nvSpPr>
        <p:spPr>
          <a:xfrm>
            <a:off x="3273898" y="1220388"/>
            <a:ext cx="2596200" cy="25515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7" name="Google Shape;407;p56"/>
          <p:cNvSpPr txBox="1"/>
          <p:nvPr/>
        </p:nvSpPr>
        <p:spPr>
          <a:xfrm>
            <a:off x="6261561" y="1220388"/>
            <a:ext cx="2596200" cy="25515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reject</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8" name="Google Shape;408;p56"/>
          <p:cNvSpPr txBox="1"/>
          <p:nvPr/>
        </p:nvSpPr>
        <p:spPr>
          <a:xfrm>
            <a:off x="314400" y="4061975"/>
            <a:ext cx="7243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i="1"/>
              <a:t>Observación: </a:t>
            </a:r>
            <a:r>
              <a:rPr lang="en-GB" sz="1600" i="1">
                <a:latin typeface="Consolas"/>
                <a:ea typeface="Consolas"/>
                <a:cs typeface="Consolas"/>
                <a:sym typeface="Consolas"/>
              </a:rPr>
              <a:t>Promise.resolve(arg)</a:t>
            </a:r>
            <a:r>
              <a:rPr lang="en-GB" sz="1600" i="1"/>
              <a:t> devuelve una promesa que siempre se resolverá en forma exitosa, y que devolverá como resultado el valor recibido como argumento.</a:t>
            </a:r>
            <a:endParaRPr sz="1600" i="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2"/>
        <p:cNvGrpSpPr/>
        <p:nvPr/>
      </p:nvGrpSpPr>
      <p:grpSpPr>
        <a:xfrm>
          <a:off x="0" y="0"/>
          <a:ext cx="0" cy="0"/>
          <a:chOff x="0" y="0"/>
          <a:chExt cx="0" cy="0"/>
        </a:xfrm>
      </p:grpSpPr>
      <p:sp>
        <p:nvSpPr>
          <p:cNvPr id="413" name="Google Shape;413;p57"/>
          <p:cNvSpPr txBox="1"/>
          <p:nvPr/>
        </p:nvSpPr>
        <p:spPr>
          <a:xfrm>
            <a:off x="2657700" y="2394100"/>
            <a:ext cx="3828600" cy="112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6000">
                <a:solidFill>
                  <a:srgbClr val="E8E7E3"/>
                </a:solidFill>
              </a:rPr>
              <a:t>☕ </a:t>
            </a:r>
            <a:endParaRPr sz="6000">
              <a:solidFill>
                <a:srgbClr val="E8E7E3"/>
              </a:solidFill>
            </a:endParaRPr>
          </a:p>
          <a:p>
            <a:pPr marL="0" lvl="0" indent="0" algn="ctr" rtl="0">
              <a:spcBef>
                <a:spcPts val="0"/>
              </a:spcBef>
              <a:spcAft>
                <a:spcPts val="0"/>
              </a:spcAft>
              <a:buNone/>
            </a:pPr>
            <a:r>
              <a:rPr lang="en-GB" sz="6000" i="1">
                <a:solidFill>
                  <a:srgbClr val="E0FF00"/>
                </a:solidFill>
                <a:latin typeface="Anton"/>
                <a:ea typeface="Anton"/>
                <a:cs typeface="Anton"/>
                <a:sym typeface="Anton"/>
              </a:rPr>
              <a:t>BREAK</a:t>
            </a:r>
            <a:endParaRPr sz="6000" i="1">
              <a:solidFill>
                <a:srgbClr val="E0FF00"/>
              </a:solidFill>
              <a:latin typeface="Anton"/>
              <a:ea typeface="Anton"/>
              <a:cs typeface="Anton"/>
              <a:sym typeface="Anton"/>
            </a:endParaRPr>
          </a:p>
          <a:p>
            <a:pPr marL="0" lvl="0" indent="0" algn="ctr" rtl="0">
              <a:spcBef>
                <a:spcPts val="0"/>
              </a:spcBef>
              <a:spcAft>
                <a:spcPts val="0"/>
              </a:spcAft>
              <a:buNone/>
            </a:pPr>
            <a:endParaRPr sz="2100">
              <a:solidFill>
                <a:schemeClr val="lt1"/>
              </a:solidFill>
              <a:latin typeface="Anton"/>
              <a:ea typeface="Anton"/>
              <a:cs typeface="Anton"/>
              <a:sym typeface="Anton"/>
            </a:endParaRPr>
          </a:p>
          <a:p>
            <a:pPr marL="0" lvl="0" indent="0" algn="ctr" rtl="0">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marL="0" lvl="0" indent="0" algn="l" rtl="0">
              <a:spcBef>
                <a:spcPts val="0"/>
              </a:spcBef>
              <a:spcAft>
                <a:spcPts val="0"/>
              </a:spcAft>
              <a:buNone/>
            </a:pPr>
            <a:endParaRPr sz="4000" i="1">
              <a:solidFill>
                <a:srgbClr val="E0FF00"/>
              </a:solidFill>
              <a:latin typeface="Anton"/>
              <a:ea typeface="Anton"/>
              <a:cs typeface="Anton"/>
              <a:sym typeface="Anto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7"/>
        <p:cNvGrpSpPr/>
        <p:nvPr/>
      </p:nvGrpSpPr>
      <p:grpSpPr>
        <a:xfrm>
          <a:off x="0" y="0"/>
          <a:ext cx="0" cy="0"/>
          <a:chOff x="0" y="0"/>
          <a:chExt cx="0" cy="0"/>
        </a:xfrm>
      </p:grpSpPr>
      <p:sp>
        <p:nvSpPr>
          <p:cNvPr id="418" name="Google Shape;418;p58"/>
          <p:cNvSpPr txBox="1"/>
          <p:nvPr/>
        </p:nvSpPr>
        <p:spPr>
          <a:xfrm>
            <a:off x="1025250" y="461575"/>
            <a:ext cx="70935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E0FF00"/>
                </a:solidFill>
                <a:latin typeface="Anton"/>
                <a:ea typeface="Anton"/>
                <a:cs typeface="Anton"/>
                <a:sym typeface="Anton"/>
              </a:rPr>
              <a:t>Sincronismo vs Asincronismo</a:t>
            </a:r>
            <a:endParaRPr sz="3600" i="1">
              <a:solidFill>
                <a:srgbClr val="E0FF00"/>
              </a:solidFill>
              <a:latin typeface="Anton"/>
              <a:ea typeface="Anton"/>
              <a:cs typeface="Anton"/>
              <a:sym typeface="Anton"/>
            </a:endParaRPr>
          </a:p>
        </p:txBody>
      </p:sp>
      <p:pic>
        <p:nvPicPr>
          <p:cNvPr id="419" name="Google Shape;419;p58"/>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1400" scaled="0"/>
        </a:gradFill>
        <a:effectLst/>
      </p:bgPr>
    </p:bg>
    <p:spTree>
      <p:nvGrpSpPr>
        <p:cNvPr id="1" name="Shape 423"/>
        <p:cNvGrpSpPr/>
        <p:nvPr/>
      </p:nvGrpSpPr>
      <p:grpSpPr>
        <a:xfrm>
          <a:off x="0" y="0"/>
          <a:ext cx="0" cy="0"/>
          <a:chOff x="0" y="0"/>
          <a:chExt cx="0" cy="0"/>
        </a:xfrm>
      </p:grpSpPr>
      <p:sp>
        <p:nvSpPr>
          <p:cNvPr id="424" name="Google Shape;424;p59"/>
          <p:cNvSpPr txBox="1"/>
          <p:nvPr/>
        </p:nvSpPr>
        <p:spPr>
          <a:xfrm>
            <a:off x="1644450" y="1931600"/>
            <a:ext cx="5855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Ejecución sincrónica vs. ejecución asincrónica</a:t>
            </a:r>
            <a:endParaRPr sz="3600" i="1">
              <a:solidFill>
                <a:srgbClr val="121212"/>
              </a:solidFill>
              <a:latin typeface="Anton"/>
              <a:ea typeface="Anton"/>
              <a:cs typeface="Anton"/>
              <a:sym typeface="Anton"/>
            </a:endParaRPr>
          </a:p>
        </p:txBody>
      </p:sp>
      <p:pic>
        <p:nvPicPr>
          <p:cNvPr id="425" name="Google Shape;425;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429"/>
        <p:cNvGrpSpPr/>
        <p:nvPr/>
      </p:nvGrpSpPr>
      <p:grpSpPr>
        <a:xfrm>
          <a:off x="0" y="0"/>
          <a:ext cx="0" cy="0"/>
          <a:chOff x="0" y="0"/>
          <a:chExt cx="0" cy="0"/>
        </a:xfrm>
      </p:grpSpPr>
      <p:sp>
        <p:nvSpPr>
          <p:cNvPr id="430" name="Google Shape;430;p60"/>
          <p:cNvSpPr txBox="1"/>
          <p:nvPr/>
        </p:nvSpPr>
        <p:spPr>
          <a:xfrm>
            <a:off x="925951" y="131325"/>
            <a:ext cx="7292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i="1">
                <a:latin typeface="Anton"/>
                <a:ea typeface="Anton"/>
                <a:cs typeface="Anton"/>
                <a:sym typeface="Anton"/>
              </a:rPr>
              <a:t>Ejecución Sincrónica: Repasemos</a:t>
            </a:r>
            <a:endParaRPr sz="4000" i="1">
              <a:latin typeface="Anton"/>
              <a:ea typeface="Anton"/>
              <a:cs typeface="Anton"/>
              <a:sym typeface="Anton"/>
            </a:endParaRPr>
          </a:p>
        </p:txBody>
      </p:sp>
      <p:sp>
        <p:nvSpPr>
          <p:cNvPr id="431" name="Google Shape;431;p60"/>
          <p:cNvSpPr txBox="1"/>
          <p:nvPr/>
        </p:nvSpPr>
        <p:spPr>
          <a:xfrm>
            <a:off x="614400" y="1120425"/>
            <a:ext cx="7915200" cy="33714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lang="en-GB" sz="1800" b="1">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lang="en-GB" sz="1800" b="1">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lang="en-GB" sz="1800" b="1">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lang="en-GB" sz="1800" b="1">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lang="en-GB" sz="1800" b="1">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lang="en-GB" sz="1800" b="1">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lang="en-GB" sz="1800" b="1">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lang="en-GB" sz="1800" b="1">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lang="en-GB" sz="1800" b="1">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432" name="Google Shape;432;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1"/>
          <p:cNvSpPr txBox="1"/>
          <p:nvPr/>
        </p:nvSpPr>
        <p:spPr>
          <a:xfrm>
            <a:off x="3784850" y="1006900"/>
            <a:ext cx="4814100" cy="37602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lang="en-GB" sz="1900" b="1">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marL="457200" lvl="0" indent="0" algn="l" rtl="0">
              <a:lnSpc>
                <a:spcPct val="115000"/>
              </a:lnSpc>
              <a:spcBef>
                <a:spcPts val="0"/>
              </a:spcBef>
              <a:spcAft>
                <a:spcPts val="0"/>
              </a:spcAft>
              <a:buNone/>
            </a:pPr>
            <a:endParaRPr sz="1900">
              <a:solidFill>
                <a:schemeClr val="dk1"/>
              </a:solidFill>
              <a:highlight>
                <a:schemeClr val="lt1"/>
              </a:highlight>
              <a:latin typeface="Helvetica Neue Light"/>
              <a:ea typeface="Helvetica Neue Light"/>
              <a:cs typeface="Helvetica Neue Light"/>
              <a:sym typeface="Helvetica Neue Light"/>
            </a:endParaRPr>
          </a:p>
          <a:p>
            <a:pPr marL="457200" lvl="0" indent="-349250" algn="l" rtl="0">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lang="en-GB" sz="1900" b="1">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lang="en-GB" sz="1900" b="1">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38" name="Google Shape;438;p61"/>
          <p:cNvSpPr txBox="1"/>
          <p:nvPr/>
        </p:nvSpPr>
        <p:spPr>
          <a:xfrm>
            <a:off x="533400" y="288475"/>
            <a:ext cx="51474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600" i="1">
                <a:latin typeface="Anton"/>
                <a:ea typeface="Anton"/>
                <a:cs typeface="Anton"/>
                <a:sym typeface="Anton"/>
              </a:rPr>
              <a:t>Ejemplo Ejecución Sincrónica</a:t>
            </a:r>
            <a:endParaRPr sz="2600" i="1">
              <a:latin typeface="Anton"/>
              <a:ea typeface="Anton"/>
              <a:cs typeface="Anton"/>
              <a:sym typeface="Anton"/>
            </a:endParaRPr>
          </a:p>
        </p:txBody>
      </p:sp>
      <p:pic>
        <p:nvPicPr>
          <p:cNvPr id="439" name="Google Shape;439;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0" name="Google Shape;440;p61"/>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105"/>
        <p:cNvGrpSpPr/>
        <p:nvPr/>
      </p:nvGrpSpPr>
      <p:grpSpPr>
        <a:xfrm>
          <a:off x="0" y="0"/>
          <a:ext cx="0" cy="0"/>
          <a:chOff x="0" y="0"/>
          <a:chExt cx="0" cy="0"/>
        </a:xfrm>
      </p:grpSpPr>
      <p:sp>
        <p:nvSpPr>
          <p:cNvPr id="106" name="Google Shape;106;p17"/>
          <p:cNvSpPr txBox="1"/>
          <p:nvPr/>
        </p:nvSpPr>
        <p:spPr>
          <a:xfrm>
            <a:off x="1398000" y="20991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Repasando...</a:t>
            </a:r>
            <a:endParaRPr sz="3600" i="1">
              <a:solidFill>
                <a:srgbClr val="121212"/>
              </a:solidFill>
              <a:latin typeface="Anton"/>
              <a:ea typeface="Anton"/>
              <a:cs typeface="Anton"/>
              <a:sym typeface="Anton"/>
            </a:endParaRPr>
          </a:p>
        </p:txBody>
      </p:sp>
      <p:pic>
        <p:nvPicPr>
          <p:cNvPr id="107" name="Google Shape;107;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444"/>
        <p:cNvGrpSpPr/>
        <p:nvPr/>
      </p:nvGrpSpPr>
      <p:grpSpPr>
        <a:xfrm>
          <a:off x="0" y="0"/>
          <a:ext cx="0" cy="0"/>
          <a:chOff x="0" y="0"/>
          <a:chExt cx="0" cy="0"/>
        </a:xfrm>
      </p:grpSpPr>
      <p:sp>
        <p:nvSpPr>
          <p:cNvPr id="445" name="Google Shape;445;p62"/>
          <p:cNvSpPr txBox="1"/>
          <p:nvPr/>
        </p:nvSpPr>
        <p:spPr>
          <a:xfrm>
            <a:off x="1133388" y="524200"/>
            <a:ext cx="68772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i="1">
                <a:latin typeface="Anton"/>
                <a:ea typeface="Anton"/>
                <a:cs typeface="Anton"/>
                <a:sym typeface="Anton"/>
              </a:rPr>
              <a:t>Comportamiento de una función:</a:t>
            </a:r>
            <a:endParaRPr sz="4000" i="1">
              <a:latin typeface="Anton"/>
              <a:ea typeface="Anton"/>
              <a:cs typeface="Anton"/>
              <a:sym typeface="Anton"/>
            </a:endParaRPr>
          </a:p>
          <a:p>
            <a:pPr marL="0" lvl="0" indent="0" algn="ctr" rtl="0">
              <a:spcBef>
                <a:spcPts val="0"/>
              </a:spcBef>
              <a:spcAft>
                <a:spcPts val="0"/>
              </a:spcAft>
              <a:buNone/>
            </a:pPr>
            <a:r>
              <a:rPr lang="en-GB" sz="4000" i="1">
                <a:latin typeface="Anton"/>
                <a:ea typeface="Anton"/>
                <a:cs typeface="Anton"/>
                <a:sym typeface="Anton"/>
              </a:rPr>
              <a:t>Bloqueante vs no-bloqueante</a:t>
            </a:r>
            <a:endParaRPr sz="4000" i="1">
              <a:latin typeface="Anton"/>
              <a:ea typeface="Anton"/>
              <a:cs typeface="Anton"/>
              <a:sym typeface="Anton"/>
            </a:endParaRPr>
          </a:p>
        </p:txBody>
      </p:sp>
      <p:sp>
        <p:nvSpPr>
          <p:cNvPr id="446" name="Google Shape;446;p62"/>
          <p:cNvSpPr txBox="1"/>
          <p:nvPr/>
        </p:nvSpPr>
        <p:spPr>
          <a:xfrm>
            <a:off x="916500" y="2021825"/>
            <a:ext cx="7311000" cy="2280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447" name="Google Shape;447;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3"/>
          <p:cNvSpPr txBox="1"/>
          <p:nvPr/>
        </p:nvSpPr>
        <p:spPr>
          <a:xfrm>
            <a:off x="873425" y="470050"/>
            <a:ext cx="66945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Operaciones bloqueantes</a:t>
            </a:r>
            <a:endParaRPr sz="3600" i="1">
              <a:latin typeface="Anton"/>
              <a:ea typeface="Anton"/>
              <a:cs typeface="Anton"/>
              <a:sym typeface="Anton"/>
            </a:endParaRPr>
          </a:p>
        </p:txBody>
      </p:sp>
      <p:pic>
        <p:nvPicPr>
          <p:cNvPr id="453" name="Google Shape;453;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4" name="Google Shape;454;p6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5" name="Google Shape;455;p63"/>
          <p:cNvSpPr txBox="1"/>
          <p:nvPr/>
        </p:nvSpPr>
        <p:spPr>
          <a:xfrm>
            <a:off x="714300" y="1329450"/>
            <a:ext cx="7715400" cy="3042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lang="en-GB" sz="1800" b="1">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marL="457200" lvl="0" indent="-330200" algn="l" rtl="0">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marL="457200" lvl="0" indent="-330200" algn="l" rtl="0">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lang="en-GB" sz="1800" b="1">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4"/>
          <p:cNvSpPr txBox="1"/>
          <p:nvPr/>
        </p:nvSpPr>
        <p:spPr>
          <a:xfrm>
            <a:off x="873425" y="470050"/>
            <a:ext cx="66945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Operaciones no-bloqueantes</a:t>
            </a:r>
            <a:endParaRPr sz="3600" i="1">
              <a:latin typeface="Anton"/>
              <a:ea typeface="Anton"/>
              <a:cs typeface="Anton"/>
              <a:sym typeface="Anton"/>
            </a:endParaRPr>
          </a:p>
        </p:txBody>
      </p:sp>
      <p:pic>
        <p:nvPicPr>
          <p:cNvPr id="461" name="Google Shape;461;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2" name="Google Shape;462;p6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63" name="Google Shape;463;p64"/>
          <p:cNvSpPr txBox="1"/>
          <p:nvPr/>
        </p:nvSpPr>
        <p:spPr>
          <a:xfrm>
            <a:off x="714300" y="1329450"/>
            <a:ext cx="7715400" cy="3042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lang="en-GB" sz="1800" b="1">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lang="en-GB" sz="1800" b="1">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467"/>
        <p:cNvGrpSpPr/>
        <p:nvPr/>
      </p:nvGrpSpPr>
      <p:grpSpPr>
        <a:xfrm>
          <a:off x="0" y="0"/>
          <a:ext cx="0" cy="0"/>
          <a:chOff x="0" y="0"/>
          <a:chExt cx="0" cy="0"/>
        </a:xfrm>
      </p:grpSpPr>
      <p:sp>
        <p:nvSpPr>
          <p:cNvPr id="468" name="Google Shape;468;p65"/>
          <p:cNvSpPr txBox="1"/>
          <p:nvPr/>
        </p:nvSpPr>
        <p:spPr>
          <a:xfrm>
            <a:off x="1181763" y="131325"/>
            <a:ext cx="68772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i="1">
                <a:latin typeface="Anton"/>
                <a:ea typeface="Anton"/>
                <a:cs typeface="Anton"/>
                <a:sym typeface="Anton"/>
              </a:rPr>
              <a:t>Concepto Ejecución Asincrónica</a:t>
            </a:r>
            <a:endParaRPr sz="4000" i="1">
              <a:latin typeface="Anton"/>
              <a:ea typeface="Anton"/>
              <a:cs typeface="Anton"/>
              <a:sym typeface="Anton"/>
            </a:endParaRPr>
          </a:p>
        </p:txBody>
      </p:sp>
      <p:sp>
        <p:nvSpPr>
          <p:cNvPr id="469" name="Google Shape;469;p65"/>
          <p:cNvSpPr txBox="1"/>
          <p:nvPr/>
        </p:nvSpPr>
        <p:spPr>
          <a:xfrm>
            <a:off x="614400" y="1120425"/>
            <a:ext cx="7915200" cy="33714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lang="en-GB" sz="1800" b="1">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lang="en-GB" sz="1800" b="1">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lang="en-GB" sz="1800" b="1">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470" name="Google Shape;470;p6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6"/>
          <p:cNvSpPr txBox="1"/>
          <p:nvPr/>
        </p:nvSpPr>
        <p:spPr>
          <a:xfrm>
            <a:off x="4936525" y="926400"/>
            <a:ext cx="4056600" cy="380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lang="en-GB" sz="1700" b="1">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lang="en-GB" sz="1700" b="1">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lang="en-GB" sz="1700" b="1">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476" name="Google Shape;476;p66"/>
          <p:cNvSpPr txBox="1"/>
          <p:nvPr/>
        </p:nvSpPr>
        <p:spPr>
          <a:xfrm>
            <a:off x="533400" y="288475"/>
            <a:ext cx="51474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600" i="1">
                <a:latin typeface="Anton"/>
                <a:ea typeface="Anton"/>
                <a:cs typeface="Anton"/>
                <a:sym typeface="Anton"/>
              </a:rPr>
              <a:t>Ejemplo Ejecución Asincrónica</a:t>
            </a:r>
            <a:endParaRPr sz="2600" i="1">
              <a:latin typeface="Anton"/>
              <a:ea typeface="Anton"/>
              <a:cs typeface="Anton"/>
              <a:sym typeface="Anton"/>
            </a:endParaRPr>
          </a:p>
        </p:txBody>
      </p:sp>
      <p:pic>
        <p:nvPicPr>
          <p:cNvPr id="477" name="Google Shape;477;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8" name="Google Shape;478;p66"/>
          <p:cNvSpPr txBox="1"/>
          <p:nvPr/>
        </p:nvSpPr>
        <p:spPr>
          <a:xfrm>
            <a:off x="463075" y="907600"/>
            <a:ext cx="4264200" cy="41289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7"/>
          <p:cNvSpPr txBox="1"/>
          <p:nvPr/>
        </p:nvSpPr>
        <p:spPr>
          <a:xfrm>
            <a:off x="852575" y="3470200"/>
            <a:ext cx="6918000" cy="1107300"/>
          </a:xfrm>
          <a:prstGeom prst="rect">
            <a:avLst/>
          </a:prstGeom>
          <a:solidFill>
            <a:srgbClr val="3CEFAB"/>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484" name="Google Shape;484;p67"/>
          <p:cNvSpPr txBox="1"/>
          <p:nvPr/>
        </p:nvSpPr>
        <p:spPr>
          <a:xfrm>
            <a:off x="533400" y="288475"/>
            <a:ext cx="72141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600" i="1">
                <a:latin typeface="Anton"/>
                <a:ea typeface="Anton"/>
                <a:cs typeface="Anton"/>
                <a:sym typeface="Anton"/>
              </a:rPr>
              <a:t>Ejemplo Ejecución Asincrónica : Aclaración</a:t>
            </a:r>
            <a:endParaRPr sz="2600" i="1">
              <a:latin typeface="Anton"/>
              <a:ea typeface="Anton"/>
              <a:cs typeface="Anton"/>
              <a:sym typeface="Anton"/>
            </a:endParaRPr>
          </a:p>
        </p:txBody>
      </p:sp>
      <p:pic>
        <p:nvPicPr>
          <p:cNvPr id="485" name="Google Shape;485;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6" name="Google Shape;486;p67"/>
          <p:cNvSpPr txBox="1"/>
          <p:nvPr/>
        </p:nvSpPr>
        <p:spPr>
          <a:xfrm>
            <a:off x="777750" y="1103650"/>
            <a:ext cx="7976700" cy="122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lang="en-GB" sz="1900" b="1">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lang="en-GB" sz="1900" b="1">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87" name="Google Shape;487;p67"/>
          <p:cNvSpPr txBox="1"/>
          <p:nvPr/>
        </p:nvSpPr>
        <p:spPr>
          <a:xfrm>
            <a:off x="844075" y="2279200"/>
            <a:ext cx="4264200" cy="10044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1"/>
        <p:cNvGrpSpPr/>
        <p:nvPr/>
      </p:nvGrpSpPr>
      <p:grpSpPr>
        <a:xfrm>
          <a:off x="0" y="0"/>
          <a:ext cx="0" cy="0"/>
          <a:chOff x="0" y="0"/>
          <a:chExt cx="0" cy="0"/>
        </a:xfrm>
      </p:grpSpPr>
      <p:sp>
        <p:nvSpPr>
          <p:cNvPr id="492" name="Google Shape;492;p68"/>
          <p:cNvSpPr txBox="1"/>
          <p:nvPr/>
        </p:nvSpPr>
        <p:spPr>
          <a:xfrm>
            <a:off x="1025250" y="1833175"/>
            <a:ext cx="70935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E0FF00"/>
                </a:solidFill>
                <a:latin typeface="Anton"/>
                <a:ea typeface="Anton"/>
                <a:cs typeface="Anton"/>
                <a:sym typeface="Anton"/>
              </a:rPr>
              <a:t>Timers</a:t>
            </a:r>
            <a:endParaRPr sz="3600" i="1">
              <a:solidFill>
                <a:srgbClr val="E0FF00"/>
              </a:solidFill>
              <a:latin typeface="Anton"/>
              <a:ea typeface="Anton"/>
              <a:cs typeface="Anton"/>
              <a:sym typeface="Anto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1400" scaled="0"/>
        </a:gradFill>
        <a:effectLst/>
      </p:bgPr>
    </p:bg>
    <p:spTree>
      <p:nvGrpSpPr>
        <p:cNvPr id="1" name="Shape 496"/>
        <p:cNvGrpSpPr/>
        <p:nvPr/>
      </p:nvGrpSpPr>
      <p:grpSpPr>
        <a:xfrm>
          <a:off x="0" y="0"/>
          <a:ext cx="0" cy="0"/>
          <a:chOff x="0" y="0"/>
          <a:chExt cx="0" cy="0"/>
        </a:xfrm>
      </p:grpSpPr>
      <p:sp>
        <p:nvSpPr>
          <p:cNvPr id="497" name="Google Shape;497;p69"/>
          <p:cNvSpPr txBox="1"/>
          <p:nvPr/>
        </p:nvSpPr>
        <p:spPr>
          <a:xfrm>
            <a:off x="1644450" y="1931600"/>
            <a:ext cx="5855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setTimeout</a:t>
            </a:r>
            <a:endParaRPr sz="3600" i="1">
              <a:solidFill>
                <a:srgbClr val="121212"/>
              </a:solidFill>
              <a:latin typeface="Anton"/>
              <a:ea typeface="Anton"/>
              <a:cs typeface="Anton"/>
              <a:sym typeface="Anton"/>
            </a:endParaRPr>
          </a:p>
        </p:txBody>
      </p:sp>
      <p:pic>
        <p:nvPicPr>
          <p:cNvPr id="498" name="Google Shape;498;p6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02"/>
        <p:cNvGrpSpPr/>
        <p:nvPr/>
      </p:nvGrpSpPr>
      <p:grpSpPr>
        <a:xfrm>
          <a:off x="0" y="0"/>
          <a:ext cx="0" cy="0"/>
          <a:chOff x="0" y="0"/>
          <a:chExt cx="0" cy="0"/>
        </a:xfrm>
      </p:grpSpPr>
      <p:sp>
        <p:nvSpPr>
          <p:cNvPr id="503" name="Google Shape;503;p70"/>
          <p:cNvSpPr txBox="1"/>
          <p:nvPr/>
        </p:nvSpPr>
        <p:spPr>
          <a:xfrm>
            <a:off x="1514000" y="131325"/>
            <a:ext cx="55659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i="1">
                <a:latin typeface="Anton"/>
                <a:ea typeface="Anton"/>
                <a:cs typeface="Anton"/>
                <a:sym typeface="Anton"/>
              </a:rPr>
              <a:t>setTimeout </a:t>
            </a:r>
            <a:endParaRPr sz="4000" i="1">
              <a:latin typeface="Anton"/>
              <a:ea typeface="Anton"/>
              <a:cs typeface="Anton"/>
              <a:sym typeface="Anton"/>
            </a:endParaRPr>
          </a:p>
        </p:txBody>
      </p:sp>
      <p:sp>
        <p:nvSpPr>
          <p:cNvPr id="504" name="Google Shape;504;p70"/>
          <p:cNvSpPr txBox="1"/>
          <p:nvPr/>
        </p:nvSpPr>
        <p:spPr>
          <a:xfrm>
            <a:off x="539800" y="1262375"/>
            <a:ext cx="8002200" cy="1611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nsolas"/>
              <a:buChar char="❏"/>
            </a:pPr>
            <a:r>
              <a:rPr lang="en-GB" sz="1800" b="1" i="1">
                <a:latin typeface="Consolas"/>
                <a:ea typeface="Consolas"/>
                <a:cs typeface="Consolas"/>
                <a:sym typeface="Consolas"/>
              </a:rPr>
              <a:t>setTimeout(function, milliseconds, param1, param2, ...)</a:t>
            </a:r>
            <a:endParaRPr sz="1800" b="1" i="1">
              <a:latin typeface="Consolas"/>
              <a:ea typeface="Consolas"/>
              <a:cs typeface="Consolas"/>
              <a:sym typeface="Consolas"/>
            </a:endParaRPr>
          </a:p>
          <a:p>
            <a:pPr marL="9144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marL="9144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lang="en-GB" sz="1800" i="1">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marL="9144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505" name="Google Shape;505;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6" name="Google Shape;506;p70"/>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1400" scaled="0"/>
        </a:gradFill>
        <a:effectLst/>
      </p:bgPr>
    </p:bg>
    <p:spTree>
      <p:nvGrpSpPr>
        <p:cNvPr id="1" name="Shape 510"/>
        <p:cNvGrpSpPr/>
        <p:nvPr/>
      </p:nvGrpSpPr>
      <p:grpSpPr>
        <a:xfrm>
          <a:off x="0" y="0"/>
          <a:ext cx="0" cy="0"/>
          <a:chOff x="0" y="0"/>
          <a:chExt cx="0" cy="0"/>
        </a:xfrm>
      </p:grpSpPr>
      <p:sp>
        <p:nvSpPr>
          <p:cNvPr id="511" name="Google Shape;511;p71"/>
          <p:cNvSpPr txBox="1"/>
          <p:nvPr/>
        </p:nvSpPr>
        <p:spPr>
          <a:xfrm>
            <a:off x="1644450" y="1931600"/>
            <a:ext cx="5855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setInterval</a:t>
            </a:r>
            <a:endParaRPr sz="3600" i="1">
              <a:solidFill>
                <a:srgbClr val="121212"/>
              </a:solidFill>
              <a:latin typeface="Anton"/>
              <a:ea typeface="Anton"/>
              <a:cs typeface="Anton"/>
              <a:sym typeface="Anton"/>
            </a:endParaRPr>
          </a:p>
        </p:txBody>
      </p:sp>
      <p:pic>
        <p:nvPicPr>
          <p:cNvPr id="512" name="Google Shape;512;p7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111"/>
        <p:cNvGrpSpPr/>
        <p:nvPr/>
      </p:nvGrpSpPr>
      <p:grpSpPr>
        <a:xfrm>
          <a:off x="0" y="0"/>
          <a:ext cx="0" cy="0"/>
          <a:chOff x="0" y="0"/>
          <a:chExt cx="0" cy="0"/>
        </a:xfrm>
      </p:grpSpPr>
      <p:sp>
        <p:nvSpPr>
          <p:cNvPr id="112" name="Google Shape;112;p18"/>
          <p:cNvSpPr txBox="1"/>
          <p:nvPr/>
        </p:nvSpPr>
        <p:spPr>
          <a:xfrm>
            <a:off x="1662875" y="444000"/>
            <a:ext cx="58182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latin typeface="Anton"/>
                <a:ea typeface="Anton"/>
                <a:cs typeface="Anton"/>
                <a:sym typeface="Anton"/>
              </a:rPr>
              <a:t>Funciones en Javascript</a:t>
            </a:r>
            <a:endParaRPr sz="3600" i="1">
              <a:latin typeface="Anton"/>
              <a:ea typeface="Anton"/>
              <a:cs typeface="Anton"/>
              <a:sym typeface="Anton"/>
            </a:endParaRPr>
          </a:p>
        </p:txBody>
      </p:sp>
      <p:pic>
        <p:nvPicPr>
          <p:cNvPr id="113" name="Google Shape;113;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4" name="Google Shape;114;p18"/>
          <p:cNvPicPr preferRelativeResize="0"/>
          <p:nvPr/>
        </p:nvPicPr>
        <p:blipFill>
          <a:blip r:embed="rId4">
            <a:alphaModFix/>
          </a:blip>
          <a:stretch>
            <a:fillRect/>
          </a:stretch>
        </p:blipFill>
        <p:spPr>
          <a:xfrm>
            <a:off x="1662885" y="1427275"/>
            <a:ext cx="5818230" cy="3232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16"/>
        <p:cNvGrpSpPr/>
        <p:nvPr/>
      </p:nvGrpSpPr>
      <p:grpSpPr>
        <a:xfrm>
          <a:off x="0" y="0"/>
          <a:ext cx="0" cy="0"/>
          <a:chOff x="0" y="0"/>
          <a:chExt cx="0" cy="0"/>
        </a:xfrm>
      </p:grpSpPr>
      <p:sp>
        <p:nvSpPr>
          <p:cNvPr id="517" name="Google Shape;517;p72"/>
          <p:cNvSpPr txBox="1"/>
          <p:nvPr/>
        </p:nvSpPr>
        <p:spPr>
          <a:xfrm>
            <a:off x="1514000" y="131325"/>
            <a:ext cx="55659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i="1">
                <a:latin typeface="Anton"/>
                <a:ea typeface="Anton"/>
                <a:cs typeface="Anton"/>
                <a:sym typeface="Anton"/>
              </a:rPr>
              <a:t>setInterval</a:t>
            </a:r>
            <a:endParaRPr sz="4000" i="1">
              <a:latin typeface="Anton"/>
              <a:ea typeface="Anton"/>
              <a:cs typeface="Anton"/>
              <a:sym typeface="Anton"/>
            </a:endParaRPr>
          </a:p>
        </p:txBody>
      </p:sp>
      <p:sp>
        <p:nvSpPr>
          <p:cNvPr id="518" name="Google Shape;518;p72"/>
          <p:cNvSpPr txBox="1"/>
          <p:nvPr/>
        </p:nvSpPr>
        <p:spPr>
          <a:xfrm>
            <a:off x="539800" y="1222075"/>
            <a:ext cx="8002200" cy="3873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nsolas"/>
              <a:buChar char="❏"/>
            </a:pPr>
            <a:r>
              <a:rPr lang="en-GB" sz="1800" b="1" i="1">
                <a:latin typeface="Consolas"/>
                <a:ea typeface="Consolas"/>
                <a:cs typeface="Consolas"/>
                <a:sym typeface="Consolas"/>
              </a:rPr>
              <a:t>setInterval(cb, milliseconds, param1, param2, ...): Object</a:t>
            </a:r>
            <a:endParaRPr sz="1800" b="1" i="1">
              <a:latin typeface="Consolas"/>
              <a:ea typeface="Consolas"/>
              <a:cs typeface="Consolas"/>
              <a:sym typeface="Consolas"/>
            </a:endParaRPr>
          </a:p>
          <a:p>
            <a:pPr marL="914400" lvl="0" indent="-342900" algn="l" rtl="0">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marL="914400" lvl="0" indent="-342900" algn="l" rtl="0">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lang="en-GB" sz="1800" i="1">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marL="914400" lvl="0" indent="-342900" algn="l" rtl="0">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marL="914400" lvl="0" indent="-342900" algn="l" rtl="0">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lang="en-GB" sz="1800" i="1">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marL="914400" lvl="0" indent="-342900" algn="l" rtl="0">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519" name="Google Shape;519;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0" name="Google Shape;520;p72"/>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4"/>
        <p:cNvGrpSpPr/>
        <p:nvPr/>
      </p:nvGrpSpPr>
      <p:grpSpPr>
        <a:xfrm>
          <a:off x="0" y="0"/>
          <a:ext cx="0" cy="0"/>
          <a:chOff x="0" y="0"/>
          <a:chExt cx="0" cy="0"/>
        </a:xfrm>
      </p:grpSpPr>
      <p:sp>
        <p:nvSpPr>
          <p:cNvPr id="525" name="Google Shape;525;p73"/>
          <p:cNvSpPr txBox="1"/>
          <p:nvPr/>
        </p:nvSpPr>
        <p:spPr>
          <a:xfrm>
            <a:off x="2776738" y="1880500"/>
            <a:ext cx="2804700" cy="11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4000" i="1">
                <a:solidFill>
                  <a:srgbClr val="E0FF00"/>
                </a:solidFill>
                <a:latin typeface="Anton"/>
                <a:ea typeface="Anton"/>
                <a:cs typeface="Anton"/>
                <a:sym typeface="Anton"/>
              </a:rPr>
              <a:t>¿PREGUNTAS?</a:t>
            </a:r>
            <a:endParaRPr sz="4000" i="1">
              <a:solidFill>
                <a:srgbClr val="E0FF00"/>
              </a:solidFill>
              <a:latin typeface="Anton"/>
              <a:ea typeface="Anton"/>
              <a:cs typeface="Anton"/>
              <a:sym typeface="Anton"/>
            </a:endParaRPr>
          </a:p>
        </p:txBody>
      </p:sp>
      <p:pic>
        <p:nvPicPr>
          <p:cNvPr id="526" name="Google Shape;526;p73" descr="Tiger Face on Apple iOS 12.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0"/>
        <p:cNvGrpSpPr/>
        <p:nvPr/>
      </p:nvGrpSpPr>
      <p:grpSpPr>
        <a:xfrm>
          <a:off x="0" y="0"/>
          <a:ext cx="0" cy="0"/>
          <a:chOff x="0" y="0"/>
          <a:chExt cx="0" cy="0"/>
        </a:xfrm>
      </p:grpSpPr>
      <p:sp>
        <p:nvSpPr>
          <p:cNvPr id="531" name="Google Shape;531;p74"/>
          <p:cNvSpPr txBox="1"/>
          <p:nvPr/>
        </p:nvSpPr>
        <p:spPr>
          <a:xfrm>
            <a:off x="1956450" y="1253075"/>
            <a:ext cx="5231100" cy="9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800" i="1">
                <a:solidFill>
                  <a:srgbClr val="E0FF00"/>
                </a:solidFill>
                <a:latin typeface="Anton"/>
                <a:ea typeface="Anton"/>
                <a:cs typeface="Anton"/>
                <a:sym typeface="Anton"/>
              </a:rPr>
              <a:t>¡MUCHAS GRACIAS!</a:t>
            </a:r>
            <a:endParaRPr sz="4800" i="1">
              <a:solidFill>
                <a:srgbClr val="E0FF00"/>
              </a:solidFill>
              <a:latin typeface="Anton"/>
              <a:ea typeface="Anton"/>
              <a:cs typeface="Anton"/>
              <a:sym typeface="Anton"/>
            </a:endParaRPr>
          </a:p>
        </p:txBody>
      </p:sp>
      <p:sp>
        <p:nvSpPr>
          <p:cNvPr id="532" name="Google Shape;532;p74"/>
          <p:cNvSpPr txBox="1"/>
          <p:nvPr/>
        </p:nvSpPr>
        <p:spPr>
          <a:xfrm>
            <a:off x="2180400" y="2242175"/>
            <a:ext cx="4783200" cy="408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-Callbacks</a:t>
            </a:r>
            <a:endParaRPr sz="2200">
              <a:solidFill>
                <a:srgbClr val="E0FF00"/>
              </a:solidFill>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None/>
            </a:pP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6"/>
        <p:cNvGrpSpPr/>
        <p:nvPr/>
      </p:nvGrpSpPr>
      <p:grpSpPr>
        <a:xfrm>
          <a:off x="0" y="0"/>
          <a:ext cx="0" cy="0"/>
          <a:chOff x="0" y="0"/>
          <a:chExt cx="0" cy="0"/>
        </a:xfrm>
      </p:grpSpPr>
      <p:sp>
        <p:nvSpPr>
          <p:cNvPr id="537" name="Google Shape;537;p75"/>
          <p:cNvSpPr txBox="1"/>
          <p:nvPr/>
        </p:nvSpPr>
        <p:spPr>
          <a:xfrm>
            <a:off x="2110051" y="2409500"/>
            <a:ext cx="4923900" cy="112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E0FF00"/>
                </a:solidFill>
                <a:latin typeface="Anton"/>
                <a:ea typeface="Anton"/>
                <a:cs typeface="Anton"/>
                <a:sym typeface="Anton"/>
              </a:rPr>
              <a:t>OPINA Y VALORA ESTA CLASE</a:t>
            </a:r>
            <a:endParaRPr sz="3600" i="1">
              <a:solidFill>
                <a:srgbClr val="E0FF00"/>
              </a:solidFill>
              <a:latin typeface="Anton"/>
              <a:ea typeface="Anton"/>
              <a:cs typeface="Anton"/>
              <a:sym typeface="Anton"/>
            </a:endParaRPr>
          </a:p>
        </p:txBody>
      </p:sp>
      <p:pic>
        <p:nvPicPr>
          <p:cNvPr id="538" name="Google Shape;538;p75" descr="Dizzy on Apple iOS 12.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542"/>
        <p:cNvGrpSpPr/>
        <p:nvPr/>
      </p:nvGrpSpPr>
      <p:grpSpPr>
        <a:xfrm>
          <a:off x="0" y="0"/>
          <a:ext cx="0" cy="0"/>
          <a:chOff x="0" y="0"/>
          <a:chExt cx="0" cy="0"/>
        </a:xfrm>
      </p:grpSpPr>
      <p:sp>
        <p:nvSpPr>
          <p:cNvPr id="543" name="Google Shape;543;p76"/>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a:solidFill>
                  <a:srgbClr val="121212"/>
                </a:solidFill>
                <a:latin typeface="Anton"/>
                <a:ea typeface="Anton"/>
                <a:cs typeface="Anton"/>
                <a:sym typeface="Anton"/>
              </a:rPr>
              <a:t>#DEMOCRATIZANDOLAEDUCACIÓN</a:t>
            </a:r>
            <a:endParaRPr sz="3600" i="1">
              <a:solidFill>
                <a:srgbClr val="121212"/>
              </a:solidFill>
              <a:latin typeface="Anton"/>
              <a:ea typeface="Anton"/>
              <a:cs typeface="Anton"/>
              <a:sym typeface="Anton"/>
            </a:endParaRPr>
          </a:p>
        </p:txBody>
      </p:sp>
      <p:pic>
        <p:nvPicPr>
          <p:cNvPr id="544" name="Google Shape;544;p7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1464125" y="470050"/>
            <a:ext cx="56661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Declaración de funciones</a:t>
            </a:r>
            <a:endParaRPr sz="3600" i="1">
              <a:latin typeface="Anton"/>
              <a:ea typeface="Anton"/>
              <a:cs typeface="Anton"/>
              <a:sym typeface="Anton"/>
            </a:endParaRPr>
          </a:p>
        </p:txBody>
      </p:sp>
      <p:pic>
        <p:nvPicPr>
          <p:cNvPr id="120" name="Google Shape;120;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1" name="Google Shape;121;p1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22" name="Google Shape;122;p19"/>
          <p:cNvSpPr txBox="1"/>
          <p:nvPr/>
        </p:nvSpPr>
        <p:spPr>
          <a:xfrm>
            <a:off x="792550" y="1235650"/>
            <a:ext cx="7962000" cy="339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Las funciones en </a:t>
            </a:r>
            <a:r>
              <a:rPr lang="en-GB" sz="2000">
                <a:solidFill>
                  <a:schemeClr val="dk1"/>
                </a:solidFill>
                <a:latin typeface="Helvetica Neue Light"/>
                <a:ea typeface="Helvetica Neue Light"/>
                <a:cs typeface="Helvetica Neue Light"/>
                <a:sym typeface="Helvetica Neue Light"/>
              </a:rPr>
              <a:t>Javascript </a:t>
            </a:r>
            <a:r>
              <a:rPr lang="en-GB" sz="2000">
                <a:latin typeface="Helvetica Neue Light"/>
                <a:ea typeface="Helvetica Neue Light"/>
                <a:cs typeface="Helvetica Neue Light"/>
                <a:sym typeface="Helvetica Neue Light"/>
              </a:rPr>
              <a:t>tienen varias particularidades con respecto a otros lenguajes. Recordemos las formas para declarar una función:</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n-GB" sz="2000" i="1">
                <a:latin typeface="Helvetica Neue Light"/>
                <a:ea typeface="Helvetica Neue Light"/>
                <a:cs typeface="Helvetica Neue Light"/>
                <a:sym typeface="Helvetica Neue Light"/>
              </a:rPr>
              <a:t>Estilo clásico:  </a:t>
            </a:r>
            <a:endParaRPr sz="2000" i="1">
              <a:latin typeface="Helvetica Neue Light"/>
              <a:ea typeface="Helvetica Neue Light"/>
              <a:cs typeface="Helvetica Neue Light"/>
              <a:sym typeface="Helvetica Neue Light"/>
            </a:endParaRPr>
          </a:p>
          <a:p>
            <a:pPr marL="0" lvl="0" indent="0" algn="l" rtl="0">
              <a:lnSpc>
                <a:spcPct val="135714"/>
              </a:lnSpc>
              <a:spcBef>
                <a:spcPts val="0"/>
              </a:spcBef>
              <a:spcAft>
                <a:spcPts val="0"/>
              </a:spcAft>
              <a:buClr>
                <a:schemeClr val="dk1"/>
              </a:buClr>
              <a:buSzPts val="1100"/>
              <a:buFont typeface="Arial"/>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2000">
              <a:latin typeface="Courier New"/>
              <a:ea typeface="Courier New"/>
              <a:cs typeface="Courier New"/>
              <a:sym typeface="Courier New"/>
            </a:endParaRPr>
          </a:p>
          <a:p>
            <a:pPr marL="0" lvl="0" indent="0" algn="l" rtl="0">
              <a:lnSpc>
                <a:spcPct val="115000"/>
              </a:lnSpc>
              <a:spcBef>
                <a:spcPts val="0"/>
              </a:spcBef>
              <a:spcAft>
                <a:spcPts val="0"/>
              </a:spcAft>
              <a:buNone/>
            </a:pPr>
            <a:r>
              <a:rPr lang="en-GB" sz="2000" i="1">
                <a:latin typeface="Helvetica Neue Light"/>
                <a:ea typeface="Helvetica Neue Light"/>
                <a:cs typeface="Helvetica Neue Light"/>
                <a:sym typeface="Helvetica Neue Light"/>
              </a:rPr>
              <a:t>Llamada a la función: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args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GB" sz="2000">
                <a:latin typeface="Courier New"/>
                <a:ea typeface="Courier New"/>
                <a:cs typeface="Courier New"/>
                <a:sym typeface="Courier New"/>
              </a:rPr>
              <a:t>    </a:t>
            </a:r>
            <a:endParaRPr sz="2000">
              <a:latin typeface="Courier New"/>
              <a:ea typeface="Courier New"/>
              <a:cs typeface="Courier New"/>
              <a:sym typeface="Courier New"/>
            </a:endParaRPr>
          </a:p>
          <a:p>
            <a:pPr marL="0" lvl="0" indent="0" algn="l" rtl="0">
              <a:lnSpc>
                <a:spcPct val="115000"/>
              </a:lnSpc>
              <a:spcBef>
                <a:spcPts val="0"/>
              </a:spcBef>
              <a:spcAft>
                <a:spcPts val="0"/>
              </a:spcAft>
              <a:buNone/>
            </a:pPr>
            <a:endParaRPr sz="2000" b="1">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000" b="1">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000" b="1">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2000">
              <a:latin typeface="Helvetica Neue Light"/>
              <a:ea typeface="Helvetica Neue Light"/>
              <a:cs typeface="Helvetica Neue Light"/>
              <a:sym typeface="Helvetica Neue Light"/>
            </a:endParaRPr>
          </a:p>
          <a:p>
            <a:pPr marL="45720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sp>
        <p:nvSpPr>
          <p:cNvPr id="123" name="Google Shape;123;p19"/>
          <p:cNvSpPr txBox="1"/>
          <p:nvPr/>
        </p:nvSpPr>
        <p:spPr>
          <a:xfrm>
            <a:off x="913250" y="2836500"/>
            <a:ext cx="4309800" cy="13281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1464125" y="470050"/>
            <a:ext cx="56661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Declaración de funciones</a:t>
            </a:r>
            <a:endParaRPr sz="3600" i="1">
              <a:latin typeface="Anton"/>
              <a:ea typeface="Anton"/>
              <a:cs typeface="Anton"/>
              <a:sym typeface="Anton"/>
            </a:endParaRPr>
          </a:p>
        </p:txBody>
      </p:sp>
      <p:pic>
        <p:nvPicPr>
          <p:cNvPr id="129" name="Google Shape;129;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31" name="Google Shape;131;p20"/>
          <p:cNvSpPr txBox="1"/>
          <p:nvPr/>
        </p:nvSpPr>
        <p:spPr>
          <a:xfrm>
            <a:off x="308875" y="1350250"/>
            <a:ext cx="4624500" cy="3227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Al ser </a:t>
            </a:r>
            <a:r>
              <a:rPr lang="en-GB" sz="2000" b="1">
                <a:latin typeface="Helvetica Neue"/>
                <a:ea typeface="Helvetica Neue"/>
                <a:cs typeface="Helvetica Neue"/>
                <a:sym typeface="Helvetica Neue"/>
              </a:rPr>
              <a:t>Javascript </a:t>
            </a:r>
            <a:r>
              <a:rPr lang="en-GB" sz="2000">
                <a:latin typeface="Helvetica Neue Light"/>
                <a:ea typeface="Helvetica Neue Light"/>
                <a:cs typeface="Helvetica Neue Light"/>
                <a:sym typeface="Helvetica Neue Light"/>
              </a:rPr>
              <a:t>un lenguaje que </a:t>
            </a:r>
            <a:r>
              <a:rPr lang="en-GB" sz="2000" b="1">
                <a:latin typeface="Helvetica Neue"/>
                <a:ea typeface="Helvetica Neue"/>
                <a:cs typeface="Helvetica Neue"/>
                <a:sym typeface="Helvetica Neue"/>
              </a:rPr>
              <a:t>no requiere especificar </a:t>
            </a:r>
            <a:r>
              <a:rPr lang="en-GB" sz="2000">
                <a:latin typeface="Helvetica Neue Light"/>
                <a:ea typeface="Helvetica Neue Light"/>
                <a:cs typeface="Helvetica Neue Light"/>
                <a:sym typeface="Helvetica Neue Light"/>
              </a:rPr>
              <a:t>el </a:t>
            </a:r>
            <a:r>
              <a:rPr lang="en-GB" sz="2000" b="1">
                <a:latin typeface="Helvetica Neue"/>
                <a:ea typeface="Helvetica Neue"/>
                <a:cs typeface="Helvetica Neue"/>
                <a:sym typeface="Helvetica Neue"/>
              </a:rPr>
              <a:t>tipo </a:t>
            </a:r>
            <a:r>
              <a:rPr lang="en-GB" sz="2000">
                <a:latin typeface="Helvetica Neue Light"/>
                <a:ea typeface="Helvetica Neue Light"/>
                <a:cs typeface="Helvetica Neue Light"/>
                <a:sym typeface="Helvetica Neue Light"/>
              </a:rPr>
              <a:t>de </a:t>
            </a:r>
            <a:r>
              <a:rPr lang="en-GB" sz="2000" b="1">
                <a:latin typeface="Helvetica Neue"/>
                <a:ea typeface="Helvetica Neue"/>
                <a:cs typeface="Helvetica Neue"/>
                <a:sym typeface="Helvetica Neue"/>
              </a:rPr>
              <a:t>dato </a:t>
            </a:r>
            <a:r>
              <a:rPr lang="en-GB" sz="2000">
                <a:latin typeface="Helvetica Neue Light"/>
                <a:ea typeface="Helvetica Neue Light"/>
                <a:cs typeface="Helvetica Neue Light"/>
                <a:sym typeface="Helvetica Neue Light"/>
              </a:rPr>
              <a:t>de sus </a:t>
            </a:r>
            <a:r>
              <a:rPr lang="en-GB" sz="2000" b="1">
                <a:latin typeface="Helvetica Neue"/>
                <a:ea typeface="Helvetica Neue"/>
                <a:cs typeface="Helvetica Neue"/>
                <a:sym typeface="Helvetica Neue"/>
              </a:rPr>
              <a:t>variables </a:t>
            </a:r>
            <a:r>
              <a:rPr lang="en-GB" sz="2000">
                <a:latin typeface="Helvetica Neue Light"/>
                <a:ea typeface="Helvetica Neue Light"/>
                <a:cs typeface="Helvetica Neue Light"/>
                <a:sym typeface="Helvetica Neue Light"/>
              </a:rPr>
              <a:t>(tipado dinámico), </a:t>
            </a:r>
            <a:r>
              <a:rPr lang="en-GB" sz="2000" b="1">
                <a:latin typeface="Helvetica Neue"/>
                <a:ea typeface="Helvetica Neue"/>
                <a:cs typeface="Helvetica Neue"/>
                <a:sym typeface="Helvetica Neue"/>
              </a:rPr>
              <a:t>tampoco </a:t>
            </a:r>
            <a:r>
              <a:rPr lang="en-GB" sz="2000">
                <a:latin typeface="Helvetica Neue Light"/>
                <a:ea typeface="Helvetica Neue Light"/>
                <a:cs typeface="Helvetica Neue Light"/>
                <a:sym typeface="Helvetica Neue Light"/>
              </a:rPr>
              <a:t>es necesario especificar el tipo de dato que devuelven las </a:t>
            </a:r>
            <a:r>
              <a:rPr lang="en-GB" sz="2000" b="1">
                <a:latin typeface="Helvetica Neue"/>
                <a:ea typeface="Helvetica Neue"/>
                <a:cs typeface="Helvetica Neue"/>
                <a:sym typeface="Helvetica Neue"/>
              </a:rPr>
              <a:t>funciones</a:t>
            </a:r>
            <a:r>
              <a:rPr lang="en-GB" sz="2000">
                <a:latin typeface="Helvetica Neue Light"/>
                <a:ea typeface="Helvetica Neue Light"/>
                <a:cs typeface="Helvetica Neue Light"/>
                <a:sym typeface="Helvetica Neue Light"/>
              </a:rPr>
              <a:t>, </a:t>
            </a:r>
            <a:r>
              <a:rPr lang="en-GB" sz="2000" b="1">
                <a:latin typeface="Helvetica Neue"/>
                <a:ea typeface="Helvetica Neue"/>
                <a:cs typeface="Helvetica Neue"/>
                <a:sym typeface="Helvetica Neue"/>
              </a:rPr>
              <a:t>ni </a:t>
            </a:r>
            <a:r>
              <a:rPr lang="en-GB" sz="2000">
                <a:latin typeface="Helvetica Neue Light"/>
                <a:ea typeface="Helvetica Neue Light"/>
                <a:cs typeface="Helvetica Neue Light"/>
                <a:sym typeface="Helvetica Neue Light"/>
              </a:rPr>
              <a:t>el tipo de dato de los </a:t>
            </a:r>
            <a:r>
              <a:rPr lang="en-GB" sz="2000" b="1">
                <a:latin typeface="Helvetica Neue"/>
                <a:ea typeface="Helvetica Neue"/>
                <a:cs typeface="Helvetica Neue"/>
                <a:sym typeface="Helvetica Neue"/>
              </a:rPr>
              <a:t>parámetros </a:t>
            </a:r>
            <a:r>
              <a:rPr lang="en-GB" sz="2000">
                <a:latin typeface="Helvetica Neue Light"/>
                <a:ea typeface="Helvetica Neue Light"/>
                <a:cs typeface="Helvetica Neue Light"/>
                <a:sym typeface="Helvetica Neue Light"/>
              </a:rPr>
              <a:t>que éstas reciben</a:t>
            </a:r>
            <a:endParaRPr sz="2000">
              <a:latin typeface="Helvetica Neue Light"/>
              <a:ea typeface="Helvetica Neue Light"/>
              <a:cs typeface="Helvetica Neue Light"/>
              <a:sym typeface="Helvetica Neue Light"/>
            </a:endParaRPr>
          </a:p>
        </p:txBody>
      </p:sp>
      <p:pic>
        <p:nvPicPr>
          <p:cNvPr id="132" name="Google Shape;132;p20"/>
          <p:cNvPicPr preferRelativeResize="0"/>
          <p:nvPr/>
        </p:nvPicPr>
        <p:blipFill>
          <a:blip r:embed="rId5">
            <a:alphaModFix/>
          </a:blip>
          <a:stretch>
            <a:fillRect/>
          </a:stretch>
        </p:blipFill>
        <p:spPr>
          <a:xfrm>
            <a:off x="4739125" y="1582700"/>
            <a:ext cx="4496527" cy="2509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582275" y="470050"/>
            <a:ext cx="7262400" cy="7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i="1">
                <a:latin typeface="Anton"/>
                <a:ea typeface="Anton"/>
                <a:cs typeface="Anton"/>
                <a:sym typeface="Anton"/>
              </a:rPr>
              <a:t>Las funciones también son objetos</a:t>
            </a:r>
            <a:endParaRPr sz="3600" i="1">
              <a:latin typeface="Anton"/>
              <a:ea typeface="Anton"/>
              <a:cs typeface="Anton"/>
              <a:sym typeface="Anton"/>
            </a:endParaRPr>
          </a:p>
        </p:txBody>
      </p:sp>
      <p:pic>
        <p:nvPicPr>
          <p:cNvPr id="138" name="Google Shape;138;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9" name="Google Shape;139;p21"/>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0" name="Google Shape;140;p21"/>
          <p:cNvSpPr txBox="1"/>
          <p:nvPr/>
        </p:nvSpPr>
        <p:spPr>
          <a:xfrm>
            <a:off x="582275" y="1350250"/>
            <a:ext cx="8062800" cy="314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En JavaScript las </a:t>
            </a:r>
            <a:r>
              <a:rPr lang="en-GB" sz="2000" b="1">
                <a:latin typeface="Helvetica Neue"/>
                <a:ea typeface="Helvetica Neue"/>
                <a:cs typeface="Helvetica Neue"/>
                <a:sym typeface="Helvetica Neue"/>
              </a:rPr>
              <a:t>funciones se comportan como objetos</a:t>
            </a:r>
            <a:r>
              <a:rPr lang="en-GB" sz="2000">
                <a:latin typeface="Helvetica Neue Light"/>
                <a:ea typeface="Helvetica Neue Light"/>
                <a:cs typeface="Helvetica Neue Light"/>
                <a:sym typeface="Helvetica Neue Light"/>
              </a:rPr>
              <a:t>: es posible asignar una declaración de función a una variable. </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00">
              <a:solidFill>
                <a:srgbClr val="569CD6"/>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n-GB" sz="2000">
                <a:latin typeface="Helvetica Neue Light"/>
                <a:ea typeface="Helvetica Neue Light"/>
                <a:cs typeface="Helvetica Neue Light"/>
                <a:sym typeface="Helvetica Neue Light"/>
              </a:rPr>
              <a:t>La podemos ejecutar de la misma forma que una función clásica.</a:t>
            </a: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sp>
        <p:nvSpPr>
          <p:cNvPr id="141" name="Google Shape;141;p21"/>
          <p:cNvSpPr txBox="1"/>
          <p:nvPr/>
        </p:nvSpPr>
        <p:spPr>
          <a:xfrm>
            <a:off x="693025" y="2462725"/>
            <a:ext cx="5381400" cy="13281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2871</Words>
  <Application>Microsoft Office PowerPoint</Application>
  <PresentationFormat>Presentación en pantalla (16:9)</PresentationFormat>
  <Paragraphs>316</Paragraphs>
  <Slides>64</Slides>
  <Notes>64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64</vt:i4>
      </vt:variant>
    </vt:vector>
  </HeadingPairs>
  <TitlesOfParts>
    <vt:vector size="73" baseType="lpstr">
      <vt:lpstr>Lato</vt:lpstr>
      <vt:lpstr>Consolas</vt:lpstr>
      <vt:lpstr>Helvetica Neue Light</vt:lpstr>
      <vt:lpstr>Lato Light</vt:lpstr>
      <vt:lpstr>Anton</vt:lpstr>
      <vt:lpstr>Courier New</vt:lpstr>
      <vt:lpstr>Helvetica Neue</vt:lpstr>
      <vt:lpstr>Arial</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Facundo Toffolo Pasquini</cp:lastModifiedBy>
  <cp:revision>1</cp:revision>
  <dcterms:modified xsi:type="dcterms:W3CDTF">2022-03-10T01:44:08Z</dcterms:modified>
</cp:coreProperties>
</file>