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</p:sldIdLst>
  <p:sldSz cy="5143500" cx="9144000"/>
  <p:notesSz cx="6858000" cy="9144000"/>
  <p:embeddedFontLst>
    <p:embeddedFont>
      <p:font typeface="Anton"/>
      <p:regular r:id="rId52"/>
    </p:embeddedFont>
    <p:embeddedFont>
      <p:font typeface="Lato"/>
      <p:regular r:id="rId53"/>
      <p:bold r:id="rId54"/>
      <p:italic r:id="rId55"/>
      <p:boldItalic r:id="rId56"/>
    </p:embeddedFont>
    <p:embeddedFont>
      <p:font typeface="Helvetica Neue"/>
      <p:regular r:id="rId57"/>
      <p:bold r:id="rId58"/>
      <p:italic r:id="rId59"/>
      <p:boldItalic r:id="rId60"/>
    </p:embeddedFont>
    <p:embeddedFont>
      <p:font typeface="Helvetica Neue Light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09369C-9681-4142-AC04-1C020C472BD7}">
  <a:tblStyle styleId="{CA09369C-9681-4142-AC04-1C020C472B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HelveticaNeueLight-bold.fntdata"/><Relationship Id="rId61" Type="http://schemas.openxmlformats.org/officeDocument/2006/relationships/font" Target="fonts/HelveticaNeueLight-regular.fntdata"/><Relationship Id="rId20" Type="http://schemas.openxmlformats.org/officeDocument/2006/relationships/slide" Target="slides/slide12.xml"/><Relationship Id="rId64" Type="http://schemas.openxmlformats.org/officeDocument/2006/relationships/font" Target="fonts/HelveticaNeueLight-boldItalic.fntdata"/><Relationship Id="rId63" Type="http://schemas.openxmlformats.org/officeDocument/2006/relationships/font" Target="fonts/HelveticaNeueLight-italic.fntdata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schemas.openxmlformats.org/officeDocument/2006/relationships/font" Target="fonts/HelveticaNeue-boldItalic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font" Target="fonts/Lato-regular.fntdata"/><Relationship Id="rId52" Type="http://schemas.openxmlformats.org/officeDocument/2006/relationships/font" Target="fonts/Anton-regular.fntdata"/><Relationship Id="rId11" Type="http://schemas.openxmlformats.org/officeDocument/2006/relationships/slide" Target="slides/slide3.xml"/><Relationship Id="rId55" Type="http://schemas.openxmlformats.org/officeDocument/2006/relationships/font" Target="fonts/Lato-italic.fntdata"/><Relationship Id="rId10" Type="http://schemas.openxmlformats.org/officeDocument/2006/relationships/slide" Target="slides/slide2.xml"/><Relationship Id="rId54" Type="http://schemas.openxmlformats.org/officeDocument/2006/relationships/font" Target="fonts/Lato-bold.fntdata"/><Relationship Id="rId13" Type="http://schemas.openxmlformats.org/officeDocument/2006/relationships/slide" Target="slides/slide5.xml"/><Relationship Id="rId57" Type="http://schemas.openxmlformats.org/officeDocument/2006/relationships/font" Target="fonts/HelveticaNeue-regular.fntdata"/><Relationship Id="rId12" Type="http://schemas.openxmlformats.org/officeDocument/2006/relationships/slide" Target="slides/slide4.xml"/><Relationship Id="rId56" Type="http://schemas.openxmlformats.org/officeDocument/2006/relationships/font" Target="fonts/Lato-boldItalic.fntdata"/><Relationship Id="rId15" Type="http://schemas.openxmlformats.org/officeDocument/2006/relationships/slide" Target="slides/slide7.xml"/><Relationship Id="rId59" Type="http://schemas.openxmlformats.org/officeDocument/2006/relationships/font" Target="fonts/HelveticaNeue-italic.fntdata"/><Relationship Id="rId14" Type="http://schemas.openxmlformats.org/officeDocument/2006/relationships/slide" Target="slides/slide6.xml"/><Relationship Id="rId58" Type="http://schemas.openxmlformats.org/officeDocument/2006/relationships/font" Target="fonts/HelveticaNeue-bold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b91f962fb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b91f962fb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b91f962fb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b91f962fb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d88b861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d88b861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d88b861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d88b861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d88b8612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d88b8612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b91f962fb_0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b91f962fb_0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b91f962fb_0_10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eb91f962fb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b91f962fb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b91f962fb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b91f962fb_0_10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eb91f962fb_0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b91f962fb_0_1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b91f962fb_0_1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b91f962fb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eb91f962fb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b91f962fb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b91f962fb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b91f962fb_0_1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b91f962fb_0_1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b91f962fb_0_1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b91f962fb_0_1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b91f962fb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b91f962fb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b91f962fb_0_1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b91f962fb_0_1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b91f962fb_0_1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eb91f962fb_0_1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b91f962fb_0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b91f962fb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b91f962fb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b91f962fb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b91f962fb_0_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eb91f962fb_0_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b91f962fb_0_1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b91f962fb_0_1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eb91f962fb_0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eb91f962fb_0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b91f962fb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b91f962fb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b91f962fb_0_1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eb91f962fb_0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eb91f962fb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eb91f962fb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b91f962fb_0_11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eb91f962fb_0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eb91f962fb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eb91f962fb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b91f962fb_0_1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eb91f962fb_0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d88b8612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fd88b8612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eb91f962fb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eb91f962fb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b91f962fb_0_1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b91f962fb_0_1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eb91f962fb_0_1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eb91f962fb_0_1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eb91f962fb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eb91f962fb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b91f962fb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b91f962fb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b91f962fb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b91f962fb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eb91f962fb_0_1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eb91f962fb_0_1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b91f962fb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b91f962fb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eb91f962fb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eb91f962fb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b91f962fb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b91f962fb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b91f962fb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b91f962fb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b91f962fb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b91f962fb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b91f962fb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b91f962fb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b91f962fb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b91f962fb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4" name="Google Shape;12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paularmstrong/normalizr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2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9.png"/><Relationship Id="rId5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Relationship Id="rId4" Type="http://schemas.openxmlformats.org/officeDocument/2006/relationships/hyperlink" Target="https://github.com/paularmstrong/normalizr/blob/master/docs/api.md" TargetMode="External"/><Relationship Id="rId5" Type="http://schemas.openxmlformats.org/officeDocument/2006/relationships/image" Target="../media/image3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Relationship Id="rId4" Type="http://schemas.openxmlformats.org/officeDocument/2006/relationships/image" Target="../media/image42.png"/><Relationship Id="rId5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0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Relationship Id="rId4" Type="http://schemas.openxmlformats.org/officeDocument/2006/relationships/image" Target="../media/image4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4.png"/><Relationship Id="rId4" Type="http://schemas.openxmlformats.org/officeDocument/2006/relationships/image" Target="../media/image3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hyperlink" Target="https://www.npmjs.com/package/normaliz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/>
          <p:nvPr/>
        </p:nvSpPr>
        <p:spPr>
          <a:xfrm>
            <a:off x="560700" y="1638950"/>
            <a:ext cx="8022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Trabajo con datos: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Normalización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5" name="Google Shape;145;p37"/>
          <p:cNvSpPr txBox="1"/>
          <p:nvPr/>
        </p:nvSpPr>
        <p:spPr>
          <a:xfrm>
            <a:off x="2022750" y="1163150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22. </a:t>
            </a:r>
            <a:r>
              <a:rPr lang="en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Programación Backend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6" name="Google Shape;146;p37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/>
        </p:nvSpPr>
        <p:spPr>
          <a:xfrm>
            <a:off x="58950" y="91675"/>
            <a:ext cx="90378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Normalizr github site: </a:t>
            </a:r>
            <a:r>
              <a:rPr i="1" lang="en" sz="2500" u="sng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3"/>
              </a:rPr>
              <a:t>https://github.com/paularmstrong/normalizr</a:t>
            </a:r>
            <a:endParaRPr i="1" sz="2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4" name="Google Shape;23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00" y="631575"/>
            <a:ext cx="8207800" cy="441168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5" name="Google Shape;23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/>
        </p:nvSpPr>
        <p:spPr>
          <a:xfrm>
            <a:off x="162450" y="1052933"/>
            <a:ext cx="84396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publicaciones en un blog pueden tener este formato de datos: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1" name="Google Shape;241;p47"/>
          <p:cNvSpPr txBox="1"/>
          <p:nvPr/>
        </p:nvSpPr>
        <p:spPr>
          <a:xfrm>
            <a:off x="1125325" y="202750"/>
            <a:ext cx="74856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Ejemplo de uso en un blog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2" name="Google Shape;24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7"/>
          <p:cNvSpPr txBox="1"/>
          <p:nvPr/>
        </p:nvSpPr>
        <p:spPr>
          <a:xfrm>
            <a:off x="4607700" y="1835563"/>
            <a:ext cx="4536300" cy="23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Este tipo de estructura parece totalmente correcta, pero cuando almacenemos más publicaciones de blog,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 duplicarán los datos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los autores. A medida que nuestro blog crece, podemos agregar categorías y relaciones entre comentarios y usuarios.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5" name="Google Shape;245;p47"/>
          <p:cNvSpPr txBox="1"/>
          <p:nvPr/>
        </p:nvSpPr>
        <p:spPr>
          <a:xfrm>
            <a:off x="162450" y="4508500"/>
            <a:ext cx="8225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es necesario almacenar todo en un objeto.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47"/>
          <p:cNvSpPr txBox="1"/>
          <p:nvPr/>
        </p:nvSpPr>
        <p:spPr>
          <a:xfrm>
            <a:off x="271350" y="1628150"/>
            <a:ext cx="3807300" cy="2909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blogpost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"My blog post"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description: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"Short blogpost description"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content: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"John Doe"</a:t>
            </a:r>
            <a:endParaRPr sz="6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"Rob"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content: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"Nice post!"</a:t>
            </a:r>
            <a:endParaRPr sz="6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"Jane"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content:</a:t>
            </a: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 totally agree with you!"</a:t>
            </a:r>
            <a:endParaRPr sz="6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]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8"/>
          <p:cNvSpPr txBox="1"/>
          <p:nvPr/>
        </p:nvSpPr>
        <p:spPr>
          <a:xfrm>
            <a:off x="1125325" y="206625"/>
            <a:ext cx="74856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Solución: Normalizr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2" name="Google Shape;25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8"/>
          <p:cNvSpPr txBox="1"/>
          <p:nvPr/>
        </p:nvSpPr>
        <p:spPr>
          <a:xfrm>
            <a:off x="111900" y="3674650"/>
            <a:ext cx="86742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Normalizr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funciona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definiendo esquemas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luego declarando cómo estos esquemas se representan a través de entidades.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único requisito es que cada entidad (publicación, comentario, autor)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tenga la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propiedad ‘id’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" name="Google Shape;255;p48"/>
          <p:cNvSpPr txBox="1"/>
          <p:nvPr/>
        </p:nvSpPr>
        <p:spPr>
          <a:xfrm>
            <a:off x="616725" y="1064600"/>
            <a:ext cx="6891000" cy="24936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Definimos un esquema de usuarios (autores y comentadores)</a:t>
            </a:r>
            <a:endParaRPr sz="7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authorSchema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'authors'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Definimos un esquema de comentadores</a:t>
            </a:r>
            <a:endParaRPr sz="7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commentSchema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'comments'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Definimos un esquema de artículos</a:t>
            </a:r>
            <a:endParaRPr sz="7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postSchema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'posts'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authorSchema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commentSchema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]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normalizedBlogpost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normalize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blogpost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postSchema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denormalizedBlogpost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denormalize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normalizedBlogpost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postSchema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normalizedBlogpost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entities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/>
        </p:nvSpPr>
        <p:spPr>
          <a:xfrm>
            <a:off x="4743150" y="1339475"/>
            <a:ext cx="4071600" cy="25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Este objeto es el resultado del proceso de normalización.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están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agrupados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por ‘entidades’, y ‘result’ es el punto de entrada.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Logramos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desanidar y aplanar la información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Esto nos va a ayudar a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quitar redundancias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1" name="Google Shape;261;p49"/>
          <p:cNvSpPr txBox="1"/>
          <p:nvPr/>
        </p:nvSpPr>
        <p:spPr>
          <a:xfrm>
            <a:off x="1125325" y="202750"/>
            <a:ext cx="74856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Resultado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2" name="Google Shape;2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9"/>
          <p:cNvSpPr txBox="1"/>
          <p:nvPr/>
        </p:nvSpPr>
        <p:spPr>
          <a:xfrm>
            <a:off x="154050" y="1175900"/>
            <a:ext cx="4512900" cy="34413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entities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{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{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'John Doe'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 },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{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'Rob'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content: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'Nice post!'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{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'Jane'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content: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 totally agree with you!'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posts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'My blog post'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description: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'Short blogpost description'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content: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]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endParaRPr sz="7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0"/>
          <p:cNvSpPr txBox="1"/>
          <p:nvPr/>
        </p:nvSpPr>
        <p:spPr>
          <a:xfrm>
            <a:off x="268225" y="1506500"/>
            <a:ext cx="4202400" cy="1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Ventajas de esta solución: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Actualizar los datos de los comentarios y del autor es muy fácil.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Posibilidad de mostrar fácilmente todas las publicaciones, autores y comentarios.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 hay duplicación de datos.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0" name="Google Shape;270;p50"/>
          <p:cNvSpPr txBox="1"/>
          <p:nvPr/>
        </p:nvSpPr>
        <p:spPr>
          <a:xfrm>
            <a:off x="2025900" y="234900"/>
            <a:ext cx="58257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Normalizr: Pros y contras 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1" name="Google Shape;27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225" y="76275"/>
            <a:ext cx="2110162" cy="11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0"/>
          <p:cNvSpPr txBox="1"/>
          <p:nvPr/>
        </p:nvSpPr>
        <p:spPr>
          <a:xfrm>
            <a:off x="4612353" y="1506503"/>
            <a:ext cx="4202400" cy="1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Contras: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Mostrar pocos comentarios en una publicación requiere pasar un objeto con todos los comentarios.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aplicaciones pequeñas sin mucha duplicación de datos, es posible que no sea necesario normalizar los datos.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1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4000">
                <a:latin typeface="Anton"/>
                <a:ea typeface="Anton"/>
                <a:cs typeface="Anton"/>
                <a:sym typeface="Anton"/>
              </a:rPr>
              <a:t>Normalizar JSON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 minutos</a:t>
            </a:r>
            <a:endParaRPr i="1"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0" name="Google Shape;28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52"/>
          <p:cNvSpPr txBox="1"/>
          <p:nvPr/>
        </p:nvSpPr>
        <p:spPr>
          <a:xfrm>
            <a:off x="442500" y="1089138"/>
            <a:ext cx="82590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Normalizar la estructura del objeto en formato JSON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empresa.json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(disponible en la carpeta de la clase) que describe el organigrama de una empresa. El gerente y el encargado figuran en el array de empleados de la empresa.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Imprimir por consola el objeto normalizado y la longitud del objeto original y del normalizado. Comparar los resultados.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adelante, utilizar la siguiente función 'print' para imprimir el contenido de un objeto: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const util = require('util')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function print(objeto) {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  console.log(util.inspect(objeto,false,12,true))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}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8" name="Google Shape;288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3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4000">
                <a:latin typeface="Anton"/>
                <a:ea typeface="Anton"/>
                <a:cs typeface="Anton"/>
                <a:sym typeface="Anton"/>
              </a:rPr>
              <a:t>Desnormalizar JSON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 minutos</a:t>
            </a:r>
            <a:endParaRPr i="1"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4" name="Google Shape;29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54"/>
          <p:cNvSpPr txBox="1"/>
          <p:nvPr/>
        </p:nvSpPr>
        <p:spPr>
          <a:xfrm>
            <a:off x="495450" y="1538425"/>
            <a:ext cx="82590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Desnormalizar el objeto del ejercicio anterior, imprimiéndolo por consola junto a su longitud.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Comparar el objeto original con el desnormalizado.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 minutos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2" name="Google Shape;30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4"/>
          <p:cNvSpPr txBox="1"/>
          <p:nvPr/>
        </p:nvSpPr>
        <p:spPr>
          <a:xfrm>
            <a:off x="1543650" y="577475"/>
            <a:ext cx="6056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Desnormalizar JSON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5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E8E7E3"/>
                </a:solidFill>
              </a:rPr>
              <a:t>☕ </a:t>
            </a:r>
            <a:endParaRPr sz="6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i="1" sz="6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 txBox="1"/>
          <p:nvPr/>
        </p:nvSpPr>
        <p:spPr>
          <a:xfrm>
            <a:off x="4006550" y="1257375"/>
            <a:ext cx="4581600" cy="30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Entender el concepto de normalización de datos.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Comprender el uso de normalizr y su sistema de esquemas.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Verificar el formato del objeto normalizado.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la normalización y desnormalización de una estructura con redundancias.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2" name="Google Shape;1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8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n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4" name="Google Shape;15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6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Proyecto: normalización y desnormalización de datos en formato JSON con redundancia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4" name="Google Shape;31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7"/>
          <p:cNvSpPr txBox="1"/>
          <p:nvPr/>
        </p:nvSpPr>
        <p:spPr>
          <a:xfrm>
            <a:off x="58950" y="1248863"/>
            <a:ext cx="9026100" cy="3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trabajar con el objeto del blog, pero ahora añadiéndole </a:t>
            </a:r>
            <a:r>
              <a:rPr i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información redundante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va a ser optimizada por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Normalizr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Dispondremos de un </a:t>
            </a:r>
            <a:r>
              <a:rPr b="1" i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array de artículos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donde habrá </a:t>
            </a:r>
            <a:r>
              <a:rPr i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autores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i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comentadores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autor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un artículo puede ser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comentador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otro y viceversa.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esta manera habrá </a:t>
            </a:r>
            <a:r>
              <a:rPr i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duplicación de información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lo que producirá que el objeto no posea información centralizada y sea más extenso.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Definiremos un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conjunto de esquemas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quitar esas redundancias.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Primero mostraremos el objeto original y su longitud en bytes, luego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normalizaremos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comprobaremos los datos.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último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desnormalizaremos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verificando los datos originales.</a:t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0" name="Google Shape;320;p57"/>
          <p:cNvSpPr txBox="1"/>
          <p:nvPr/>
        </p:nvSpPr>
        <p:spPr>
          <a:xfrm>
            <a:off x="2206350" y="237338"/>
            <a:ext cx="47313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Pasos a seguir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1" name="Google Shape;32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8"/>
          <p:cNvSpPr txBox="1"/>
          <p:nvPr/>
        </p:nvSpPr>
        <p:spPr>
          <a:xfrm>
            <a:off x="450000" y="1021150"/>
            <a:ext cx="8244000" cy="3837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originalData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"999"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posts: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"Pablo"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"Perez"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"20442654"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"1567876547"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"My awesome blog post"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"324"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"Nicole"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"Gonzalez"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"20442638"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456"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}},{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"325"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"Pedro"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"Mei"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"20446938"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789"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"1567291542"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}}]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"Nicole"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"Gonzalez"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"20442638"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456"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"My awesome blog post"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"1324"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"Pablo"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"Perez"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"20442654"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"1567876547"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}},{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"1325"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"Pedro"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"Mei"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"20446938"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789"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"1567291542"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}}]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"Pedro"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"Mei"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"20446938"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789"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"1567291542"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"My awesome blog post"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"2324"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"Nicole"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"Gonzalez"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"20442638"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456"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}},{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"2325"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"Pablo"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"Perez"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"20442654"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"1567876547"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}}]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]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58"/>
          <p:cNvSpPr txBox="1"/>
          <p:nvPr/>
        </p:nvSpPr>
        <p:spPr>
          <a:xfrm>
            <a:off x="1665250" y="301425"/>
            <a:ext cx="56808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Objeto JSON de entrada con redundancia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9" name="Google Shape;32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00" y="558000"/>
            <a:ext cx="8416951" cy="448577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9"/>
          <p:cNvSpPr txBox="1"/>
          <p:nvPr/>
        </p:nvSpPr>
        <p:spPr>
          <a:xfrm>
            <a:off x="2314425" y="0"/>
            <a:ext cx="451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Blog de artículos: </a:t>
            </a:r>
            <a:r>
              <a:rPr i="1" lang="en" sz="2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configuración</a:t>
            </a:r>
            <a:endParaRPr i="1" sz="2600">
              <a:solidFill>
                <a:srgbClr val="99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6" name="Google Shape;33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25" y="557625"/>
            <a:ext cx="8431076" cy="451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60"/>
          <p:cNvSpPr txBox="1"/>
          <p:nvPr/>
        </p:nvSpPr>
        <p:spPr>
          <a:xfrm>
            <a:off x="1354513" y="65025"/>
            <a:ext cx="644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Blog de artículos: </a:t>
            </a:r>
            <a:r>
              <a:rPr i="1" lang="en" sz="2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datos JSON con redundancia</a:t>
            </a:r>
            <a:endParaRPr i="1" sz="2600">
              <a:solidFill>
                <a:srgbClr val="99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4" name="Google Shape;344;p60"/>
          <p:cNvSpPr txBox="1"/>
          <p:nvPr/>
        </p:nvSpPr>
        <p:spPr>
          <a:xfrm>
            <a:off x="2787950" y="791725"/>
            <a:ext cx="13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FF00"/>
                </a:solidFill>
              </a:rPr>
              <a:t>ARTÍCULO 1</a:t>
            </a:r>
            <a:endParaRPr>
              <a:solidFill>
                <a:srgbClr val="E0FF00"/>
              </a:solidFill>
            </a:endParaRPr>
          </a:p>
        </p:txBody>
      </p:sp>
      <p:sp>
        <p:nvSpPr>
          <p:cNvPr id="345" name="Google Shape;345;p60"/>
          <p:cNvSpPr txBox="1"/>
          <p:nvPr/>
        </p:nvSpPr>
        <p:spPr>
          <a:xfrm>
            <a:off x="4909325" y="791725"/>
            <a:ext cx="13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FF00"/>
                </a:solidFill>
              </a:rPr>
              <a:t>ARTÍCULO 2</a:t>
            </a:r>
            <a:endParaRPr>
              <a:solidFill>
                <a:srgbClr val="E0FF00"/>
              </a:solidFill>
            </a:endParaRPr>
          </a:p>
        </p:txBody>
      </p:sp>
      <p:sp>
        <p:nvSpPr>
          <p:cNvPr id="346" name="Google Shape;346;p60"/>
          <p:cNvSpPr txBox="1"/>
          <p:nvPr/>
        </p:nvSpPr>
        <p:spPr>
          <a:xfrm>
            <a:off x="7183425" y="791725"/>
            <a:ext cx="13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FF00"/>
                </a:solidFill>
              </a:rPr>
              <a:t>ARTÍCULO 3</a:t>
            </a:r>
            <a:endParaRPr>
              <a:solidFill>
                <a:srgbClr val="E0FF00"/>
              </a:solidFill>
            </a:endParaRPr>
          </a:p>
        </p:txBody>
      </p:sp>
      <p:sp>
        <p:nvSpPr>
          <p:cNvPr id="347" name="Google Shape;347;p60"/>
          <p:cNvSpPr/>
          <p:nvPr/>
        </p:nvSpPr>
        <p:spPr>
          <a:xfrm>
            <a:off x="3189775" y="1105175"/>
            <a:ext cx="353700" cy="249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25" y="557625"/>
            <a:ext cx="8416951" cy="448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61"/>
          <p:cNvSpPr txBox="1"/>
          <p:nvPr/>
        </p:nvSpPr>
        <p:spPr>
          <a:xfrm>
            <a:off x="2427875" y="0"/>
            <a:ext cx="456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Blog de artículos: </a:t>
            </a:r>
            <a:r>
              <a:rPr i="1" lang="en" sz="2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dependencias</a:t>
            </a:r>
            <a:endParaRPr i="1" sz="2600">
              <a:solidFill>
                <a:srgbClr val="99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5" name="Google Shape;355;p61"/>
          <p:cNvSpPr/>
          <p:nvPr/>
        </p:nvSpPr>
        <p:spPr>
          <a:xfrm>
            <a:off x="3848775" y="1844550"/>
            <a:ext cx="353700" cy="249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25" y="557625"/>
            <a:ext cx="8416951" cy="448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62"/>
          <p:cNvSpPr txBox="1"/>
          <p:nvPr/>
        </p:nvSpPr>
        <p:spPr>
          <a:xfrm>
            <a:off x="2502450" y="65025"/>
            <a:ext cx="41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Blog de artículos: </a:t>
            </a:r>
            <a:r>
              <a:rPr i="1" lang="en" sz="2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esquemas</a:t>
            </a:r>
            <a:endParaRPr i="1" sz="2600">
              <a:solidFill>
                <a:srgbClr val="99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25" y="557625"/>
            <a:ext cx="8416951" cy="4485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63"/>
          <p:cNvSpPr txBox="1"/>
          <p:nvPr/>
        </p:nvSpPr>
        <p:spPr>
          <a:xfrm>
            <a:off x="1299800" y="0"/>
            <a:ext cx="643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Blog de artículos: </a:t>
            </a:r>
            <a:r>
              <a:rPr i="1" lang="en" sz="2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procesos y comprobaciones</a:t>
            </a:r>
            <a:endParaRPr i="1" sz="2600">
              <a:solidFill>
                <a:srgbClr val="99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4"/>
          <p:cNvSpPr txBox="1"/>
          <p:nvPr/>
        </p:nvSpPr>
        <p:spPr>
          <a:xfrm>
            <a:off x="58950" y="1216450"/>
            <a:ext cx="9026100" cy="3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Node.js</a:t>
            </a:r>
            <a:r>
              <a:rPr lang="en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proporciona una función </a:t>
            </a:r>
            <a:r>
              <a:rPr b="1" lang="en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inspect</a:t>
            </a:r>
            <a:r>
              <a:rPr lang="en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provista en el módulo </a:t>
            </a:r>
            <a:r>
              <a:rPr b="1" lang="en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util</a:t>
            </a:r>
            <a:r>
              <a:rPr lang="en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 fines de depuración. Esta devuelve una representación de cadena de un objeto que puede ser grande, complejo y con un alto nivel de anidamiento.</a:t>
            </a:r>
            <a:endParaRPr sz="18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Formato: </a:t>
            </a: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inspect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[,</a:t>
            </a: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showHidden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[,</a:t>
            </a: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depth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[,</a:t>
            </a: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]]])</a:t>
            </a:r>
            <a:endParaRPr b="1" sz="1600">
              <a:solidFill>
                <a:schemeClr val="dk1"/>
              </a:solidFill>
              <a:highlight>
                <a:srgbClr val="3CEFA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 </a:t>
            </a: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inspect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myObj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chemeClr val="dk1"/>
              </a:solidFill>
              <a:highlight>
                <a:srgbClr val="3CEFA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primer parámetro es el </a:t>
            </a:r>
            <a:r>
              <a:rPr b="1" lang="en" sz="16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objeto</a:t>
            </a:r>
            <a:r>
              <a:rPr lang="en" sz="16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inspeccionar.</a:t>
            </a:r>
            <a:endParaRPr sz="16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segundo parámetro muestra todas las </a:t>
            </a:r>
            <a:r>
              <a:rPr b="1" lang="en" sz="16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propiedades</a:t>
            </a:r>
            <a:r>
              <a:rPr lang="en" sz="16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ocultas y no ocultas.</a:t>
            </a:r>
            <a:endParaRPr sz="16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tercer parámetro indica hasta qué </a:t>
            </a:r>
            <a:r>
              <a:rPr b="1" lang="en" sz="16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profundidad</a:t>
            </a:r>
            <a:r>
              <a:rPr lang="en" sz="16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analizado el objeto.</a:t>
            </a:r>
            <a:endParaRPr sz="16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cuarto parámetro colorea la </a:t>
            </a:r>
            <a:r>
              <a:rPr b="1" lang="en" sz="16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salida</a:t>
            </a:r>
            <a:r>
              <a:rPr lang="en" sz="16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6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5" name="Google Shape;375;p64"/>
          <p:cNvSpPr txBox="1"/>
          <p:nvPr/>
        </p:nvSpPr>
        <p:spPr>
          <a:xfrm>
            <a:off x="3270750" y="474250"/>
            <a:ext cx="26025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util.inspect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6" name="Google Shape;37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742325" y="3211300"/>
            <a:ext cx="1234425" cy="10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25" y="557625"/>
            <a:ext cx="8416951" cy="448575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83" name="Google Shape;38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65"/>
          <p:cNvSpPr/>
          <p:nvPr/>
        </p:nvSpPr>
        <p:spPr>
          <a:xfrm>
            <a:off x="363525" y="907450"/>
            <a:ext cx="2813100" cy="22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65"/>
          <p:cNvSpPr/>
          <p:nvPr/>
        </p:nvSpPr>
        <p:spPr>
          <a:xfrm>
            <a:off x="4517425" y="4578000"/>
            <a:ext cx="2813100" cy="22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65"/>
          <p:cNvSpPr/>
          <p:nvPr/>
        </p:nvSpPr>
        <p:spPr>
          <a:xfrm>
            <a:off x="3866075" y="4366525"/>
            <a:ext cx="580200" cy="29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65"/>
          <p:cNvSpPr txBox="1"/>
          <p:nvPr/>
        </p:nvSpPr>
        <p:spPr>
          <a:xfrm>
            <a:off x="3178850" y="3902925"/>
            <a:ext cx="1338600" cy="400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961 &lt; 1381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88" name="Google Shape;388;p65"/>
          <p:cNvSpPr/>
          <p:nvPr/>
        </p:nvSpPr>
        <p:spPr>
          <a:xfrm>
            <a:off x="371675" y="1137250"/>
            <a:ext cx="2813100" cy="3723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65"/>
          <p:cNvSpPr/>
          <p:nvPr/>
        </p:nvSpPr>
        <p:spPr>
          <a:xfrm>
            <a:off x="4517425" y="766675"/>
            <a:ext cx="3524400" cy="3811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5"/>
          <p:cNvSpPr txBox="1"/>
          <p:nvPr/>
        </p:nvSpPr>
        <p:spPr>
          <a:xfrm>
            <a:off x="1763850" y="65025"/>
            <a:ext cx="561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Blog de artículos: </a:t>
            </a:r>
            <a:r>
              <a:rPr i="1" lang="en" sz="2600">
                <a:solidFill>
                  <a:srgbClr val="9900FF"/>
                </a:solidFill>
                <a:latin typeface="Anton"/>
                <a:ea typeface="Anton"/>
                <a:cs typeface="Anton"/>
                <a:sym typeface="Anton"/>
              </a:rPr>
              <a:t>resultados en consola</a:t>
            </a:r>
            <a:endParaRPr i="1" sz="2600">
              <a:solidFill>
                <a:srgbClr val="9900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1" name="Google Shape;391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50316">
            <a:off x="3064761" y="4305637"/>
            <a:ext cx="1024754" cy="576403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65"/>
          <p:cNvSpPr/>
          <p:nvPr/>
        </p:nvSpPr>
        <p:spPr>
          <a:xfrm rot="5400000">
            <a:off x="2728350" y="4491000"/>
            <a:ext cx="340500" cy="29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EFA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65"/>
          <p:cNvSpPr/>
          <p:nvPr/>
        </p:nvSpPr>
        <p:spPr>
          <a:xfrm rot="5400000">
            <a:off x="4129475" y="875800"/>
            <a:ext cx="340500" cy="29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EFA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9"/>
          <p:cNvSpPr/>
          <p:nvPr/>
        </p:nvSpPr>
        <p:spPr>
          <a:xfrm>
            <a:off x="3609625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9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9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Clase 22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39"/>
          <p:cNvSpPr txBox="1"/>
          <p:nvPr/>
        </p:nvSpPr>
        <p:spPr>
          <a:xfrm>
            <a:off x="3695075" y="1758000"/>
            <a:ext cx="20133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Trabajo con datos: Normaliación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4" name="Google Shape;16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9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9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Clase 21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39"/>
          <p:cNvSpPr txBox="1"/>
          <p:nvPr/>
        </p:nvSpPr>
        <p:spPr>
          <a:xfrm>
            <a:off x="1320525" y="1758000"/>
            <a:ext cx="2062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Trabajo con datos: Mocks 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168" name="Google Shape;168;p39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39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39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39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2" name="Google Shape;17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9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9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9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Clase 23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39"/>
          <p:cNvSpPr txBox="1"/>
          <p:nvPr/>
        </p:nvSpPr>
        <p:spPr>
          <a:xfrm>
            <a:off x="6070550" y="1758000"/>
            <a:ext cx="2157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Cookies, Sesiones y Almacenamientos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177" name="Google Shape;177;p39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39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39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39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1" name="Google Shape;18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9"/>
          <p:cNvSpPr txBox="1"/>
          <p:nvPr/>
        </p:nvSpPr>
        <p:spPr>
          <a:xfrm>
            <a:off x="1398000" y="2320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6"/>
          <p:cNvSpPr txBox="1"/>
          <p:nvPr/>
        </p:nvSpPr>
        <p:spPr>
          <a:xfrm>
            <a:off x="450000" y="924700"/>
            <a:ext cx="8244000" cy="4151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denormalizedData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Entities: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"Pablo"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"Perez"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"20442654"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"1567876547"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"Nicole"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"Gonzalez"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"20442638"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456"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"1567811543"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"Pedro"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"Mei"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"20446938"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direccion: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"CABA 789"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"1567291542"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324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"324"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325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"325"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1324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"1324"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1325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"1325"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2324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"2324"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2325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"2325"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commenter: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Articles: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"My awesome blog post"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"324"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"325"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1123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"My awesome blog post"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"1324"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"1325"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2123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"My awesome blog post"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"2324"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"2325"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Posts: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999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"999"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posts: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"2123"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result: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"999"</a:t>
            </a:r>
            <a:endParaRPr sz="9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66"/>
          <p:cNvSpPr txBox="1"/>
          <p:nvPr/>
        </p:nvSpPr>
        <p:spPr>
          <a:xfrm>
            <a:off x="1923150" y="182500"/>
            <a:ext cx="5297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Objeto JSON de salida sin redundancia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0" name="Google Shape;40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7"/>
          <p:cNvSpPr txBox="1"/>
          <p:nvPr/>
        </p:nvSpPr>
        <p:spPr>
          <a:xfrm>
            <a:off x="810925" y="237350"/>
            <a:ext cx="6756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Conclusiones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6" name="Google Shape;406;p67"/>
          <p:cNvSpPr txBox="1"/>
          <p:nvPr/>
        </p:nvSpPr>
        <p:spPr>
          <a:xfrm>
            <a:off x="58950" y="1061050"/>
            <a:ext cx="9026100" cy="3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normalizedData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es objeto resultante del proceso de normalización.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revisar su estructura, se puede comprobar que las redundancias fueron eliminadas y su tamaño es menor que el del objeto original.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Luego hacemos el proceso inverso con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denormalize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Verificamos la estructura del objeto desnormalizado y vemos que hemos recuperado los datos originales y el tamaño del objeto corresponde.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el ejemplo dado, logramos una reducción de tamaño de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1381 bytes de los datos originales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961 bytes normalizados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lo que representa un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30% de compresión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la información.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 eliminación de las redundancias implica una disminución del tamaño de la estructura que contiene nuestros datos.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7" name="Google Shape;40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8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4000">
                <a:latin typeface="Anton"/>
                <a:ea typeface="Anton"/>
                <a:cs typeface="Anton"/>
                <a:sym typeface="Anton"/>
              </a:rPr>
              <a:t>Normalización y desnormalización con redundancia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15 minutos</a:t>
            </a:r>
            <a:endParaRPr i="1"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4" name="Google Shape;414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9"/>
          <p:cNvSpPr txBox="1"/>
          <p:nvPr/>
        </p:nvSpPr>
        <p:spPr>
          <a:xfrm>
            <a:off x="348500" y="1163600"/>
            <a:ext cx="82590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el objeto en formato JSON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holding.json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(disponible en la carpeta de la clase) que representa la información correspondiente a un grupo de empresas: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Definir el esquema de normalización.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Obtener el objeto normalizado e imprimirlo por consola.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Desnormalizar el objeto obtenido en el punto anterior.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Imprimir la longitud del objeto original, del normalizado y del desnormalizado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Imprimir el porcentaje de compresión del proceso de normalización.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Comparar y analizar los resultados.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1" name="Google Shape;42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0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latin typeface="Anton"/>
                <a:ea typeface="Anton"/>
                <a:cs typeface="Anton"/>
                <a:sym typeface="Anton"/>
              </a:rPr>
              <a:t>MOCKS Y NORMALIZACIÓN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8" name="Google Shape;42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0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5" name="Google Shape;435;p71"/>
          <p:cNvGraphicFramePr/>
          <p:nvPr/>
        </p:nvGraphicFramePr>
        <p:xfrm>
          <a:off x="153263" y="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{CA09369C-9681-4142-AC04-1C020C472BD7}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MOCKS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con el proyecto cargado.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incluir los node_modules</a:t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" sz="200">
                          <a:solidFill>
                            <a:srgbClr val="4D5156"/>
                          </a:solidFill>
                        </a:rPr>
                      </a:br>
                      <a:r>
                        <a:rPr b="1" lang="en" sz="1600"/>
                        <a:t>&gt;&gt;</a:t>
                      </a:r>
                      <a:r>
                        <a:rPr b="1" lang="en" sz="16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 1: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Sobre el desafío entregable de la clase 8 (sql y node: nuestra primera base de datos), crear una vista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 forma de tabla 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que consuma desde la ruta ‘/api/productos-test’ del servidor una lista con 5 </a:t>
                      </a: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productos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generados al azar utilizando </a:t>
                      </a: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Faker.js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como generador de información aleatoria de test (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 lugar de tomarse desde la base de datos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). Elegir apropiadamente los temas para conformar el objeto ‘producto’ (nombre, precio y foto).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436" name="Google Shape;43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8780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2" name="Google Shape;442;p72"/>
          <p:cNvGraphicFramePr/>
          <p:nvPr/>
        </p:nvGraphicFramePr>
        <p:xfrm>
          <a:off x="153263" y="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{CA09369C-9681-4142-AC04-1C020C472BD7}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NORMALIZACIÓN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con el proyecto cargado.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incluir los node_modules</a:t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" sz="200">
                          <a:solidFill>
                            <a:srgbClr val="4D5156"/>
                          </a:solidFill>
                        </a:rPr>
                      </a:br>
                      <a:r>
                        <a:rPr b="1" lang="en" sz="1600"/>
                        <a:t>&gt;&gt;</a:t>
                      </a:r>
                      <a:r>
                        <a:rPr b="1" lang="en" sz="16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 2: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Ahora, vamos a </a:t>
                      </a: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reformar el formato de los mensajes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y la forma de comunicación del chat (centro de mensajes).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nuevo formato de mensaje será: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443" name="Google Shape;44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8780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72"/>
          <p:cNvSpPr txBox="1"/>
          <p:nvPr/>
        </p:nvSpPr>
        <p:spPr>
          <a:xfrm>
            <a:off x="2183863" y="2791500"/>
            <a:ext cx="4776300" cy="2047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'mail del usuario'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'nombre del usuario'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'apellido del usuario'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edad: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'edad del usuario'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alias: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'alias del usuario'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avatar: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'url avatar (foto, logo) del usuario'</a:t>
            </a:r>
            <a:endParaRPr sz="11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text: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'mensaje del usuario'</a:t>
            </a:r>
            <a:endParaRPr sz="11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1" name="Google Shape;451;p73"/>
          <p:cNvGraphicFramePr/>
          <p:nvPr/>
        </p:nvGraphicFramePr>
        <p:xfrm>
          <a:off x="153263" y="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{CA09369C-9681-4142-AC04-1C020C472BD7}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NORMALIZACIÓN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con el proyecto cargado.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incluir los node_modules</a:t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" sz="200">
                          <a:solidFill>
                            <a:srgbClr val="4D5156"/>
                          </a:solidFill>
                        </a:rPr>
                      </a:br>
                      <a:r>
                        <a:rPr b="1" lang="en" sz="1600"/>
                        <a:t>&gt;&gt;</a:t>
                      </a:r>
                      <a:r>
                        <a:rPr b="1" lang="en" sz="16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 Light"/>
                        <a:buAutoNum type="arabicPeriod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Modificar la persistencia de los mensajes para que utilicen un contenedor que permita guardar objetos anidados (archivos, mongodb, firebase).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 Light"/>
                        <a:buAutoNum type="arabicPeriod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mensaje se envía del frontend hacia el backend, el cual lo almacenará en la base de datos elegida. Luego cuando el cliente se conecte o envie un mensaje, recibirá un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array de mensajes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a representar en su vista.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 Light"/>
                        <a:buAutoNum type="arabicPeriod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array que se devuelve debe estar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normalizado con normalizr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conteniendo una entidad de autores. Considerar que el array tiene sus autores con su correspondiente id (mail del usuario), pero necesita incluir para el proceso de normalización un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id para todo el array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en su conjunto (podemos asignarle nosotros un valor fijo).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Ejemplo: { id: ‘mensajes’, mensajes: [ ] }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 Light"/>
                        <a:buAutoNum type="arabicPeriod"/>
                      </a:pP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frontend debería poseer el </a:t>
                      </a: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mismo esquema de normalización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que el backend, para que este pueda desnormalizar y presentar la información adecuada en la vista.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452" name="Google Shape;452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8780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8" name="Google Shape;458;p74"/>
          <p:cNvGraphicFramePr/>
          <p:nvPr/>
        </p:nvGraphicFramePr>
        <p:xfrm>
          <a:off x="153263" y="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{CA09369C-9681-4142-AC04-1C020C472BD7}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NORMALIZACIÓN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con el proyecto cargado.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incluir los node_modules</a:t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Helvetica Neue Light"/>
                        <a:buAutoNum type="arabicPeriod" startAt="5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Considerar que se puede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cambiar el nombre del id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que usa normalizr, agregando un tercer parametro a la función schema.Entity, por ejemplo: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45720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r>
                        <a:rPr lang="en" sz="12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250">
                          <a:solidFill>
                            <a:srgbClr val="4FC1FF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schemaAuthor</a:t>
                      </a:r>
                      <a:r>
                        <a:rPr lang="en" sz="12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12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</a:t>
                      </a:r>
                      <a:r>
                        <a:rPr lang="en" sz="12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250">
                          <a:solidFill>
                            <a:srgbClr val="9CDCFE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schema</a:t>
                      </a:r>
                      <a:r>
                        <a:rPr lang="en" sz="12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1250">
                          <a:solidFill>
                            <a:srgbClr val="DCDCA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Entity</a:t>
                      </a:r>
                      <a:r>
                        <a:rPr lang="en" sz="12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125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'author'</a:t>
                      </a:r>
                      <a:r>
                        <a:rPr lang="en" sz="12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,{...},{</a:t>
                      </a:r>
                      <a:r>
                        <a:rPr lang="en" sz="1250">
                          <a:solidFill>
                            <a:srgbClr val="9CDCFE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idAttribute:</a:t>
                      </a:r>
                      <a:r>
                        <a:rPr lang="en" sz="12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25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'email'</a:t>
                      </a:r>
                      <a:r>
                        <a:rPr lang="en" sz="12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});</a:t>
                      </a:r>
                      <a:endParaRPr sz="15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 este schema cambia el nombre del id con que se normaliza el nombre de los autores a 'email'. Más info en la </a:t>
                      </a:r>
                      <a:r>
                        <a:rPr lang="en" sz="1600" u="sng">
                          <a:solidFill>
                            <a:schemeClr val="hlink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  <a:hlinkClick r:id="rId4"/>
                        </a:rPr>
                        <a:t>web oficial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AutoNum type="arabicPeriod" startAt="5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Presentar en el frontend (a modo de test) el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porcentaje de compresión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de los mensajes recibidos. Puede ser en el título del centro de mensajes.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b="1" lang="en" sz="200">
                          <a:solidFill>
                            <a:srgbClr val="4D5156"/>
                          </a:solidFill>
                        </a:rPr>
                      </a:b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n" sz="16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Nota: 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incluir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 el frontend </a:t>
                      </a: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script de normalizr de la siguiente cdn: https://cdn.jsdelivr.net/npm/normalizr@3.6.1/dist/normalizr.browser.min.js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Así podremos utilizar los mismos métodos de normalizr que en el backend. Por ejemplo:  new normalizr.schema.Entity , normalizr.denormalize(...,...,...)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459" name="Google Shape;459;p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3537" y="8780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00" y="304800"/>
            <a:ext cx="8102000" cy="43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9837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0"/>
          <p:cNvSpPr txBox="1"/>
          <p:nvPr/>
        </p:nvSpPr>
        <p:spPr>
          <a:xfrm>
            <a:off x="0" y="257750"/>
            <a:ext cx="9144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Normalización de datos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8" name="Google Shape;18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493" y="1023938"/>
            <a:ext cx="89170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6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472" name="Google Shape;472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7"/>
          <p:cNvSpPr txBox="1"/>
          <p:nvPr/>
        </p:nvSpPr>
        <p:spPr>
          <a:xfrm>
            <a:off x="1956450" y="513550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78" name="Google Shape;478;p77"/>
          <p:cNvSpPr txBox="1"/>
          <p:nvPr/>
        </p:nvSpPr>
        <p:spPr>
          <a:xfrm>
            <a:off x="2153550" y="2163750"/>
            <a:ext cx="5231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Normalización y Desnormalización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Normalizr.js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 Blog de Artículos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8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484" name="Google Shape;484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9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90" name="Google Shape;49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1"/>
          <p:cNvSpPr txBox="1"/>
          <p:nvPr/>
        </p:nvSpPr>
        <p:spPr>
          <a:xfrm>
            <a:off x="456000" y="1107225"/>
            <a:ext cx="8232000" cy="18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 un </a:t>
            </a:r>
            <a:r>
              <a:rPr b="1" lang="en" sz="19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proceso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b="1" lang="en" sz="19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estandarización y validación de datos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consiste en </a:t>
            </a:r>
            <a:r>
              <a:rPr b="1" lang="en" sz="19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eliminar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las </a:t>
            </a:r>
            <a:r>
              <a:rPr b="1" lang="en" sz="19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redundancias o inconsistencias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completando datos mediante una serie de reglas que actualizan la información, protegiendo su integridad y favoreciendo la interpretación, para que así sea más fácil de consultar y más útil para quien la gestiona.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4" name="Google Shape;194;p41"/>
          <p:cNvSpPr txBox="1"/>
          <p:nvPr/>
        </p:nvSpPr>
        <p:spPr>
          <a:xfrm>
            <a:off x="1013150" y="287200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¿Qué es la normalización de datos?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5" name="Google Shape;19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525" y="3164812"/>
            <a:ext cx="4589276" cy="16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/>
        </p:nvSpPr>
        <p:spPr>
          <a:xfrm>
            <a:off x="324450" y="1411525"/>
            <a:ext cx="84951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normalización de datos es útil cuando un repositorio de datos es demasiado grande, contiene redundancias, tiene información profundamente anidada y/o es difícil de usar.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normalizar los datos, debemos seguir algunas reglas:</a:t>
            </a:r>
            <a:endParaRPr sz="2000" u="sng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 u="sng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estructura de datos debe ser plana.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entidad debe almacenarse como propiedad de objeto diferente.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relaciones con otras entidades deben crearse basadas en identificadores: ‘id’.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3" name="Google Shape;203;p42"/>
          <p:cNvSpPr txBox="1"/>
          <p:nvPr/>
        </p:nvSpPr>
        <p:spPr>
          <a:xfrm>
            <a:off x="1415100" y="365750"/>
            <a:ext cx="63138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¿Cuándo y cómo se utiliza?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4" name="Google Shape;2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Normalizr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1" name="Google Shape;21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01" y="2204775"/>
            <a:ext cx="7156851" cy="26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4"/>
          <p:cNvSpPr txBox="1"/>
          <p:nvPr/>
        </p:nvSpPr>
        <p:spPr>
          <a:xfrm>
            <a:off x="157500" y="1018275"/>
            <a:ext cx="88290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 un 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paquete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muy útil que utiliza la definición de esquemas personalizados 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para crear datos normalizados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puede instalar desde npm a través de 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npm i normalizr</a:t>
            </a:r>
            <a:endParaRPr b="1"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8" name="Google Shape;218;p44"/>
          <p:cNvSpPr txBox="1"/>
          <p:nvPr/>
        </p:nvSpPr>
        <p:spPr>
          <a:xfrm>
            <a:off x="2883925" y="263300"/>
            <a:ext cx="57942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¿Qué es normalizr?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9" name="Google Shape;21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300" y="263300"/>
            <a:ext cx="3841826" cy="6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88" y="631575"/>
            <a:ext cx="8207824" cy="4411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7" name="Google Shape;22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5"/>
          <p:cNvSpPr txBox="1"/>
          <p:nvPr/>
        </p:nvSpPr>
        <p:spPr>
          <a:xfrm>
            <a:off x="58950" y="91675"/>
            <a:ext cx="90378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Normalizr npm site: </a:t>
            </a:r>
            <a:r>
              <a:rPr i="1" lang="en" sz="2600" u="sng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5"/>
              </a:rPr>
              <a:t>https://www.npmjs.com/package/normalizr 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