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252665c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252665c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72bf947b1e_3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72bf947b1e_3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72bf947b1e_3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72bf947b1e_3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72bf947b1e_3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72bf947b1e_3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72bf947b1e_3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72bf947b1e_3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72bf947b1e_3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72bf947b1e_3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72bf947b1e_3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72bf947b1e_3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72bf947b1e_3_1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72bf947b1e_3_1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72bf947b1e_3_2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72bf947b1e_3_2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73252665c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73252665c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72bf947b1e_3_2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72bf947b1e_3_2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2bf947b1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2bf947b1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72bf947b1e_3_2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72bf947b1e_3_2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72bf947b1e_3_2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72bf947b1e_3_2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2bf947b1e_3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2bf947b1e_3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72bf947b1e_3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72bf947b1e_3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72bf947b1e_3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72bf947b1e_3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72bf947b1e_3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72bf947b1e_3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72bf947b1e_3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72bf947b1e_3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72bf947b1e_3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72bf947b1e_3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72bf947b1e_3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72bf947b1e_3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"/>
              <a:buNone/>
              <a:defRPr sz="72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"/>
              <a:buNone/>
              <a:defRPr sz="72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"/>
              <a:buNone/>
              <a:defRPr sz="72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"/>
              <a:buNone/>
              <a:defRPr sz="72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"/>
              <a:buNone/>
              <a:defRPr sz="72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"/>
              <a:buNone/>
              <a:defRPr sz="72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"/>
              <a:buNone/>
              <a:defRPr sz="72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"/>
              <a:buNone/>
              <a:defRPr sz="72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"/>
              <a:buNone/>
              <a:defRPr sz="72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"/>
              <a:buNone/>
              <a:defRPr sz="55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"/>
              <a:buNone/>
              <a:defRPr sz="55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"/>
              <a:buNone/>
              <a:defRPr sz="55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"/>
              <a:buNone/>
              <a:defRPr sz="55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"/>
              <a:buNone/>
              <a:defRPr sz="55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"/>
              <a:buNone/>
              <a:defRPr sz="55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"/>
              <a:buNone/>
              <a:defRPr sz="55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"/>
              <a:buNone/>
              <a:defRPr sz="5500">
                <a:solidFill>
                  <a:srgbClr val="43434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None/>
              <a:defRPr sz="19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info@rocketcode.com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158" name="Google Shape;15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4" name="Google Shape;164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94" name="Google Shape;294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Nati Guida</a:t>
            </a:r>
            <a:endParaRPr sz="1800"/>
          </a:p>
        </p:txBody>
      </p:sp>
      <p:cxnSp>
        <p:nvCxnSpPr>
          <p:cNvPr id="421" name="Google Shape;421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p36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51" name="Google Shape;1151;p3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36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57" name="Google Shape;1157;p36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158" name="Google Shape;1158;p3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36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#parrafo1,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#parrafo2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4" name="Google Shape;1164;p3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SELECTORES</a:t>
            </a:r>
            <a:r>
              <a:rPr lang="en" sz="2600">
                <a:solidFill>
                  <a:schemeClr val="accent1"/>
                </a:solidFill>
              </a:rPr>
              <a:t> AVANZADOS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Ahora vamos a hacer lo mismo, pero sin utilizar el selector de etiqueta. Arrancamos con selectores de ID.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5" name="Google Shape;1165;p3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3" name="Google Shape;1173;p36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174" name="Google Shape;1174;p36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9" name="Google Shape;1179;p36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0" name="Google Shape;1180;p36"/>
          <p:cNvSpPr/>
          <p:nvPr/>
        </p:nvSpPr>
        <p:spPr>
          <a:xfrm>
            <a:off x="4531094" y="2190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181" name="Google Shape;1181;p36"/>
          <p:cNvSpPr/>
          <p:nvPr/>
        </p:nvSpPr>
        <p:spPr>
          <a:xfrm>
            <a:off x="4531094" y="2597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182" name="Google Shape;1182;p36"/>
          <p:cNvSpPr/>
          <p:nvPr/>
        </p:nvSpPr>
        <p:spPr>
          <a:xfrm>
            <a:off x="4531100" y="3005050"/>
            <a:ext cx="4247100" cy="114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183" name="Google Shape;1183;p36"/>
          <p:cNvSpPr/>
          <p:nvPr/>
        </p:nvSpPr>
        <p:spPr>
          <a:xfrm>
            <a:off x="4664132" y="33261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184" name="Google Shape;1184;p36"/>
          <p:cNvSpPr/>
          <p:nvPr/>
        </p:nvSpPr>
        <p:spPr>
          <a:xfrm>
            <a:off x="4663575" y="37335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185" name="Google Shape;1185;p36"/>
          <p:cNvSpPr/>
          <p:nvPr/>
        </p:nvSpPr>
        <p:spPr>
          <a:xfrm>
            <a:off x="4531094" y="4227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186" name="Google Shape;1186;p36"/>
          <p:cNvSpPr/>
          <p:nvPr/>
        </p:nvSpPr>
        <p:spPr>
          <a:xfrm>
            <a:off x="4531093" y="4629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37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92" name="Google Shape;1192;p3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37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98" name="Google Shape;1198;p37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199" name="Google Shape;1199;p3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4" name="Google Shape;1204;p37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#parrafo1,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#parrafo2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.parrafo 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5" name="Google Shape;1205;p3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SELECTORES</a:t>
            </a:r>
            <a:r>
              <a:rPr lang="en" sz="2600">
                <a:solidFill>
                  <a:schemeClr val="accent1"/>
                </a:solidFill>
              </a:rPr>
              <a:t> AVANZADOS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siguiente paso es utilizar un selector de clase para cubrir algunos casos más.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6" name="Google Shape;1206;p3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4" name="Google Shape;1214;p37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215" name="Google Shape;1215;p37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0" name="Google Shape;1220;p37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1" name="Google Shape;1221;p37"/>
          <p:cNvSpPr/>
          <p:nvPr/>
        </p:nvSpPr>
        <p:spPr>
          <a:xfrm>
            <a:off x="4531094" y="2190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22" name="Google Shape;1222;p37"/>
          <p:cNvSpPr/>
          <p:nvPr/>
        </p:nvSpPr>
        <p:spPr>
          <a:xfrm>
            <a:off x="4531094" y="2597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23" name="Google Shape;1223;p37"/>
          <p:cNvSpPr/>
          <p:nvPr/>
        </p:nvSpPr>
        <p:spPr>
          <a:xfrm>
            <a:off x="4531100" y="3005050"/>
            <a:ext cx="4247100" cy="114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224" name="Google Shape;1224;p37"/>
          <p:cNvSpPr/>
          <p:nvPr/>
        </p:nvSpPr>
        <p:spPr>
          <a:xfrm>
            <a:off x="4664132" y="33261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25" name="Google Shape;1225;p37"/>
          <p:cNvSpPr/>
          <p:nvPr/>
        </p:nvSpPr>
        <p:spPr>
          <a:xfrm>
            <a:off x="4663575" y="37335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226" name="Google Shape;1226;p37"/>
          <p:cNvSpPr/>
          <p:nvPr/>
        </p:nvSpPr>
        <p:spPr>
          <a:xfrm>
            <a:off x="4531094" y="4227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27" name="Google Shape;1227;p37"/>
          <p:cNvSpPr/>
          <p:nvPr/>
        </p:nvSpPr>
        <p:spPr>
          <a:xfrm>
            <a:off x="4531093" y="4629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2" name="Google Shape;1232;p38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33" name="Google Shape;1233;p3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8" name="Google Shape;1238;p38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39" name="Google Shape;1239;p38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240" name="Google Shape;1240;p3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5" name="Google Shape;1245;p38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#parrafo1,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#parrafo2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.parrafo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.parrafo + p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6" name="Google Shape;1246;p38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SELECTORES</a:t>
            </a:r>
            <a:r>
              <a:rPr lang="en" sz="2600">
                <a:solidFill>
                  <a:schemeClr val="accent1"/>
                </a:solidFill>
              </a:rPr>
              <a:t> AVANZADOS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Por último, vamos a utilizar un selector adyacente para cubrir los casos restantes.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47" name="Google Shape;1247;p3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3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3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5" name="Google Shape;1255;p38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256" name="Google Shape;1256;p38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1" name="Google Shape;1261;p38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2" name="Google Shape;1262;p38"/>
          <p:cNvSpPr/>
          <p:nvPr/>
        </p:nvSpPr>
        <p:spPr>
          <a:xfrm>
            <a:off x="4531094" y="2190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63" name="Google Shape;1263;p38"/>
          <p:cNvSpPr/>
          <p:nvPr/>
        </p:nvSpPr>
        <p:spPr>
          <a:xfrm>
            <a:off x="4531094" y="2597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64" name="Google Shape;1264;p38"/>
          <p:cNvSpPr/>
          <p:nvPr/>
        </p:nvSpPr>
        <p:spPr>
          <a:xfrm>
            <a:off x="4531100" y="3005050"/>
            <a:ext cx="4247100" cy="114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265" name="Google Shape;1265;p38"/>
          <p:cNvSpPr/>
          <p:nvPr/>
        </p:nvSpPr>
        <p:spPr>
          <a:xfrm>
            <a:off x="4664132" y="33261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66" name="Google Shape;1266;p38"/>
          <p:cNvSpPr/>
          <p:nvPr/>
        </p:nvSpPr>
        <p:spPr>
          <a:xfrm>
            <a:off x="4663575" y="37335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67" name="Google Shape;1267;p38"/>
          <p:cNvSpPr/>
          <p:nvPr/>
        </p:nvSpPr>
        <p:spPr>
          <a:xfrm>
            <a:off x="4531094" y="4227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268" name="Google Shape;1268;p38"/>
          <p:cNvSpPr/>
          <p:nvPr/>
        </p:nvSpPr>
        <p:spPr>
          <a:xfrm>
            <a:off x="4531093" y="4629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28C9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9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74" name="Google Shape;1274;p3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9" name="Google Shape;1279;p39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80" name="Google Shape;1280;p39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281" name="Google Shape;1281;p3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6" name="Google Shape;1286;p39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.contenedor &gt; p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7" name="Google Shape;1287;p3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SELECTORES</a:t>
            </a:r>
            <a:r>
              <a:rPr lang="en" sz="2600">
                <a:solidFill>
                  <a:schemeClr val="accent1"/>
                </a:solidFill>
              </a:rPr>
              <a:t> AVANZADOS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Otra forma de hacer este desafío es usando un selector de hijos.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88" name="Google Shape;1288;p3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3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3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6" name="Google Shape;1296;p39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297" name="Google Shape;1297;p39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2" name="Google Shape;1302;p39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3" name="Google Shape;1303;p39"/>
          <p:cNvSpPr/>
          <p:nvPr/>
        </p:nvSpPr>
        <p:spPr>
          <a:xfrm>
            <a:off x="4531094" y="2190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304" name="Google Shape;1304;p39"/>
          <p:cNvSpPr/>
          <p:nvPr/>
        </p:nvSpPr>
        <p:spPr>
          <a:xfrm>
            <a:off x="4531094" y="2597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305" name="Google Shape;1305;p39"/>
          <p:cNvSpPr/>
          <p:nvPr/>
        </p:nvSpPr>
        <p:spPr>
          <a:xfrm>
            <a:off x="4531100" y="3005050"/>
            <a:ext cx="4247100" cy="114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306" name="Google Shape;1306;p39"/>
          <p:cNvSpPr/>
          <p:nvPr/>
        </p:nvSpPr>
        <p:spPr>
          <a:xfrm>
            <a:off x="4664132" y="33261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307" name="Google Shape;1307;p39"/>
          <p:cNvSpPr/>
          <p:nvPr/>
        </p:nvSpPr>
        <p:spPr>
          <a:xfrm>
            <a:off x="4663575" y="37335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308" name="Google Shape;1308;p39"/>
          <p:cNvSpPr/>
          <p:nvPr/>
        </p:nvSpPr>
        <p:spPr>
          <a:xfrm>
            <a:off x="4531094" y="4227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309" name="Google Shape;1309;p39"/>
          <p:cNvSpPr/>
          <p:nvPr/>
        </p:nvSpPr>
        <p:spPr>
          <a:xfrm>
            <a:off x="4531093" y="4629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0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315" name="Google Shape;1315;p4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0" name="Google Shape;1320;p40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texto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21" name="Google Shape;1321;p40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322" name="Google Shape;1322;p4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7" name="Google Shape;1327;p4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SELECTORES</a:t>
            </a:r>
            <a:r>
              <a:rPr lang="en" sz="2600">
                <a:solidFill>
                  <a:schemeClr val="accent1"/>
                </a:solidFill>
              </a:rPr>
              <a:t> AVANZADOS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Y por último, un selector de hermanos.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28" name="Google Shape;1328;p40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.contenedor &gt; p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#parrafo1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~ p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#parrafo1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b="1" sz="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9" name="Google Shape;1329;p4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7" name="Google Shape;1337;p40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338" name="Google Shape;1338;p40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40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4" name="Google Shape;1344;p40"/>
          <p:cNvSpPr/>
          <p:nvPr/>
        </p:nvSpPr>
        <p:spPr>
          <a:xfrm>
            <a:off x="4531094" y="2190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345" name="Google Shape;1345;p40"/>
          <p:cNvSpPr/>
          <p:nvPr/>
        </p:nvSpPr>
        <p:spPr>
          <a:xfrm>
            <a:off x="4531094" y="2597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346" name="Google Shape;1346;p40"/>
          <p:cNvSpPr/>
          <p:nvPr/>
        </p:nvSpPr>
        <p:spPr>
          <a:xfrm>
            <a:off x="4531100" y="3005050"/>
            <a:ext cx="4247100" cy="114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347" name="Google Shape;1347;p40"/>
          <p:cNvSpPr/>
          <p:nvPr/>
        </p:nvSpPr>
        <p:spPr>
          <a:xfrm>
            <a:off x="4664132" y="33261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348" name="Google Shape;1348;p40"/>
          <p:cNvSpPr/>
          <p:nvPr/>
        </p:nvSpPr>
        <p:spPr>
          <a:xfrm>
            <a:off x="4663575" y="37335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349" name="Google Shape;1349;p40"/>
          <p:cNvSpPr/>
          <p:nvPr/>
        </p:nvSpPr>
        <p:spPr>
          <a:xfrm>
            <a:off x="4531094" y="4227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350" name="Google Shape;1350;p40"/>
          <p:cNvSpPr/>
          <p:nvPr/>
        </p:nvSpPr>
        <p:spPr>
          <a:xfrm>
            <a:off x="4531093" y="4629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28C9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1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1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RESPONSIVE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57" name="Google Shape;1357;p41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8" name="Google Shape;1358;p41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359" name="Google Shape;1359;p41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1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1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1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1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1" name="Google Shape;1371;p41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372" name="Google Shape;1372;p4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7" name="Google Shape;1497;p41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8" name="Google Shape;1498;p41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499" name="Google Shape;1499;p41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2" name="Google Shape;1502;p41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1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1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1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1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1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2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RESPONSIVE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513" name="Google Shape;1513;p42"/>
          <p:cNvCxnSpPr/>
          <p:nvPr/>
        </p:nvCxnSpPr>
        <p:spPr>
          <a:xfrm>
            <a:off x="3559550" y="2236547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42"/>
          <p:cNvCxnSpPr/>
          <p:nvPr/>
        </p:nvCxnSpPr>
        <p:spPr>
          <a:xfrm>
            <a:off x="7565350" y="2241714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42"/>
          <p:cNvCxnSpPr/>
          <p:nvPr/>
        </p:nvCxnSpPr>
        <p:spPr>
          <a:xfrm>
            <a:off x="5562450" y="3447468"/>
            <a:ext cx="0" cy="536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6" name="Google Shape;1516;p42"/>
          <p:cNvCxnSpPr/>
          <p:nvPr/>
        </p:nvCxnSpPr>
        <p:spPr>
          <a:xfrm rot="10800000">
            <a:off x="5894251" y="3132328"/>
            <a:ext cx="1358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42"/>
          <p:cNvCxnSpPr/>
          <p:nvPr/>
        </p:nvCxnSpPr>
        <p:spPr>
          <a:xfrm rot="10800000">
            <a:off x="3880530" y="3132328"/>
            <a:ext cx="1358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8" name="Google Shape;1518;p42"/>
          <p:cNvCxnSpPr/>
          <p:nvPr/>
        </p:nvCxnSpPr>
        <p:spPr>
          <a:xfrm rot="10800000">
            <a:off x="1885050" y="3132328"/>
            <a:ext cx="1358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9" name="Google Shape;1519;p42"/>
          <p:cNvCxnSpPr/>
          <p:nvPr/>
        </p:nvCxnSpPr>
        <p:spPr>
          <a:xfrm>
            <a:off x="1540150" y="3447468"/>
            <a:ext cx="0" cy="536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0" name="Google Shape;1520;p42"/>
          <p:cNvSpPr/>
          <p:nvPr/>
        </p:nvSpPr>
        <p:spPr>
          <a:xfrm>
            <a:off x="1180225" y="2789253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2"/>
          <p:cNvSpPr txBox="1"/>
          <p:nvPr>
            <p:ph idx="4294967295" type="ctrTitle"/>
          </p:nvPr>
        </p:nvSpPr>
        <p:spPr>
          <a:xfrm>
            <a:off x="1533004" y="3671398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CELULARES</a:t>
            </a:r>
            <a:endParaRPr b="1" sz="2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2" name="Google Shape;1522;p42"/>
          <p:cNvSpPr txBox="1"/>
          <p:nvPr>
            <p:ph idx="4294967295" type="subTitle"/>
          </p:nvPr>
        </p:nvSpPr>
        <p:spPr>
          <a:xfrm>
            <a:off x="1533004" y="3984186"/>
            <a:ext cx="21915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320px - 480px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23" name="Google Shape;1523;p42"/>
          <p:cNvSpPr txBox="1"/>
          <p:nvPr>
            <p:ph idx="4294967295" type="ctrTitle"/>
          </p:nvPr>
        </p:nvSpPr>
        <p:spPr>
          <a:xfrm>
            <a:off x="1097775" y="2821621"/>
            <a:ext cx="917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01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4" name="Google Shape;1524;p42"/>
          <p:cNvSpPr/>
          <p:nvPr/>
        </p:nvSpPr>
        <p:spPr>
          <a:xfrm>
            <a:off x="3183133" y="2789253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2"/>
          <p:cNvSpPr txBox="1"/>
          <p:nvPr>
            <p:ph idx="4294967295" type="ctrTitle"/>
          </p:nvPr>
        </p:nvSpPr>
        <p:spPr>
          <a:xfrm>
            <a:off x="3100688" y="2821621"/>
            <a:ext cx="917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02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6" name="Google Shape;1526;p42"/>
          <p:cNvSpPr/>
          <p:nvPr/>
        </p:nvSpPr>
        <p:spPr>
          <a:xfrm>
            <a:off x="5186042" y="2789253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42"/>
          <p:cNvSpPr txBox="1"/>
          <p:nvPr>
            <p:ph idx="4294967295" type="ctrTitle"/>
          </p:nvPr>
        </p:nvSpPr>
        <p:spPr>
          <a:xfrm>
            <a:off x="5103600" y="2821621"/>
            <a:ext cx="917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03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8" name="Google Shape;1528;p42"/>
          <p:cNvSpPr/>
          <p:nvPr/>
        </p:nvSpPr>
        <p:spPr>
          <a:xfrm>
            <a:off x="7188950" y="2789253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42"/>
          <p:cNvSpPr txBox="1"/>
          <p:nvPr>
            <p:ph idx="4294967295" type="ctrTitle"/>
          </p:nvPr>
        </p:nvSpPr>
        <p:spPr>
          <a:xfrm>
            <a:off x="7106500" y="2821621"/>
            <a:ext cx="917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04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0" name="Google Shape;1530;p42"/>
          <p:cNvSpPr txBox="1"/>
          <p:nvPr>
            <p:ph idx="4294967295" type="ctrTitle"/>
          </p:nvPr>
        </p:nvSpPr>
        <p:spPr>
          <a:xfrm>
            <a:off x="5562450" y="3671398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NOTEBOOKS</a:t>
            </a:r>
            <a:endParaRPr b="1" sz="2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1" name="Google Shape;1531;p42"/>
          <p:cNvSpPr txBox="1"/>
          <p:nvPr>
            <p:ph idx="4294967295" type="subTitle"/>
          </p:nvPr>
        </p:nvSpPr>
        <p:spPr>
          <a:xfrm>
            <a:off x="5562450" y="3984186"/>
            <a:ext cx="21915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1024px - 1200px</a:t>
            </a:r>
            <a:endParaRPr sz="1400"/>
          </a:p>
        </p:txBody>
      </p:sp>
      <p:sp>
        <p:nvSpPr>
          <p:cNvPr id="1532" name="Google Shape;1532;p42"/>
          <p:cNvSpPr txBox="1"/>
          <p:nvPr>
            <p:ph idx="4294967295" type="ctrTitle"/>
          </p:nvPr>
        </p:nvSpPr>
        <p:spPr>
          <a:xfrm>
            <a:off x="1646986" y="2081645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TABLETAS</a:t>
            </a:r>
            <a:endParaRPr b="1" sz="2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3" name="Google Shape;1533;p42"/>
          <p:cNvSpPr txBox="1"/>
          <p:nvPr>
            <p:ph idx="4294967295" type="subTitle"/>
          </p:nvPr>
        </p:nvSpPr>
        <p:spPr>
          <a:xfrm>
            <a:off x="1270186" y="1419309"/>
            <a:ext cx="2283300" cy="8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480px - 1024px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34" name="Google Shape;1534;p42"/>
          <p:cNvSpPr txBox="1"/>
          <p:nvPr>
            <p:ph idx="4294967295" type="ctrTitle"/>
          </p:nvPr>
        </p:nvSpPr>
        <p:spPr>
          <a:xfrm>
            <a:off x="5658861" y="2081645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PANTALLA GRANDE</a:t>
            </a:r>
            <a:endParaRPr b="1" sz="2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5" name="Google Shape;1535;p42"/>
          <p:cNvSpPr txBox="1"/>
          <p:nvPr>
            <p:ph idx="4294967295" type="subTitle"/>
          </p:nvPr>
        </p:nvSpPr>
        <p:spPr>
          <a:xfrm>
            <a:off x="5282061" y="1419309"/>
            <a:ext cx="2283300" cy="8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1200px &lt;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0" name="Google Shape;1540;p4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41" name="Google Shape;1541;p4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6" name="Google Shape;1546;p4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@media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max-width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n" sz="10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1024px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// estilos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7" name="Google Shape;1547;p4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MEDIA-QUERY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Con esta estructura podemos definir estilos en cada breackpoint.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8" name="Google Shape;1548;p4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4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61" name="Google Shape;1561;p4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4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@media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min-width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n" sz="10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1024px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// estilos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7" name="Google Shape;1567;p4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FIRST-MOBILE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Con esta estructura podemos definir estilos en cada breackpoint.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8" name="Google Shape;1568;p4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4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4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4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4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4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5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45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82" name="Google Shape;1582;p45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3" name="Google Shape;1583;p45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584" name="Google Shape;1584;p4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45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597" name="Google Shape;1597;p4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2" name="Google Shape;1722;p45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3" name="Google Shape;1723;p45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724" name="Google Shape;1724;p4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7" name="Google Shape;1727;p45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45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45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45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45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45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 y responsive</a:t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7" name="Google Shape;1737;p46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738" name="Google Shape;1738;p46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3" name="Google Shape;1743;p46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:root {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--main-color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#ff0000;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.uno {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var(--main-color);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4" name="Google Shape;1744;p4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Sirven para guardar datos. Estos datos pueden ser  reutilizados en nuestro CSS. Es muy común definir los colores en variables.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5" name="Google Shape;1745;p4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4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4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4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4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4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4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4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47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758" name="Google Shape;1758;p47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759" name="Google Shape;1759;p47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1760" name="Google Shape;1760;p47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1" name="Google Shape;1761;p47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762" name="Google Shape;1762;p4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4" name="Google Shape;1774;p47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775" name="Google Shape;1775;p47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8" name="Google Shape;1778;p47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9" name="Google Shape;1779;p47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780" name="Google Shape;1780;p47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3" name="Google Shape;1783;p47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</a:t>
            </a:r>
            <a:r>
              <a:rPr lang="en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6" name="Google Shape;696;p29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9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700" name="Google Shape;700;p2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713" name="Google Shape;713;p2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9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17" name="Google Shape;717;p29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29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3" name="Google Shape;723;p29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4" name="Google Shape;724;p29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5" name="Google Shape;725;p29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</a:t>
            </a:r>
            <a:endParaRPr/>
          </a:p>
        </p:txBody>
      </p:sp>
      <p:sp>
        <p:nvSpPr>
          <p:cNvPr id="726" name="Google Shape;726;p29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Selectores avanzados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9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</a:t>
            </a:r>
            <a:endParaRPr/>
          </a:p>
        </p:txBody>
      </p:sp>
      <p:sp>
        <p:nvSpPr>
          <p:cNvPr id="728" name="Google Shape;728;p29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cxnSp>
        <p:nvCxnSpPr>
          <p:cNvPr id="729" name="Google Shape;729;p29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9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EVENTOS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37" name="Google Shape;737;p3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3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739" name="Google Shape;739;p3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52" name="Google Shape;752;p3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3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3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879" name="Google Shape;879;p3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3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3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893" name="Google Shape;893;p3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3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:hover {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estilos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9" name="Google Shape;899;p3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:HOVER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evento hover se activa al colocar el mouse por encima del elemento.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0" name="Google Shape;900;p3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oogle Shape;912;p3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13" name="Google Shape;913;p3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3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:focus {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estilos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9" name="Google Shape;919;p3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:FOCUS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evento focus se muestra cuando un elemento obtiene foco.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0" name="Google Shape;920;p3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3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33" name="Google Shape;933;p3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3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:active {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estilos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9" name="Google Shape;939;p3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:ACTIVE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 evento active se muestra cuando un elemento pasa a estado activo.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0" name="Google Shape;940;p3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4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4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AVANZADOS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54" name="Google Shape;954;p34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5" name="Google Shape;955;p34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56" name="Google Shape;956;p3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34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969" name="Google Shape;969;p3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4" name="Google Shape;1094;p34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5" name="Google Shape;1095;p34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096" name="Google Shape;1096;p34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9" name="Google Shape;1099;p34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4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4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4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4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4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35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10" name="Google Shape;1110;p3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5" name="Google Shape;1115;p35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"parrafo1"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texto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"parrafo2"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texto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&lt;div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"contenedor"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"parrafo"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8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texto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&lt;/p&gt;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texto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8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"parrafo"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8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t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exto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texto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b="1" sz="8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16" name="Google Shape;1116;p35"/>
          <p:cNvGrpSpPr/>
          <p:nvPr/>
        </p:nvGrpSpPr>
        <p:grpSpPr>
          <a:xfrm>
            <a:off x="2238950" y="1678519"/>
            <a:ext cx="5853300" cy="3469200"/>
            <a:chOff x="1095950" y="1907119"/>
            <a:chExt cx="5853300" cy="3469200"/>
          </a:xfrm>
        </p:grpSpPr>
        <p:sp>
          <p:nvSpPr>
            <p:cNvPr id="1117" name="Google Shape;1117;p3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2" name="Google Shape;1122;p35"/>
          <p:cNvSpPr txBox="1"/>
          <p:nvPr>
            <p:ph idx="1" type="body"/>
          </p:nvPr>
        </p:nvSpPr>
        <p:spPr>
          <a:xfrm>
            <a:off x="2310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 {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8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green;</a:t>
            </a:r>
            <a:endParaRPr b="1" sz="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3" name="Google Shape;1123;p3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SELECTORES</a:t>
            </a:r>
            <a:r>
              <a:rPr lang="en" sz="2600">
                <a:solidFill>
                  <a:schemeClr val="accent1"/>
                </a:solidFill>
              </a:rPr>
              <a:t> AVANZADOS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Para repasar, vamos a arrancar aplicando estilos a todos los párrafos.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24" name="Google Shape;1124;p3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2" name="Google Shape;1132;p35"/>
          <p:cNvGrpSpPr/>
          <p:nvPr/>
        </p:nvGrpSpPr>
        <p:grpSpPr>
          <a:xfrm>
            <a:off x="4296350" y="1678525"/>
            <a:ext cx="4701000" cy="3469200"/>
            <a:chOff x="4296350" y="1678525"/>
            <a:chExt cx="4701000" cy="3469200"/>
          </a:xfrm>
        </p:grpSpPr>
        <p:sp>
          <p:nvSpPr>
            <p:cNvPr id="1133" name="Google Shape;1133;p35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8" name="Google Shape;1138;p35"/>
          <p:cNvSpPr txBox="1"/>
          <p:nvPr>
            <p:ph idx="1" type="body"/>
          </p:nvPr>
        </p:nvSpPr>
        <p:spPr>
          <a:xfrm>
            <a:off x="4353936" y="2015056"/>
            <a:ext cx="45858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9" name="Google Shape;1139;p35"/>
          <p:cNvSpPr/>
          <p:nvPr/>
        </p:nvSpPr>
        <p:spPr>
          <a:xfrm>
            <a:off x="4531094" y="2190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id="parrafo1"&gt;texto&lt;/p&gt;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140" name="Google Shape;1140;p35"/>
          <p:cNvSpPr/>
          <p:nvPr/>
        </p:nvSpPr>
        <p:spPr>
          <a:xfrm>
            <a:off x="4531094" y="2597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id="parrafo2"&gt;texto&lt;/p&gt;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141" name="Google Shape;1141;p35"/>
          <p:cNvSpPr/>
          <p:nvPr/>
        </p:nvSpPr>
        <p:spPr>
          <a:xfrm>
            <a:off x="4531100" y="3005050"/>
            <a:ext cx="4247100" cy="114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class="contenedor"&gt;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142" name="Google Shape;1142;p35"/>
          <p:cNvSpPr/>
          <p:nvPr/>
        </p:nvSpPr>
        <p:spPr>
          <a:xfrm>
            <a:off x="4664132" y="33261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143" name="Google Shape;1143;p35"/>
          <p:cNvSpPr/>
          <p:nvPr/>
        </p:nvSpPr>
        <p:spPr>
          <a:xfrm>
            <a:off x="4663575" y="3733575"/>
            <a:ext cx="39816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144" name="Google Shape;1144;p35"/>
          <p:cNvSpPr/>
          <p:nvPr/>
        </p:nvSpPr>
        <p:spPr>
          <a:xfrm>
            <a:off x="4531094" y="42272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 class="parrafo"&gt;texto&lt;/p&gt;</a:t>
            </a:r>
            <a:endParaRPr sz="800">
              <a:solidFill>
                <a:srgbClr val="28C93F"/>
              </a:solidFill>
            </a:endParaRPr>
          </a:p>
        </p:txBody>
      </p:sp>
      <p:sp>
        <p:nvSpPr>
          <p:cNvPr id="1145" name="Google Shape;1145;p35"/>
          <p:cNvSpPr/>
          <p:nvPr/>
        </p:nvSpPr>
        <p:spPr>
          <a:xfrm>
            <a:off x="4531093" y="4629650"/>
            <a:ext cx="4247100" cy="33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8C93F"/>
                </a:solidFill>
                <a:latin typeface="Roboto Mono"/>
                <a:ea typeface="Roboto Mono"/>
                <a:cs typeface="Roboto Mono"/>
                <a:sym typeface="Roboto Mono"/>
              </a:rPr>
              <a:t>&lt;p&gt;texto&lt;/p&gt;</a:t>
            </a:r>
            <a:endParaRPr sz="800">
              <a:solidFill>
                <a:srgbClr val="28C9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