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aleway Thin"/>
      <p:bold r:id="rId32"/>
      <p:boldItalic r:id="rId33"/>
    </p:embeddedFont>
    <p:embeddedFont>
      <p:font typeface="Fira Sans Extra Condensed Medium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RalewayThin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Thin-bold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bold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7c5e47041_0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7c5e47041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8562bc6151_0_4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8562bc6151_0_4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8562bc6151_0_4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8562bc6151_0_4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8751ce76c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8751ce76c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8751ce76c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8751ce76c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8751ce76c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8751ce76c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8751ce76c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8751ce76c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8751ce76c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8751ce76c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87580bfea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87580bfea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562bc6151_0_4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562bc6151_0_4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8751ce76c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8751ce76c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7c5e47041_0_1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7c5e47041_0_1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8751ce76c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8751ce76c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89bfe8f7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89bfe8f7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87c5e47041_0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87c5e47041_0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7c5e47041_0_2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7c5e47041_0_2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8562bc6151_0_5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8562bc6151_0_5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562bc6151_0_5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562bc6151_0_5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562bc6151_0_4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562bc6151_0_4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8562bc6151_0_5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8562bc6151_0_5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8562bc6151_0_5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8562bc6151_0_5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87c5e47041_0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87c5e47041_0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92" y="-1005571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JavaScript</a:t>
            </a:r>
            <a:endParaRPr sz="65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Fran López</a:t>
            </a:r>
            <a:endParaRPr sz="1800"/>
          </a:p>
        </p:txBody>
      </p:sp>
      <p:cxnSp>
        <p:nvCxnSpPr>
          <p:cNvPr id="160" name="Google Shape;160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3" name="Google Shape;163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89" name="Google Shape;289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18" name="Google Shape;41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B5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36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36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DATO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STRING</a:t>
            </a:r>
            <a:endParaRPr/>
          </a:p>
        </p:txBody>
      </p:sp>
      <p:sp>
        <p:nvSpPr>
          <p:cNvPr id="1294" name="Google Shape;1294;p36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5" name="Google Shape;1295;p36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296" name="Google Shape;1296;p3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8" name="Google Shape;1308;p36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309" name="Google Shape;1309;p3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4" name="Google Shape;1434;p36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5" name="Google Shape;1435;p36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436" name="Google Shape;1436;p3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9" name="Google Shape;1439;p36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36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36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36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36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36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37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50" name="Google Shape;1450;p3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5" name="Google Shape;1455;p3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DATO </a:t>
            </a:r>
            <a:r>
              <a:rPr lang="en">
                <a:solidFill>
                  <a:schemeClr val="accent1"/>
                </a:solidFill>
              </a:rPr>
              <a:t>STRING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tipo de dato string nos permite trabajar con cadenas de texto.</a:t>
            </a:r>
            <a:endParaRPr/>
          </a:p>
        </p:txBody>
      </p:sp>
      <p:sp>
        <p:nvSpPr>
          <p:cNvPr id="1456" name="Google Shape;1456;p3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37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Podemos definir un string entre comillas dobles: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Francisco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Como también con comillas simples: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apellido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López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';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Existe otra forma que vamos a ver más adelante: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apellido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López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`;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8" name="Google Shape;1458;p3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3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3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3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3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3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3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9" name="Google Shape;1469;p3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70" name="Google Shape;1470;p3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5" name="Google Shape;1475;p3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Este atributo nos permite saber cuántos caracteres tiene una cadena de texto: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Francisco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9</a:t>
            </a:r>
            <a:endParaRPr b="1" sz="1400">
              <a:solidFill>
                <a:srgbClr val="F78C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6" name="Google Shape;1476;p3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DATO </a:t>
            </a:r>
            <a:r>
              <a:rPr lang="en">
                <a:solidFill>
                  <a:schemeClr val="accent1"/>
                </a:solidFill>
              </a:rPr>
              <a:t>STRING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tipo de dato string nos permite trabajar con cadenas de texto.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77" name="Google Shape;1477;p3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3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3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3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3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3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3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3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9" name="Google Shape;1489;p39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90" name="Google Shape;1490;p3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5" name="Google Shape;1495;p39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Estos métodos nos permiten transformar el texto: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Francisco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toLowerCase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"francisco"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toUpperCase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"FRANCISCO"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6" name="Google Shape;1496;p3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DATO </a:t>
            </a:r>
            <a:r>
              <a:rPr lang="en">
                <a:solidFill>
                  <a:schemeClr val="accent1"/>
                </a:solidFill>
              </a:rPr>
              <a:t>STRING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tipo de dato string nos permite trabajar con cadenas de texto.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97" name="Google Shape;1497;p3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3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3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3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3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3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3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3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DATO </a:t>
            </a:r>
            <a:r>
              <a:rPr lang="en">
                <a:solidFill>
                  <a:schemeClr val="accent1"/>
                </a:solidFill>
              </a:rPr>
              <a:t>STRING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tipo de dato string nos permite trabajar con cadenas de texto.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10" name="Google Shape;1510;p4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4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4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4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4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4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8" name="Google Shape;1518;p40"/>
          <p:cNvGrpSpPr/>
          <p:nvPr/>
        </p:nvGrpSpPr>
        <p:grpSpPr>
          <a:xfrm>
            <a:off x="0" y="1689169"/>
            <a:ext cx="5853300" cy="3469200"/>
            <a:chOff x="1095950" y="1907119"/>
            <a:chExt cx="5853300" cy="3469200"/>
          </a:xfrm>
        </p:grpSpPr>
        <p:sp>
          <p:nvSpPr>
            <p:cNvPr id="1519" name="Google Shape;1519;p4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4" name="Google Shape;1524;p40"/>
          <p:cNvSpPr txBox="1"/>
          <p:nvPr>
            <p:ph idx="1" type="body"/>
          </p:nvPr>
        </p:nvSpPr>
        <p:spPr>
          <a:xfrm>
            <a:off x="71700" y="202570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Estos métodos nos permiten concatenar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diferentes textos: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Francisco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apellido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López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";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25" name="Google Shape;1525;p40"/>
          <p:cNvGrpSpPr/>
          <p:nvPr/>
        </p:nvGrpSpPr>
        <p:grpSpPr>
          <a:xfrm>
            <a:off x="4466675" y="1689169"/>
            <a:ext cx="5853300" cy="3469200"/>
            <a:chOff x="1095950" y="1907119"/>
            <a:chExt cx="5853300" cy="3469200"/>
          </a:xfrm>
        </p:grpSpPr>
        <p:sp>
          <p:nvSpPr>
            <p:cNvPr id="1526" name="Google Shape;1526;p4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40"/>
          <p:cNvSpPr txBox="1"/>
          <p:nvPr>
            <p:ph idx="1" type="body"/>
          </p:nvPr>
        </p:nvSpPr>
        <p:spPr>
          <a:xfrm>
            <a:off x="4538375" y="202570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concat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concat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(apellido)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"Francisco López"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nombre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apellido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"Francisco López"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`${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apellido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}`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"Francisco López"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4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37" name="Google Shape;1537;p4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4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Estos métodos nos permiten concatenar diferentes textos: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precio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$ XXXX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valor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3200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precio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XXXX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valor)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"$ 3200"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3" name="Google Shape;1543;p4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DATO </a:t>
            </a:r>
            <a:r>
              <a:rPr lang="en">
                <a:solidFill>
                  <a:schemeClr val="accent1"/>
                </a:solidFill>
              </a:rPr>
              <a:t>STRING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tipo de dato string nos permite trabajar con cadenas de texto.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44" name="Google Shape;1544;p4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" name="Google Shape;1556;p4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57" name="Google Shape;1557;p4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Este método nos permiten separar un texto en base a una condición: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Francisco López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split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["Francisco", "López"]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3" name="Google Shape;1563;p4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DATO </a:t>
            </a:r>
            <a:r>
              <a:rPr lang="en">
                <a:solidFill>
                  <a:schemeClr val="accent1"/>
                </a:solidFill>
              </a:rPr>
              <a:t>STRING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tipo de dato string nos permite trabajar con cadenas de texto.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64" name="Google Shape;1564;p4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4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4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4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4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4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4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4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43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43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DATO</a:t>
            </a:r>
            <a:r>
              <a:rPr lang="en">
                <a:solidFill>
                  <a:schemeClr val="accent1"/>
                </a:solidFill>
              </a:rPr>
              <a:t> NUMBER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78" name="Google Shape;1578;p43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9" name="Google Shape;1579;p43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580" name="Google Shape;1580;p4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2" name="Google Shape;1592;p43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593" name="Google Shape;1593;p4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8" name="Google Shape;1718;p43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9" name="Google Shape;1719;p43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720" name="Google Shape;1720;p43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3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3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3" name="Google Shape;1723;p43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43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43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43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43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43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oogle Shape;1733;p4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34" name="Google Shape;1734;p4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9" name="Google Shape;1739;p4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Podemos definir valores enteros, decimales, positivos, o negativos: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edad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-3000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precio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1999.99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0" name="Google Shape;1740;p4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TIPO DE DATO </a:t>
            </a:r>
            <a:r>
              <a:rPr lang="en" sz="2900">
                <a:solidFill>
                  <a:schemeClr val="accent1"/>
                </a:solidFill>
              </a:rPr>
              <a:t>NUMBER</a:t>
            </a:r>
            <a:endParaRPr sz="2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tipo de dato number nos permite definir valores numéricos</a:t>
            </a:r>
            <a:endParaRPr/>
          </a:p>
        </p:txBody>
      </p:sp>
      <p:sp>
        <p:nvSpPr>
          <p:cNvPr id="1741" name="Google Shape;1741;p4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4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4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4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4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4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4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4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3" name="Google Shape;1753;p4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54" name="Google Shape;1754;p4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9" name="Google Shape;1759;p4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Este método nos permite transformar un string en un número: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200.50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parseFloat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(balance)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200.50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parseInt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(balance)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200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0" name="Google Shape;1760;p4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TIPO DE DATO </a:t>
            </a:r>
            <a:r>
              <a:rPr lang="en" sz="2900">
                <a:solidFill>
                  <a:schemeClr val="accent1"/>
                </a:solidFill>
              </a:rPr>
              <a:t>NUMBER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tipo de dato number nos permite definir valores numéricos</a:t>
            </a:r>
            <a:endParaRPr/>
          </a:p>
        </p:txBody>
      </p:sp>
      <p:sp>
        <p:nvSpPr>
          <p:cNvPr id="1761" name="Google Shape;1761;p4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4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4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4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4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4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4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oogle Shape;1773;p4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74" name="Google Shape;1774;p4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9" name="Google Shape;1779;p4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Este método nos permite transformar un número en un string: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balance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"200"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0" name="Google Shape;1780;p4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TIPO DE DATO </a:t>
            </a:r>
            <a:r>
              <a:rPr lang="en" sz="2900">
                <a:solidFill>
                  <a:schemeClr val="accent1"/>
                </a:solidFill>
              </a:rPr>
              <a:t>NUMBER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tipo de dato number nos permite definir valores numéricos</a:t>
            </a:r>
            <a:endParaRPr/>
          </a:p>
        </p:txBody>
      </p:sp>
      <p:sp>
        <p:nvSpPr>
          <p:cNvPr id="1781" name="Google Shape;1781;p4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4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4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4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4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4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4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4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4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794" name="Google Shape;1794;p47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Pensando en el juego del proyecto final, ¿Qué variables se te ocurren que podemos necesitar definir?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47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6" name="Google Shape;1796;p47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797" name="Google Shape;1797;p4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22" name="Google Shape;1922;p47"/>
          <p:cNvCxnSpPr/>
          <p:nvPr/>
        </p:nvCxnSpPr>
        <p:spPr>
          <a:xfrm>
            <a:off x="1146275" y="1578852"/>
            <a:ext cx="0" cy="1395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23" name="Google Shape;1923;p47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1924" name="Google Shape;1924;p47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7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7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7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7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7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7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7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7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7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7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7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7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7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7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7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7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48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947" name="Google Shape;1947;p48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1948" name="Google Shape;1948;p48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 te olvides que podes encontrarnos en nuestro canal de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Slack</a:t>
            </a:r>
            <a:r>
              <a:rPr lang="en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1949" name="Google Shape;1949;p48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0" name="Google Shape;1950;p48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951" name="Google Shape;1951;p4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48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964" name="Google Shape;1964;p48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8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8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7" name="Google Shape;1967;p48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8" name="Google Shape;1968;p48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969" name="Google Shape;1969;p4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2" name="Google Shape;1972;p48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</a:t>
            </a:r>
            <a:r>
              <a:rPr lang="en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6" name="Google Shape;696;p29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29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700" name="Google Shape;700;p2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713" name="Google Shape;713;p2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9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717" name="Google Shape;717;p29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29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3" name="Google Shape;723;p29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4" name="Google Shape;724;p29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5" name="Google Shape;725;p29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Ejecutar</a:t>
            </a:r>
            <a:r>
              <a:rPr lang="en"/>
              <a:t> código</a:t>
            </a:r>
            <a:endParaRPr/>
          </a:p>
        </p:txBody>
      </p:sp>
      <p:sp>
        <p:nvSpPr>
          <p:cNvPr id="726" name="Google Shape;726;p29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 en consola</a:t>
            </a:r>
            <a:endParaRPr/>
          </a:p>
        </p:txBody>
      </p:sp>
      <p:sp>
        <p:nvSpPr>
          <p:cNvPr id="727" name="Google Shape;727;p29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Tipo de dato String</a:t>
            </a:r>
            <a:endParaRPr/>
          </a:p>
        </p:txBody>
      </p:sp>
      <p:sp>
        <p:nvSpPr>
          <p:cNvPr id="728" name="Google Shape;728;p29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Tipo de dato Number</a:t>
            </a:r>
            <a:endParaRPr/>
          </a:p>
        </p:txBody>
      </p:sp>
      <p:cxnSp>
        <p:nvCxnSpPr>
          <p:cNvPr id="729" name="Google Shape;729;p29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9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EJECUTAR </a:t>
            </a:r>
            <a:r>
              <a:rPr lang="en">
                <a:solidFill>
                  <a:schemeClr val="accent1"/>
                </a:solidFill>
              </a:rPr>
              <a:t>CODIGO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37" name="Google Shape;737;p3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3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739" name="Google Shape;739;p3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52" name="Google Shape;752;p3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3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3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879" name="Google Shape;879;p3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3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1"/>
          <p:cNvSpPr txBox="1"/>
          <p:nvPr>
            <p:ph idx="1" type="subTitle"/>
          </p:nvPr>
        </p:nvSpPr>
        <p:spPr>
          <a:xfrm flipH="1">
            <a:off x="720000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 enlazar el código JavaScript con nuestro archivo HTML, el código se va a ejecutar automáticamente al cargar el sitio.</a:t>
            </a:r>
            <a:endParaRPr sz="1200"/>
          </a:p>
        </p:txBody>
      </p:sp>
      <p:sp>
        <p:nvSpPr>
          <p:cNvPr id="893" name="Google Shape;893;p31"/>
          <p:cNvSpPr/>
          <p:nvPr/>
        </p:nvSpPr>
        <p:spPr>
          <a:xfrm>
            <a:off x="6236050" y="1686275"/>
            <a:ext cx="2169900" cy="2658600"/>
          </a:xfrm>
          <a:prstGeom prst="roundRect">
            <a:avLst>
              <a:gd fmla="val 458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1"/>
          <p:cNvSpPr txBox="1"/>
          <p:nvPr>
            <p:ph idx="5" type="subTitle"/>
          </p:nvPr>
        </p:nvSpPr>
        <p:spPr>
          <a:xfrm flipH="1">
            <a:off x="6240175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 navegador tiene una consola donde podemos escribir código JavaScript y ver los resultados en el momento.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 la forma más rápida para hacer pruebas.</a:t>
            </a:r>
            <a:endParaRPr sz="1200"/>
          </a:p>
        </p:txBody>
      </p:sp>
      <p:sp>
        <p:nvSpPr>
          <p:cNvPr id="895" name="Google Shape;895;p31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EJECUTAR </a:t>
            </a:r>
            <a:r>
              <a:rPr lang="en" sz="2900">
                <a:solidFill>
                  <a:schemeClr val="accent1"/>
                </a:solidFill>
              </a:rPr>
              <a:t>CODIGO</a:t>
            </a:r>
            <a:br>
              <a:rPr lang="en"/>
            </a:b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Existen varias formas de ejecutar código JavaScript.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896" name="Google Shape;896;p31"/>
          <p:cNvSpPr txBox="1"/>
          <p:nvPr>
            <p:ph idx="2" type="ctrTitle"/>
          </p:nvPr>
        </p:nvSpPr>
        <p:spPr>
          <a:xfrm flipH="1">
            <a:off x="3474309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897" name="Google Shape;897;p31"/>
          <p:cNvSpPr txBox="1"/>
          <p:nvPr>
            <p:ph idx="3" type="subTitle"/>
          </p:nvPr>
        </p:nvSpPr>
        <p:spPr>
          <a:xfrm flipH="1">
            <a:off x="3474283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Necesitamos tener node instalado en nuestro equipo para poder ejecutar un archivo de JavaScript.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Para eso, tenemos que ejecutar el comando: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node xxxx.js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8" name="Google Shape;898;p31"/>
          <p:cNvSpPr txBox="1"/>
          <p:nvPr>
            <p:ph idx="4" type="ctrTitle"/>
          </p:nvPr>
        </p:nvSpPr>
        <p:spPr>
          <a:xfrm flipH="1">
            <a:off x="6240200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NAVEGADOR</a:t>
            </a:r>
            <a:endParaRPr/>
          </a:p>
        </p:txBody>
      </p:sp>
      <p:sp>
        <p:nvSpPr>
          <p:cNvPr id="899" name="Google Shape;899;p31"/>
          <p:cNvSpPr txBox="1"/>
          <p:nvPr>
            <p:ph type="ctrTitle"/>
          </p:nvPr>
        </p:nvSpPr>
        <p:spPr>
          <a:xfrm flipH="1">
            <a:off x="720025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cxnSp>
        <p:nvCxnSpPr>
          <p:cNvPr id="900" name="Google Shape;900;p31"/>
          <p:cNvCxnSpPr/>
          <p:nvPr/>
        </p:nvCxnSpPr>
        <p:spPr>
          <a:xfrm rot="10800000">
            <a:off x="1179325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31"/>
          <p:cNvCxnSpPr/>
          <p:nvPr/>
        </p:nvCxnSpPr>
        <p:spPr>
          <a:xfrm rot="10800000">
            <a:off x="3933621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31"/>
          <p:cNvCxnSpPr/>
          <p:nvPr/>
        </p:nvCxnSpPr>
        <p:spPr>
          <a:xfrm rot="10800000">
            <a:off x="6699475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Google Shape;903;p31"/>
          <p:cNvSpPr/>
          <p:nvPr/>
        </p:nvSpPr>
        <p:spPr>
          <a:xfrm>
            <a:off x="7636375" y="-503475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1"/>
          <p:cNvSpPr/>
          <p:nvPr/>
        </p:nvSpPr>
        <p:spPr>
          <a:xfrm>
            <a:off x="-707525" y="43447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5" name="Google Shape;905;p31"/>
          <p:cNvGrpSpPr/>
          <p:nvPr/>
        </p:nvGrpSpPr>
        <p:grpSpPr>
          <a:xfrm>
            <a:off x="-539450" y="3819300"/>
            <a:ext cx="1100375" cy="1123750"/>
            <a:chOff x="441625" y="885600"/>
            <a:chExt cx="1100375" cy="1123750"/>
          </a:xfrm>
        </p:grpSpPr>
        <p:sp>
          <p:nvSpPr>
            <p:cNvPr id="906" name="Google Shape;906;p3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1" name="Google Shape;1031;p31"/>
          <p:cNvSpPr/>
          <p:nvPr/>
        </p:nvSpPr>
        <p:spPr>
          <a:xfrm>
            <a:off x="7243525" y="443500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1"/>
          <p:cNvSpPr/>
          <p:nvPr/>
        </p:nvSpPr>
        <p:spPr>
          <a:xfrm>
            <a:off x="7882975" y="-49625"/>
            <a:ext cx="541037" cy="493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2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2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 EN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CONSOLA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9" name="Google Shape;1039;p32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0" name="Google Shape;1040;p32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041" name="Google Shape;1041;p3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32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054" name="Google Shape;1054;p3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9" name="Google Shape;1179;p32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0" name="Google Shape;1180;p32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181" name="Google Shape;1181;p32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2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2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32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2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2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2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2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2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3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95" name="Google Shape;1195;p3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0" name="Google Shape;1200;p3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Francisco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12345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info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FF9CAC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warning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(variable)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B2C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1" name="Google Shape;1201;p3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 EN</a:t>
            </a:r>
            <a:r>
              <a:rPr lang="en">
                <a:solidFill>
                  <a:schemeClr val="accent1"/>
                </a:solidFill>
              </a:rPr>
              <a:t> CONSOLA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La función console.log nos permite mostrar en la consola el valor de la variable que le pasamos</a:t>
            </a:r>
            <a:endParaRPr/>
          </a:p>
        </p:txBody>
      </p:sp>
      <p:sp>
        <p:nvSpPr>
          <p:cNvPr id="1202" name="Google Shape;1202;p3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3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3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3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3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215" name="Google Shape;1215;p3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0" name="Google Shape;1220;p3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1" name="Google Shape;1221;p3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CONSOLA</a:t>
            </a:r>
            <a:r>
              <a:rPr lang="en" sz="2900"/>
              <a:t> </a:t>
            </a:r>
            <a:r>
              <a:rPr lang="en" sz="2900">
                <a:solidFill>
                  <a:schemeClr val="accent1"/>
                </a:solidFill>
              </a:rPr>
              <a:t>NAVEGADOR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22" name="Google Shape;1222;p3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3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7" name="Google Shape;1227;p34"/>
          <p:cNvPicPr preferRelativeResize="0"/>
          <p:nvPr/>
        </p:nvPicPr>
        <p:blipFill rotWithShape="1">
          <a:blip r:embed="rId3">
            <a:alphaModFix/>
          </a:blip>
          <a:srcRect b="45068" l="45773" r="0" t="704"/>
          <a:stretch/>
        </p:blipFill>
        <p:spPr>
          <a:xfrm>
            <a:off x="1167650" y="2015051"/>
            <a:ext cx="5709900" cy="3142672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3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3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5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6" name="Google Shape;1236;p35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237" name="Google Shape;1237;p3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9" name="Google Shape;1249;p35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0" name="Google Shape;1250;p35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1251" name="Google Shape;1251;p35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54" name="Google Shape;1254;p35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5" name="Google Shape;1255;p3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TIP</a:t>
            </a:r>
            <a:r>
              <a:rPr lang="en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1256" name="Google Shape;1256;p35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El método </a:t>
            </a:r>
            <a:r>
              <a:rPr b="1" lang="en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console.log</a:t>
            </a:r>
            <a:r>
              <a:rPr lang="en" sz="1400"/>
              <a:t> es muy útil para debuggear. Nos permite ver en consola lo que está pasando con nuestro código.</a:t>
            </a:r>
            <a:endParaRPr sz="1400"/>
          </a:p>
        </p:txBody>
      </p:sp>
      <p:grpSp>
        <p:nvGrpSpPr>
          <p:cNvPr id="1257" name="Google Shape;1257;p35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1258" name="Google Shape;1258;p35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B3B5FF"/>
      </a:accent1>
      <a:accent2>
        <a:srgbClr val="6D7FC9"/>
      </a:accent2>
      <a:accent3>
        <a:srgbClr val="67BBFF"/>
      </a:accent3>
      <a:accent4>
        <a:srgbClr val="D2DFE9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