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aleway Thin"/>
      <p:bold r:id="rId17"/>
      <p:boldItalic r:id="rId18"/>
    </p:embeddedFont>
    <p:embeddedFont>
      <p:font typeface="Fira Sans Extra Condensed Medium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82">
          <p15:clr>
            <a:srgbClr val="9AA0A6"/>
          </p15:clr>
        </p15:guide>
        <p15:guide id="2" pos="716">
          <p15:clr>
            <a:srgbClr val="9AA0A6"/>
          </p15:clr>
        </p15:guide>
        <p15:guide id="3" orient="horz" pos="345">
          <p15:clr>
            <a:srgbClr val="9AA0A6"/>
          </p15:clr>
        </p15:guide>
        <p15:guide id="4" pos="2880">
          <p15:clr>
            <a:srgbClr val="9AA0A6"/>
          </p15:clr>
        </p15:guide>
        <p15:guide id="5" pos="504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82" orient="horz"/>
        <p:guide pos="716"/>
        <p:guide pos="345" orient="horz"/>
        <p:guide pos="2880"/>
        <p:guide pos="50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alewayThin-bold.fntdata"/><Relationship Id="rId16" Type="http://schemas.openxmlformats.org/officeDocument/2006/relationships/font" Target="fonts/Raleway-boldItalic.fntdata"/><Relationship Id="rId19" Type="http://schemas.openxmlformats.org/officeDocument/2006/relationships/font" Target="fonts/FiraSansExtraCondensedMedium-regular.fntdata"/><Relationship Id="rId18" Type="http://schemas.openxmlformats.org/officeDocument/2006/relationships/font" Target="fonts/RalewayThin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7c5e47041_0_2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7c5e47041_0_2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7c5e47041_0_2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7c5e47041_0_2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87c5e47041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87c5e47041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87c5e47041_0_5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87c5e47041_0_5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7c5e47041_0_6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7c5e47041_0_6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87c5e47041_0_6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87c5e47041_0_6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87c5e47041_0_5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87c5e47041_0_5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" name="Google Shape;43;p11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12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12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12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3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3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3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5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5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5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6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6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6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6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17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7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" name="Google Shape;90;p17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7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17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3" name="Google Shape;123;p24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4" name="Google Shape;124;p24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5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25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5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5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25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arketplace.visualstudio.com/items?itemName=mgmcdermott.vscode-language-babel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marketplace.visualstudio.com/items?itemName=xabikos.JavaScriptSnippets" TargetMode="External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marketplace.visualstudio.com/items?itemName=CoenraadS.bracket-pair-colorizer" TargetMode="External"/><Relationship Id="rId5" Type="http://schemas.openxmlformats.org/officeDocument/2006/relationships/hyperlink" Target="https://marketplace.visualstudio.com/items?itemName=dbaeumer.vscode-eslint" TargetMode="External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marketplace.visualstudio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pp.slack.com/client/TUKV32M8C/CULDKCA69" TargetMode="External"/><Relationship Id="rId4" Type="http://schemas.openxmlformats.org/officeDocument/2006/relationships/hyperlink" Target="mailto:info@rocketcode.com.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7"/>
          <p:cNvGrpSpPr/>
          <p:nvPr/>
        </p:nvGrpSpPr>
        <p:grpSpPr>
          <a:xfrm>
            <a:off x="5867992" y="-1005571"/>
            <a:ext cx="1939231" cy="1939231"/>
            <a:chOff x="238125" y="2189800"/>
            <a:chExt cx="1119325" cy="1119325"/>
          </a:xfrm>
        </p:grpSpPr>
        <p:sp>
          <p:nvSpPr>
            <p:cNvPr id="145" name="Google Shape;145;p2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7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Curso de </a:t>
            </a:r>
            <a:r>
              <a:rPr lang="en" sz="6500">
                <a:solidFill>
                  <a:schemeClr val="accent1"/>
                </a:solidFill>
              </a:rPr>
              <a:t>JavaScript</a:t>
            </a:r>
            <a:endParaRPr sz="6500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Profesor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Fran López</a:t>
            </a:r>
            <a:endParaRPr sz="1800"/>
          </a:p>
        </p:txBody>
      </p:sp>
      <p:cxnSp>
        <p:nvCxnSpPr>
          <p:cNvPr id="160" name="Google Shape;160;p27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7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27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163" name="Google Shape;163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27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289" name="Google Shape;289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7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27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418" name="Google Shape;418;p27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7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3B5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Extensiones VSCODE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8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</a:t>
            </a:r>
            <a:endParaRPr/>
          </a:p>
        </p:txBody>
      </p:sp>
      <p:sp>
        <p:nvSpPr>
          <p:cNvPr id="429" name="Google Shape;429;p28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430" name="Google Shape;430;p28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28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28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434" name="Google Shape;434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28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560" name="Google Shape;560;p28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28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28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565" name="Google Shape;565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28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9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9"/>
          <p:cNvSpPr txBox="1"/>
          <p:nvPr>
            <p:ph type="title"/>
          </p:nvPr>
        </p:nvSpPr>
        <p:spPr>
          <a:xfrm>
            <a:off x="942175" y="835450"/>
            <a:ext cx="69699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EXTENSIONES</a:t>
            </a:r>
            <a:r>
              <a:rPr lang="en">
                <a:solidFill>
                  <a:schemeClr val="accent1"/>
                </a:solidFill>
              </a:rPr>
              <a:t> VSCODE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7" name="Google Shape;697;p29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8" name="Google Shape;698;p29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699" name="Google Shape;699;p29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29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712" name="Google Shape;712;p29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7" name="Google Shape;837;p29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8" name="Google Shape;838;p29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839" name="Google Shape;839;p29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2" name="Google Shape;842;p29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29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29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29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29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29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0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EXTENSIONES </a:t>
            </a:r>
            <a:r>
              <a:rPr lang="en">
                <a:solidFill>
                  <a:schemeClr val="accent1"/>
                </a:solidFill>
              </a:rPr>
              <a:t>VSCODE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53" name="Google Shape;853;p30"/>
          <p:cNvSpPr/>
          <p:nvPr/>
        </p:nvSpPr>
        <p:spPr>
          <a:xfrm>
            <a:off x="7444800" y="-252675"/>
            <a:ext cx="3042300" cy="304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0"/>
          <p:cNvSpPr/>
          <p:nvPr/>
        </p:nvSpPr>
        <p:spPr>
          <a:xfrm>
            <a:off x="-1407825" y="241860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5" name="Google Shape;855;p30"/>
          <p:cNvGrpSpPr/>
          <p:nvPr/>
        </p:nvGrpSpPr>
        <p:grpSpPr>
          <a:xfrm>
            <a:off x="8709741" y="1840799"/>
            <a:ext cx="1555638" cy="1555638"/>
            <a:chOff x="238125" y="2189800"/>
            <a:chExt cx="1119325" cy="1119325"/>
          </a:xfrm>
        </p:grpSpPr>
        <p:sp>
          <p:nvSpPr>
            <p:cNvPr id="856" name="Google Shape;856;p30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8" name="Google Shape;868;p30"/>
          <p:cNvSpPr/>
          <p:nvPr/>
        </p:nvSpPr>
        <p:spPr>
          <a:xfrm>
            <a:off x="-390275" y="2103500"/>
            <a:ext cx="923686" cy="84187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0"/>
          <p:cNvSpPr/>
          <p:nvPr/>
        </p:nvSpPr>
        <p:spPr>
          <a:xfrm>
            <a:off x="205246" y="3088646"/>
            <a:ext cx="514765" cy="469241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0"/>
          <p:cNvSpPr txBox="1"/>
          <p:nvPr>
            <p:ph idx="6" type="ctrTitle"/>
          </p:nvPr>
        </p:nvSpPr>
        <p:spPr>
          <a:xfrm flipH="1">
            <a:off x="1470062" y="2402959"/>
            <a:ext cx="2195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Babel JavaScript</a:t>
            </a:r>
            <a:endParaRPr sz="1400"/>
          </a:p>
        </p:txBody>
      </p:sp>
      <p:sp>
        <p:nvSpPr>
          <p:cNvPr id="871" name="Google Shape;871;p30"/>
          <p:cNvSpPr txBox="1"/>
          <p:nvPr>
            <p:ph idx="7" type="subTitle"/>
          </p:nvPr>
        </p:nvSpPr>
        <p:spPr>
          <a:xfrm flipH="1">
            <a:off x="1293512" y="285511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Resaltado de sintaxis de JavaScript.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Instalar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872" name="Google Shape;8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6207" y="1804321"/>
            <a:ext cx="1283111" cy="582801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30"/>
          <p:cNvSpPr txBox="1"/>
          <p:nvPr>
            <p:ph idx="4" type="ctrTitle"/>
          </p:nvPr>
        </p:nvSpPr>
        <p:spPr>
          <a:xfrm flipH="1">
            <a:off x="4752175" y="2402959"/>
            <a:ext cx="3042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JavaScript (ES6) code snippets</a:t>
            </a:r>
            <a:endParaRPr sz="1400"/>
          </a:p>
        </p:txBody>
      </p:sp>
      <p:sp>
        <p:nvSpPr>
          <p:cNvPr id="874" name="Google Shape;874;p30"/>
          <p:cNvSpPr txBox="1"/>
          <p:nvPr>
            <p:ph idx="5" type="subTitle"/>
          </p:nvPr>
        </p:nvSpPr>
        <p:spPr>
          <a:xfrm flipH="1">
            <a:off x="4999075" y="285511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Los snippets nos permiten armar estructuras de código a partir de abreviaturas.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Instalar</a:t>
            </a:r>
            <a:endParaRPr sz="1200"/>
          </a:p>
        </p:txBody>
      </p:sp>
      <p:pic>
        <p:nvPicPr>
          <p:cNvPr id="875" name="Google Shape;87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1925" y="1804322"/>
            <a:ext cx="582800" cy="5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8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926" y="1804325"/>
            <a:ext cx="582799" cy="582799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31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EXTENSIONES </a:t>
            </a:r>
            <a:r>
              <a:rPr lang="en">
                <a:solidFill>
                  <a:schemeClr val="accent1"/>
                </a:solidFill>
              </a:rPr>
              <a:t>VSCODE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82" name="Google Shape;882;p31"/>
          <p:cNvSpPr/>
          <p:nvPr/>
        </p:nvSpPr>
        <p:spPr>
          <a:xfrm>
            <a:off x="7444800" y="-252675"/>
            <a:ext cx="3042300" cy="304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1"/>
          <p:cNvSpPr/>
          <p:nvPr/>
        </p:nvSpPr>
        <p:spPr>
          <a:xfrm>
            <a:off x="-1407825" y="241860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4" name="Google Shape;884;p31"/>
          <p:cNvGrpSpPr/>
          <p:nvPr/>
        </p:nvGrpSpPr>
        <p:grpSpPr>
          <a:xfrm>
            <a:off x="8709741" y="1840799"/>
            <a:ext cx="1555638" cy="1555638"/>
            <a:chOff x="238125" y="2189800"/>
            <a:chExt cx="1119325" cy="1119325"/>
          </a:xfrm>
        </p:grpSpPr>
        <p:sp>
          <p:nvSpPr>
            <p:cNvPr id="885" name="Google Shape;885;p31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7" name="Google Shape;897;p31"/>
          <p:cNvSpPr/>
          <p:nvPr/>
        </p:nvSpPr>
        <p:spPr>
          <a:xfrm>
            <a:off x="-390275" y="2103500"/>
            <a:ext cx="923686" cy="84187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1"/>
          <p:cNvSpPr/>
          <p:nvPr/>
        </p:nvSpPr>
        <p:spPr>
          <a:xfrm>
            <a:off x="205246" y="3088646"/>
            <a:ext cx="514765" cy="469241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1"/>
          <p:cNvSpPr txBox="1"/>
          <p:nvPr>
            <p:ph idx="6" type="ctrTitle"/>
          </p:nvPr>
        </p:nvSpPr>
        <p:spPr>
          <a:xfrm flipH="1">
            <a:off x="1470062" y="2402959"/>
            <a:ext cx="2195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Bracket Pair Colorizer</a:t>
            </a:r>
            <a:endParaRPr sz="1400"/>
          </a:p>
        </p:txBody>
      </p:sp>
      <p:sp>
        <p:nvSpPr>
          <p:cNvPr id="900" name="Google Shape;900;p31"/>
          <p:cNvSpPr txBox="1"/>
          <p:nvPr>
            <p:ph idx="7" type="subTitle"/>
          </p:nvPr>
        </p:nvSpPr>
        <p:spPr>
          <a:xfrm flipH="1">
            <a:off x="1293512" y="285511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Esta extensión es muy útil para diferenciar los paréntesis </a:t>
            </a:r>
            <a:r>
              <a:rPr lang="en" sz="1200" u="sng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Instalar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01" name="Google Shape;901;p31"/>
          <p:cNvSpPr txBox="1"/>
          <p:nvPr>
            <p:ph idx="4" type="ctrTitle"/>
          </p:nvPr>
        </p:nvSpPr>
        <p:spPr>
          <a:xfrm flipH="1">
            <a:off x="4752175" y="2402959"/>
            <a:ext cx="3042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ESLINT</a:t>
            </a:r>
            <a:endParaRPr sz="1400"/>
          </a:p>
        </p:txBody>
      </p:sp>
      <p:sp>
        <p:nvSpPr>
          <p:cNvPr id="902" name="Google Shape;902;p31"/>
          <p:cNvSpPr txBox="1"/>
          <p:nvPr>
            <p:ph idx="5" type="subTitle"/>
          </p:nvPr>
        </p:nvSpPr>
        <p:spPr>
          <a:xfrm flipH="1">
            <a:off x="4999075" y="285511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Esta extensión busca errores que podrían provocar problemas de compilación. </a:t>
            </a:r>
            <a:r>
              <a:rPr lang="en" sz="1200" u="sng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Instalar</a:t>
            </a:r>
            <a:endParaRPr sz="1200"/>
          </a:p>
        </p:txBody>
      </p:sp>
      <p:pic>
        <p:nvPicPr>
          <p:cNvPr id="903" name="Google Shape;9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4375" y="1792363"/>
            <a:ext cx="606725" cy="6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276" y="1757450"/>
            <a:ext cx="582800" cy="580846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32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EXTENSIONES </a:t>
            </a:r>
            <a:r>
              <a:rPr lang="en">
                <a:solidFill>
                  <a:schemeClr val="accent1"/>
                </a:solidFill>
              </a:rPr>
              <a:t>VSCODE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10" name="Google Shape;910;p32"/>
          <p:cNvSpPr/>
          <p:nvPr/>
        </p:nvSpPr>
        <p:spPr>
          <a:xfrm>
            <a:off x="7444800" y="-252675"/>
            <a:ext cx="3042300" cy="304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2"/>
          <p:cNvSpPr/>
          <p:nvPr/>
        </p:nvSpPr>
        <p:spPr>
          <a:xfrm>
            <a:off x="-1407825" y="241860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2" name="Google Shape;912;p32"/>
          <p:cNvGrpSpPr/>
          <p:nvPr/>
        </p:nvGrpSpPr>
        <p:grpSpPr>
          <a:xfrm>
            <a:off x="8709741" y="1840799"/>
            <a:ext cx="1555638" cy="1555638"/>
            <a:chOff x="238125" y="2189800"/>
            <a:chExt cx="1119325" cy="1119325"/>
          </a:xfrm>
        </p:grpSpPr>
        <p:sp>
          <p:nvSpPr>
            <p:cNvPr id="913" name="Google Shape;913;p32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5" name="Google Shape;925;p32"/>
          <p:cNvSpPr/>
          <p:nvPr/>
        </p:nvSpPr>
        <p:spPr>
          <a:xfrm>
            <a:off x="-390275" y="2103500"/>
            <a:ext cx="923686" cy="84187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2"/>
          <p:cNvSpPr/>
          <p:nvPr/>
        </p:nvSpPr>
        <p:spPr>
          <a:xfrm>
            <a:off x="205246" y="3088646"/>
            <a:ext cx="514765" cy="469241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2"/>
          <p:cNvSpPr txBox="1"/>
          <p:nvPr>
            <p:ph idx="6" type="ctrTitle"/>
          </p:nvPr>
        </p:nvSpPr>
        <p:spPr>
          <a:xfrm flipH="1">
            <a:off x="3474312" y="2356084"/>
            <a:ext cx="2195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Marketplace Visual Studio Code</a:t>
            </a:r>
            <a:endParaRPr sz="1400"/>
          </a:p>
        </p:txBody>
      </p:sp>
      <p:sp>
        <p:nvSpPr>
          <p:cNvPr id="928" name="Google Shape;928;p32"/>
          <p:cNvSpPr txBox="1"/>
          <p:nvPr>
            <p:ph idx="7" type="subTitle"/>
          </p:nvPr>
        </p:nvSpPr>
        <p:spPr>
          <a:xfrm flipH="1">
            <a:off x="3297762" y="280824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Visual Studio Code cuenta con un </a:t>
            </a: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marketplace</a:t>
            </a:r>
            <a:r>
              <a:rPr lang="en" sz="1200"/>
              <a:t> con miles de extensiones.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3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934" name="Google Shape;934;p33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GRACIAS</a:t>
            </a:r>
            <a:endParaRPr sz="7200"/>
          </a:p>
        </p:txBody>
      </p:sp>
      <p:sp>
        <p:nvSpPr>
          <p:cNvPr id="935" name="Google Shape;935;p33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No te olvides que podes encontrarnos en nuestro canal de </a:t>
            </a:r>
            <a:r>
              <a:rPr b="1" lang="en" sz="1600">
                <a:solidFill>
                  <a:schemeClr val="accent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Slack</a:t>
            </a:r>
            <a:r>
              <a:rPr lang="en" sz="1600"/>
              <a:t>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También podes mandarnos un email a </a:t>
            </a:r>
            <a:r>
              <a:rPr b="1" lang="en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info@rocketcode.com.ar</a:t>
            </a:r>
            <a:r>
              <a:rPr lang="en" sz="1600"/>
              <a:t>.</a:t>
            </a:r>
            <a:endParaRPr sz="1600"/>
          </a:p>
        </p:txBody>
      </p:sp>
      <p:sp>
        <p:nvSpPr>
          <p:cNvPr id="936" name="Google Shape;936;p33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7" name="Google Shape;937;p33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938" name="Google Shape;938;p33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3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3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3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3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0" name="Google Shape;950;p33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951" name="Google Shape;951;p33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3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4" name="Google Shape;954;p33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5" name="Google Shape;955;p33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956" name="Google Shape;956;p33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3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9" name="Google Shape;959;p33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B3B5FF"/>
      </a:accent1>
      <a:accent2>
        <a:srgbClr val="6D7FC9"/>
      </a:accent2>
      <a:accent3>
        <a:srgbClr val="67BBFF"/>
      </a:accent3>
      <a:accent4>
        <a:srgbClr val="D2DFE9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