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aleway Thin"/>
      <p:bold r:id="rId32"/>
      <p:boldItalic r:id="rId33"/>
    </p:embeddedFont>
    <p:embeddedFont>
      <p:font typeface="Fira Sans Extra Condensed Medium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RalewayThin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Thin-bold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bold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regular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7c5e47041_0_6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7c5e47041_0_6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8562bc6151_0_6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8562bc6151_0_6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8562bc6151_0_6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8562bc6151_0_6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8562bc6151_0_6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8562bc6151_0_6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8562bc6151_0_6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8562bc6151_0_6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62bc6151_0_6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62bc6151_0_6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8562bc6151_0_6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8562bc6151_0_6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87c5e47041_0_7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87c5e47041_0_7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8562bc6151_0_6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8562bc6151_0_6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8562bc6151_0_6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8562bc6151_0_6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8562bc6151_0_6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8562bc6151_0_6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7c5e47041_0_6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7c5e47041_0_6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8562bc6151_0_6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8562bc6151_0_6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8562bc6151_0_6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8562bc6151_0_6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87c5e47041_0_2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87c5e47041_0_2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7c5e47041_0_6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7c5e47041_0_6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87580bfeaa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87580bfeaa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562bc6151_0_4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562bc6151_0_4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8562bc6151_0_4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8562bc6151_0_4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8562bc6151_0_4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8562bc6151_0_4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8562bc6151_0_6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8562bc6151_0_6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562bc6151_0_6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8562bc6151_0_6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5867992" y="-1005571"/>
            <a:ext cx="1939231" cy="1939231"/>
            <a:chOff x="238125" y="2189800"/>
            <a:chExt cx="1119325" cy="1119325"/>
          </a:xfrm>
        </p:grpSpPr>
        <p:sp>
          <p:nvSpPr>
            <p:cNvPr id="145" name="Google Shape;145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Curso de </a:t>
            </a:r>
            <a:r>
              <a:rPr lang="en" sz="6500">
                <a:solidFill>
                  <a:schemeClr val="accent1"/>
                </a:solidFill>
              </a:rPr>
              <a:t>JavaScript</a:t>
            </a:r>
            <a:endParaRPr sz="65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Fran López</a:t>
            </a:r>
            <a:endParaRPr sz="1800"/>
          </a:p>
        </p:txBody>
      </p:sp>
      <p:cxnSp>
        <p:nvCxnSpPr>
          <p:cNvPr id="160" name="Google Shape;160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63" name="Google Shape;163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89" name="Google Shape;289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18" name="Google Shape;41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B5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6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6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OPERADORES </a:t>
            </a:r>
            <a:r>
              <a:rPr lang="en" sz="6900">
                <a:solidFill>
                  <a:schemeClr val="accent1"/>
                </a:solidFill>
              </a:rPr>
              <a:t>ARITMETICOS</a:t>
            </a:r>
            <a:endParaRPr sz="6900"/>
          </a:p>
        </p:txBody>
      </p:sp>
      <p:sp>
        <p:nvSpPr>
          <p:cNvPr id="1131" name="Google Shape;1131;p36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2" name="Google Shape;1132;p36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133" name="Google Shape;1133;p3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5" name="Google Shape;1145;p36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46" name="Google Shape;1146;p3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1" name="Google Shape;1271;p36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2" name="Google Shape;1272;p36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273" name="Google Shape;1273;p3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6" name="Google Shape;1276;p36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36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36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6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36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36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6" name="Google Shape;1286;p37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287" name="Google Shape;1287;p3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2" name="Google Shape;1292;p37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numeroB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resultado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numeroB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(resultado)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30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3" name="Google Shape;1293;p3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OPERADOR DE</a:t>
            </a:r>
            <a:r>
              <a:rPr lang="en" sz="2400">
                <a:solidFill>
                  <a:schemeClr val="accent1"/>
                </a:solidFill>
              </a:rPr>
              <a:t> SUMA</a:t>
            </a:r>
            <a:endParaRPr/>
          </a:p>
        </p:txBody>
      </p:sp>
      <p:sp>
        <p:nvSpPr>
          <p:cNvPr id="1294" name="Google Shape;1294;p3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3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3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3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3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3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3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38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07" name="Google Shape;1307;p3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38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numeroB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resultado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numeroB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(resultado)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10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3" name="Google Shape;1313;p3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OPERADOR DE</a:t>
            </a:r>
            <a:r>
              <a:rPr lang="en" sz="2400">
                <a:solidFill>
                  <a:schemeClr val="accent1"/>
                </a:solidFill>
              </a:rPr>
              <a:t> RESTA</a:t>
            </a:r>
            <a:endParaRPr/>
          </a:p>
        </p:txBody>
      </p:sp>
      <p:sp>
        <p:nvSpPr>
          <p:cNvPr id="1314" name="Google Shape;1314;p3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3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3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3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3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3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6" name="Google Shape;1326;p39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27" name="Google Shape;1327;p3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2" name="Google Shape;1332;p39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numeroB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resultado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numeroB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(resultado)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200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3" name="Google Shape;1333;p3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OPERADOR DE</a:t>
            </a:r>
            <a:r>
              <a:rPr lang="en" sz="2100">
                <a:solidFill>
                  <a:schemeClr val="accent1"/>
                </a:solidFill>
              </a:rPr>
              <a:t> MULTIPLICACION</a:t>
            </a:r>
            <a:endParaRPr/>
          </a:p>
        </p:txBody>
      </p:sp>
      <p:sp>
        <p:nvSpPr>
          <p:cNvPr id="1334" name="Google Shape;1334;p3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3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3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3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3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6" name="Google Shape;1346;p40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47" name="Google Shape;1347;p4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2" name="Google Shape;1352;p40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numeroB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resultado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numeroB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(resultado)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2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3" name="Google Shape;1353;p4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OPERADOR DE</a:t>
            </a:r>
            <a:r>
              <a:rPr lang="en" sz="2400">
                <a:solidFill>
                  <a:schemeClr val="accent1"/>
                </a:solidFill>
              </a:rPr>
              <a:t> DIVISION</a:t>
            </a:r>
            <a:endParaRPr/>
          </a:p>
        </p:txBody>
      </p:sp>
      <p:sp>
        <p:nvSpPr>
          <p:cNvPr id="1354" name="Google Shape;1354;p4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6" name="Google Shape;1366;p4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67" name="Google Shape;1367;p4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2" name="Google Shape;1372;p4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numeroB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resultado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numeroB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(resultado)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0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3" name="Google Shape;1373;p4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OPERADOR DE</a:t>
            </a:r>
            <a:r>
              <a:rPr lang="en" sz="2400">
                <a:solidFill>
                  <a:schemeClr val="accent1"/>
                </a:solidFill>
              </a:rPr>
              <a:t> MODULO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operador de modulo nos permite obtener el resto de una división entre dos valores</a:t>
            </a:r>
            <a:endParaRPr/>
          </a:p>
        </p:txBody>
      </p:sp>
      <p:sp>
        <p:nvSpPr>
          <p:cNvPr id="1374" name="Google Shape;1374;p4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4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4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42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7" name="Google Shape;1387;p42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1388" name="Google Shape;1388;p4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0" name="Google Shape;1400;p42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1" name="Google Shape;1401;p42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1402" name="Google Shape;1402;p42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2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2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05" name="Google Shape;1405;p42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6" name="Google Shape;1406;p4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TIP</a:t>
            </a:r>
            <a:r>
              <a:rPr lang="en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grpSp>
        <p:nvGrpSpPr>
          <p:cNvPr id="1407" name="Google Shape;1407;p42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1408" name="Google Shape;1408;p42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2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2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2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2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2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2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2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2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2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2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2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2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2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2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2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2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2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2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2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2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2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2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2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2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2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2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2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2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8" name="Google Shape;1438;p42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La operación de multiplicación tiene preferencia a la de adición. Por ejemplo, en la expresión </a:t>
            </a:r>
            <a:r>
              <a:rPr b="1" lang="en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2 </a:t>
            </a:r>
            <a:r>
              <a:rPr b="1" lang="en" sz="1300">
                <a:solidFill>
                  <a:srgbClr val="FFBD2F"/>
                </a:solidFill>
                <a:latin typeface="Raleway"/>
                <a:ea typeface="Raleway"/>
                <a:cs typeface="Raleway"/>
                <a:sym typeface="Raleway"/>
              </a:rPr>
              <a:t>+</a:t>
            </a:r>
            <a:r>
              <a:rPr b="1" lang="en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3 × 4</a:t>
            </a:r>
            <a:r>
              <a:rPr lang="en" sz="1300"/>
              <a:t>, la respuesta es 14. Los paréntesis, se pueden utilizar para evitar confusiones, por lo que la expresión anterior también puede ser escrita como </a:t>
            </a:r>
            <a:r>
              <a:rPr b="1" lang="en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2 + </a:t>
            </a:r>
            <a:r>
              <a:rPr b="1" lang="en" sz="1300">
                <a:solidFill>
                  <a:srgbClr val="FFBD2F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en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3 × 4</a:t>
            </a:r>
            <a:r>
              <a:rPr b="1" lang="en" sz="1300">
                <a:solidFill>
                  <a:srgbClr val="FFBD2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300">
              <a:solidFill>
                <a:srgbClr val="FFBD2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" name="Google Shape;1443;p4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44" name="Google Shape;1444;p4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9" name="Google Shape;1449;p4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resultado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++;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(resultado)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21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0" name="Google Shape;1450;p4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OPERADOR DE</a:t>
            </a:r>
            <a:r>
              <a:rPr lang="en" sz="2400">
                <a:solidFill>
                  <a:schemeClr val="accent1"/>
                </a:solidFill>
              </a:rPr>
              <a:t> INCREMENTO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operador de incremento nos permite sumar en 1 el valor de una variable</a:t>
            </a:r>
            <a:endParaRPr/>
          </a:p>
        </p:txBody>
      </p:sp>
      <p:sp>
        <p:nvSpPr>
          <p:cNvPr id="1451" name="Google Shape;1451;p4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4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3" name="Google Shape;1463;p4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64" name="Google Shape;1464;p4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9" name="Google Shape;1469;p4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resultado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--;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(resultado)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19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0" name="Google Shape;1470;p4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OPERADOR DE</a:t>
            </a:r>
            <a:r>
              <a:rPr lang="en" sz="2300">
                <a:solidFill>
                  <a:schemeClr val="accent1"/>
                </a:solidFill>
              </a:rPr>
              <a:t> DECREMENTO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operador de decremento nos permite restar en 1 el valor de una variable</a:t>
            </a:r>
            <a:endParaRPr/>
          </a:p>
        </p:txBody>
      </p:sp>
      <p:sp>
        <p:nvSpPr>
          <p:cNvPr id="1471" name="Google Shape;1471;p4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4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4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4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4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4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4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4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5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45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OPERADORES </a:t>
            </a:r>
            <a:r>
              <a:rPr lang="en" sz="6900">
                <a:solidFill>
                  <a:schemeClr val="accent1"/>
                </a:solidFill>
              </a:rPr>
              <a:t>MIXTOS</a:t>
            </a:r>
            <a:endParaRPr sz="6900"/>
          </a:p>
        </p:txBody>
      </p:sp>
      <p:sp>
        <p:nvSpPr>
          <p:cNvPr id="1485" name="Google Shape;1485;p45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6" name="Google Shape;1486;p45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487" name="Google Shape;1487;p4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9" name="Google Shape;1499;p45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500" name="Google Shape;1500;p4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5" name="Google Shape;1625;p45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6" name="Google Shape;1626;p45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627" name="Google Shape;1627;p4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0" name="Google Shape;1630;p45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45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45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45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45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45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y operadores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429" name="Google Shape;429;p28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34" name="Google Shape;434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560" name="Google Shape;560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8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565" name="Google Shape;565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8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0" name="Google Shape;1640;p4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641" name="Google Shape;1641;p4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6" name="Google Shape;1646;p4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(numeroA)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25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7" name="Google Shape;1647;p4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ASIGNACION E </a:t>
            </a:r>
            <a:r>
              <a:rPr lang="en" sz="2400">
                <a:solidFill>
                  <a:schemeClr val="accent1"/>
                </a:solidFill>
              </a:rPr>
              <a:t>INCREMENTO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Esta combinación nos permite asignar e incrementar el valor de una variable</a:t>
            </a:r>
            <a:endParaRPr/>
          </a:p>
        </p:txBody>
      </p:sp>
      <p:sp>
        <p:nvSpPr>
          <p:cNvPr id="1648" name="Google Shape;1648;p4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4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4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0" name="Google Shape;1660;p47"/>
          <p:cNvGrpSpPr/>
          <p:nvPr/>
        </p:nvGrpSpPr>
        <p:grpSpPr>
          <a:xfrm>
            <a:off x="29150" y="1678519"/>
            <a:ext cx="5853300" cy="3469200"/>
            <a:chOff x="1095950" y="1907119"/>
            <a:chExt cx="5853300" cy="3469200"/>
          </a:xfrm>
        </p:grpSpPr>
        <p:sp>
          <p:nvSpPr>
            <p:cNvPr id="1661" name="Google Shape;1661;p4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6" name="Google Shape;1666;p47"/>
          <p:cNvSpPr txBox="1"/>
          <p:nvPr>
            <p:ph idx="1" type="body"/>
          </p:nvPr>
        </p:nvSpPr>
        <p:spPr>
          <a:xfrm>
            <a:off x="1008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(numeroA)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15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7" name="Google Shape;1667;p4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OTROS OPERADORES</a:t>
            </a:r>
            <a:r>
              <a:rPr lang="en" sz="2300"/>
              <a:t> </a:t>
            </a:r>
            <a:r>
              <a:rPr lang="en" sz="2300">
                <a:solidFill>
                  <a:schemeClr val="accent1"/>
                </a:solidFill>
              </a:rPr>
              <a:t>MIXTOS</a:t>
            </a:r>
            <a:endParaRPr/>
          </a:p>
        </p:txBody>
      </p:sp>
      <p:sp>
        <p:nvSpPr>
          <p:cNvPr id="1668" name="Google Shape;1668;p4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4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4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4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4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4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4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4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6" name="Google Shape;1676;p47"/>
          <p:cNvGrpSpPr/>
          <p:nvPr/>
        </p:nvGrpSpPr>
        <p:grpSpPr>
          <a:xfrm>
            <a:off x="2734250" y="1678519"/>
            <a:ext cx="5853300" cy="3469200"/>
            <a:chOff x="1095950" y="1907119"/>
            <a:chExt cx="5853300" cy="3469200"/>
          </a:xfrm>
        </p:grpSpPr>
        <p:sp>
          <p:nvSpPr>
            <p:cNvPr id="1677" name="Google Shape;1677;p4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2" name="Google Shape;1682;p47"/>
          <p:cNvSpPr txBox="1"/>
          <p:nvPr>
            <p:ph idx="1" type="body"/>
          </p:nvPr>
        </p:nvSpPr>
        <p:spPr>
          <a:xfrm>
            <a:off x="27838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/=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(numeroA)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4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683" name="Google Shape;1683;p47"/>
          <p:cNvGrpSpPr/>
          <p:nvPr/>
        </p:nvGrpSpPr>
        <p:grpSpPr>
          <a:xfrm>
            <a:off x="5439350" y="1678519"/>
            <a:ext cx="5853300" cy="3469200"/>
            <a:chOff x="1095950" y="1907119"/>
            <a:chExt cx="5853300" cy="3469200"/>
          </a:xfrm>
        </p:grpSpPr>
        <p:sp>
          <p:nvSpPr>
            <p:cNvPr id="1684" name="Google Shape;1684;p4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9" name="Google Shape;1689;p47"/>
          <p:cNvSpPr txBox="1"/>
          <p:nvPr>
            <p:ph idx="1" type="body"/>
          </p:nvPr>
        </p:nvSpPr>
        <p:spPr>
          <a:xfrm>
            <a:off x="5511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numeroA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*=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(numeroA)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100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8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695" name="Google Shape;1695;p48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1696" name="Google Shape;1696;p48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No te olvides que podes encontrarnos en nuestro canal de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Slack</a:t>
            </a:r>
            <a:r>
              <a:rPr lang="en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También podes mandarnos un email a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" sz="1600"/>
              <a:t>.</a:t>
            </a:r>
            <a:endParaRPr sz="1600"/>
          </a:p>
        </p:txBody>
      </p:sp>
      <p:sp>
        <p:nvSpPr>
          <p:cNvPr id="1697" name="Google Shape;1697;p48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8" name="Google Shape;1698;p48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699" name="Google Shape;1699;p4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1" name="Google Shape;1711;p48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712" name="Google Shape;1712;p48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8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8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5" name="Google Shape;1715;p48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6" name="Google Shape;1716;p48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717" name="Google Shape;1717;p48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8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8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0" name="Google Shape;1720;p48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</a:t>
            </a:r>
            <a:r>
              <a:rPr lang="en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6" name="Google Shape;696;p29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29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700" name="Google Shape;700;p2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9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713" name="Google Shape;713;p2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29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717" name="Google Shape;717;p29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29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3" name="Google Shape;723;p29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4" name="Google Shape;724;p29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5" name="Google Shape;725;p29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 tipos de datos</a:t>
            </a:r>
            <a:endParaRPr/>
          </a:p>
        </p:txBody>
      </p:sp>
      <p:sp>
        <p:nvSpPr>
          <p:cNvPr id="726" name="Google Shape;726;p29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de asignación</a:t>
            </a:r>
            <a:endParaRPr/>
          </a:p>
        </p:txBody>
      </p:sp>
      <p:sp>
        <p:nvSpPr>
          <p:cNvPr id="727" name="Google Shape;727;p29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Operadores aritméticos</a:t>
            </a:r>
            <a:endParaRPr/>
          </a:p>
        </p:txBody>
      </p:sp>
      <p:sp>
        <p:nvSpPr>
          <p:cNvPr id="728" name="Google Shape;728;p29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Operadores mixtos</a:t>
            </a:r>
            <a:endParaRPr/>
          </a:p>
        </p:txBody>
      </p:sp>
      <p:cxnSp>
        <p:nvCxnSpPr>
          <p:cNvPr id="729" name="Google Shape;729;p29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9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 TIPO DE</a:t>
            </a:r>
            <a:r>
              <a:rPr lang="en">
                <a:solidFill>
                  <a:schemeClr val="accent1"/>
                </a:solidFill>
              </a:rPr>
              <a:t> DATOS</a:t>
            </a:r>
            <a:endParaRPr/>
          </a:p>
        </p:txBody>
      </p:sp>
      <p:sp>
        <p:nvSpPr>
          <p:cNvPr id="737" name="Google Shape;737;p3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3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739" name="Google Shape;739;p3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752" name="Google Shape;752;p3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3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3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879" name="Google Shape;879;p3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3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3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893" name="Google Shape;893;p3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3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logueado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F9CAC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administrador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F9CAC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9" name="Google Shape;899;p3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TIPO DE DATO</a:t>
            </a:r>
            <a:r>
              <a:rPr lang="en" sz="2600">
                <a:solidFill>
                  <a:schemeClr val="accent1"/>
                </a:solidFill>
              </a:rPr>
              <a:t> BOOLEANO</a:t>
            </a:r>
            <a:endParaRPr sz="2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tipo de dato booleano nos permite definir un valor como true o false.</a:t>
            </a:r>
            <a:endParaRPr/>
          </a:p>
        </p:txBody>
      </p:sp>
      <p:sp>
        <p:nvSpPr>
          <p:cNvPr id="900" name="Google Shape;900;p3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oogle Shape;912;p3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13" name="Google Shape;913;p3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3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usuario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null;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9" name="Google Shape;919;p3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DATO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NULL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tipo de dato null significa que el valor es nulo.</a:t>
            </a:r>
            <a:endParaRPr/>
          </a:p>
        </p:txBody>
      </p:sp>
      <p:sp>
        <p:nvSpPr>
          <p:cNvPr id="920" name="Google Shape;920;p3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3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33" name="Google Shape;933;p3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8" name="Google Shape;938;p3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usuario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undefined;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Si definimos una variable sin valor, por defecto, es undefined: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precio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→ undefined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9" name="Google Shape;939;p3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TIPO DE DATO</a:t>
            </a:r>
            <a:r>
              <a:rPr lang="en" sz="2600">
                <a:solidFill>
                  <a:schemeClr val="accent1"/>
                </a:solidFill>
              </a:rPr>
              <a:t> </a:t>
            </a:r>
            <a:r>
              <a:rPr lang="en" sz="2600">
                <a:solidFill>
                  <a:schemeClr val="accent1"/>
                </a:solidFill>
              </a:rPr>
              <a:t>UNDEFINED</a:t>
            </a:r>
            <a:endParaRPr sz="2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tipo de dato undefined significa que no hay nada asignado.</a:t>
            </a:r>
            <a:endParaRPr/>
          </a:p>
        </p:txBody>
      </p:sp>
      <p:sp>
        <p:nvSpPr>
          <p:cNvPr id="940" name="Google Shape;940;p3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4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4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OPERADOR DE</a:t>
            </a:r>
            <a:r>
              <a:rPr lang="en" sz="6900">
                <a:solidFill>
                  <a:schemeClr val="accent1"/>
                </a:solidFill>
              </a:rPr>
              <a:t> ASIGNACION</a:t>
            </a:r>
            <a:endParaRPr sz="6900"/>
          </a:p>
        </p:txBody>
      </p:sp>
      <p:sp>
        <p:nvSpPr>
          <p:cNvPr id="954" name="Google Shape;954;p34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5" name="Google Shape;955;p34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956" name="Google Shape;956;p3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34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969" name="Google Shape;969;p3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4" name="Google Shape;1094;p34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5" name="Google Shape;1095;p34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096" name="Google Shape;1096;p34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9" name="Google Shape;1099;p34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4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4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4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4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4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3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10" name="Google Shape;1110;p3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5" name="Google Shape;1115;p3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const nombre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"Francisco";</a:t>
            </a:r>
            <a:endParaRPr b="1"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6" name="Google Shape;1116;p3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OPERADOR DE</a:t>
            </a:r>
            <a:r>
              <a:rPr lang="en" sz="2400">
                <a:solidFill>
                  <a:schemeClr val="accent1"/>
                </a:solidFill>
              </a:rPr>
              <a:t> ASIGNACION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operador de asignación nos sirve para asignar un valor a una variable</a:t>
            </a:r>
            <a:endParaRPr/>
          </a:p>
        </p:txBody>
      </p:sp>
      <p:sp>
        <p:nvSpPr>
          <p:cNvPr id="1117" name="Google Shape;1117;p3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B3B5FF"/>
      </a:accent1>
      <a:accent2>
        <a:srgbClr val="6D7FC9"/>
      </a:accent2>
      <a:accent3>
        <a:srgbClr val="67BBFF"/>
      </a:accent3>
      <a:accent4>
        <a:srgbClr val="D2DFE9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