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ZWMK6GO796A00TGRZR8YLJB7ZEMOYPR9X0XTJDVXFBRTQ5T6IBH4E361319CA19B38D13704A7D2E6DEB686" Type="http://schemas.microsoft.com/office/2006/relationships/officeDocumentMain" Target="NULL"/><Relationship Id="rId4" Type="http://schemas.openxmlformats.org/officeDocument/2006/relationships/extended-properties" Target="docProps/app.xml"/><Relationship Id="CVWM86BA79TQ00HGRVRNIL0C7ZEMOAGR9U0XFJDXXGI8TEWTZ0BJDCJVFYYTP88RXUMX5OLIZIWD8LXJQEFTPF8C8RL0WOWBAXODYHB3C1B0381745A4948755DB4A99C08411B6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6" r:id="rId3"/>
    <p:sldId id="428" r:id="rId4"/>
    <p:sldId id="446" r:id="rId5"/>
    <p:sldId id="435" r:id="rId6"/>
    <p:sldId id="445" r:id="rId7"/>
    <p:sldId id="330" r:id="rId8"/>
    <p:sldId id="322" r:id="rId9"/>
  </p:sldIdLst>
  <p:sldSz cx="10080625" cy="5670550"/>
  <p:notesSz cx="6797675" cy="9872663"/>
  <p:defaultTextStyle>
    <a:defPPr>
      <a:defRPr lang="en-US"/>
    </a:defPPr>
    <a:lvl1pPr marL="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782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565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11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193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8976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758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604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387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pos="6146" userDrawn="1">
          <p15:clr>
            <a:srgbClr val="A4A3A4"/>
          </p15:clr>
        </p15:guide>
        <p15:guide id="4" orient="horz" pos="221" userDrawn="1">
          <p15:clr>
            <a:srgbClr val="A4A3A4"/>
          </p15:clr>
        </p15:guide>
        <p15:guide id="5" pos="3175" userDrawn="1">
          <p15:clr>
            <a:srgbClr val="A4A3A4"/>
          </p15:clr>
        </p15:guide>
        <p15:guide id="6" pos="612" userDrawn="1">
          <p15:clr>
            <a:srgbClr val="A4A3A4"/>
          </p15:clr>
        </p15:guide>
        <p15:guide id="7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3A4"/>
    <a:srgbClr val="64CDFF"/>
    <a:srgbClr val="002882"/>
    <a:srgbClr val="000000"/>
    <a:srgbClr val="EBEBEB"/>
    <a:srgbClr val="929292"/>
    <a:srgbClr val="5F5F5F"/>
    <a:srgbClr val="FF5582"/>
    <a:srgbClr val="821437"/>
    <a:srgbClr val="D8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1294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08" y="78"/>
      </p:cViewPr>
      <p:guideLst>
        <p:guide orient="horz" pos="1786"/>
        <p:guide pos="204"/>
        <p:guide pos="6146"/>
        <p:guide orient="horz" pos="221"/>
        <p:guide pos="3175"/>
        <p:guide pos="61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410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69" y="0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25C020-4514-466A-9B9E-7D41CCDD4C29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2019/7/3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单击此处编辑母版文本样式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第二级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第三级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第四级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PGothic" panose="020B0600070205080204" pitchFamily="34" charset="-128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69" y="9377316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7974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889760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7585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6045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23870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MS PGothic" panose="020B0600070205080204" pitchFamily="34" charset="-128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D15C5-CBFA-4D16-AC91-B142BA89E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48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2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3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8522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4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783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5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4430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FADD62A-7ABB-4D16-8657-8F5B9B6D71E7}" type="slidenum">
              <a:rPr lang="zh-CN" altLang="en-US" smtClean="0">
                <a:latin typeface="Calibri"/>
                <a:ea typeface="宋体"/>
              </a:rPr>
              <a:pPr/>
              <a:t>6</a:t>
            </a:fld>
            <a:endParaRPr lang="zh-CN" altLang="en-US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1137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3" y="1540462"/>
            <a:ext cx="5403512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78023" y="3603669"/>
            <a:ext cx="5403512" cy="6894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1E53A4"/>
                </a:solidFill>
                <a:latin typeface="+mn-ea"/>
                <a:ea typeface="+mn-ea"/>
              </a:defRPr>
            </a:lvl1pPr>
            <a:lvl2pPr marL="377825" indent="0">
              <a:buNone/>
              <a:defRPr>
                <a:solidFill>
                  <a:srgbClr val="FF0000"/>
                </a:solidFill>
              </a:defRPr>
            </a:lvl2pPr>
            <a:lvl3pPr marL="756285" indent="0">
              <a:buNone/>
              <a:defRPr>
                <a:solidFill>
                  <a:srgbClr val="FF0000"/>
                </a:solidFill>
              </a:defRPr>
            </a:lvl3pPr>
            <a:lvl4pPr marL="1134110" indent="0">
              <a:buNone/>
              <a:defRPr>
                <a:solidFill>
                  <a:srgbClr val="FF0000"/>
                </a:solidFill>
              </a:defRPr>
            </a:lvl4pPr>
            <a:lvl5pPr marL="1511935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2" y="-6126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7"/>
            <a:ext cx="1270159" cy="258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352762" y="5205374"/>
            <a:ext cx="275033" cy="27985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3C4C00-482F-4A9C-930E-BBFFFA3FF20C}"/>
              </a:ext>
            </a:extLst>
          </p:cNvPr>
          <p:cNvSpPr txBox="1"/>
          <p:nvPr userDrawn="1"/>
        </p:nvSpPr>
        <p:spPr>
          <a:xfrm>
            <a:off x="160218" y="5454928"/>
            <a:ext cx="2804241" cy="21562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R="0" indent="0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900" b="0" i="0">
                <a:latin typeface="+mn-ea"/>
                <a:cs typeface="Source Han Sans CN" charset="-122"/>
              </a:defRPr>
            </a:lvl1pPr>
          </a:lstStyle>
          <a:p>
            <a:r>
              <a:rPr kumimoji="1" lang="en-US" altLang="zh-CN" sz="827" b="0" i="0" u="none" strike="noStrike" kern="120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urce Han Sans CN" charset="-122"/>
              </a:rPr>
              <a:t>Copyright </a:t>
            </a:r>
            <a:r>
              <a:rPr lang="zh-CN" altLang="en-US" sz="82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微众银行</a:t>
            </a:r>
            <a:r>
              <a:rPr lang="en-US" altLang="zh-CN" sz="82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©</a:t>
            </a:r>
            <a:r>
              <a:rPr lang="zh-CN" altLang="en-US" sz="82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版权所有，不得侵犯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0B07E7-C59A-45D5-BC7A-B55C96381391}"/>
              </a:ext>
            </a:extLst>
          </p:cNvPr>
          <p:cNvSpPr/>
          <p:nvPr userDrawn="1"/>
        </p:nvSpPr>
        <p:spPr>
          <a:xfrm>
            <a:off x="3802959" y="5230738"/>
            <a:ext cx="1960279" cy="270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57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 机密文件请勿外传</a:t>
            </a:r>
            <a:endParaRPr lang="zh-CN" altLang="en-US" sz="1157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Google Shape;51;p2">
            <a:extLst>
              <a:ext uri="{FF2B5EF4-FFF2-40B4-BE49-F238E27FC236}">
                <a16:creationId xmlns:a16="http://schemas.microsoft.com/office/drawing/2014/main" id="{635E6C61-BB96-41F6-B4E3-E40779FF48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0218" y="5255402"/>
            <a:ext cx="980836" cy="19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82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无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4885"/>
            <a:ext cx="619538" cy="12601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E44133B-82B3-4EA7-88FE-746292B2A529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305E3B-DA44-4E64-A56E-E2F42F2F61E6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2DD497-6A71-43BB-BFE5-63B4646F064A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B2AAA56-0850-4CCC-8F1F-960ABBC65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7" y="92276"/>
            <a:ext cx="1403215" cy="198609"/>
          </a:xfrm>
          <a:prstGeom prst="rect">
            <a:avLst/>
          </a:prstGeom>
        </p:spPr>
      </p:pic>
      <p:sp>
        <p:nvSpPr>
          <p:cNvPr id="11" name="页脚占位符 1">
            <a:extLst>
              <a:ext uri="{FF2B5EF4-FFF2-40B4-BE49-F238E27FC236}">
                <a16:creationId xmlns:a16="http://schemas.microsoft.com/office/drawing/2014/main" id="{028B6D46-C6E4-4AF1-B0BC-90D316E7BBD7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6299001" y="5207078"/>
            <a:ext cx="3403600" cy="301625"/>
          </a:xfrm>
        </p:spPr>
        <p:txBody>
          <a:bodyPr/>
          <a:lstStyle>
            <a:lvl1pPr>
              <a:defRPr b="1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78023" y="1102607"/>
            <a:ext cx="9324578" cy="4000888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>
                <a:schemeClr val="tx2"/>
              </a:buClr>
              <a:defRPr sz="1600"/>
            </a:lvl3pPr>
            <a:lvl4pPr>
              <a:buClrTx/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240537-1E61-496D-BD41-50C8883A22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7" y="92276"/>
            <a:ext cx="1403215" cy="198609"/>
          </a:xfrm>
          <a:prstGeom prst="rect">
            <a:avLst/>
          </a:prstGeom>
        </p:spPr>
      </p:pic>
      <p:sp>
        <p:nvSpPr>
          <p:cNvPr id="15" name="页脚占位符 1">
            <a:extLst>
              <a:ext uri="{FF2B5EF4-FFF2-40B4-BE49-F238E27FC236}">
                <a16:creationId xmlns:a16="http://schemas.microsoft.com/office/drawing/2014/main" id="{DCE04C1A-B200-4918-A3FB-A83843BA0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8"/>
            <a:ext cx="3403600" cy="301625"/>
          </a:xfrm>
        </p:spPr>
        <p:txBody>
          <a:bodyPr vert="horz" lIns="91440" tIns="45720" rIns="91440" bIns="45720" rtlCol="0" anchor="ctr"/>
          <a:lstStyle>
            <a:lvl1pPr>
              <a:defRPr lang="zh-CN" altLang="en-US" b="1" smtClean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17" name="Title 17">
            <a:extLst>
              <a:ext uri="{FF2B5EF4-FFF2-40B4-BE49-F238E27FC236}">
                <a16:creationId xmlns:a16="http://schemas.microsoft.com/office/drawing/2014/main" id="{0905D44F-3E62-4B20-A4C4-3B2345FC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95DC38-AF8D-4207-B6F4-E0C96B3297C8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14955A-4C7E-4A3A-A0B9-6558470D2015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46C1A3-7450-4508-A4A9-5AD21D1CE7AD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78023" y="1354631"/>
            <a:ext cx="9324578" cy="3748864"/>
          </a:xfrm>
        </p:spPr>
        <p:txBody>
          <a:bodyPr>
            <a:normAutofit/>
          </a:bodyPr>
          <a:lstStyle>
            <a:lvl1pPr>
              <a:buClrTx/>
              <a:defRPr sz="1600"/>
            </a:lvl1pPr>
            <a:lvl2pPr>
              <a:buClrTx/>
              <a:defRPr sz="1600"/>
            </a:lvl2pPr>
            <a:lvl3pPr>
              <a:buClrTx/>
              <a:defRPr sz="16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D058D9-FEA8-4D00-977B-588118DB2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9387" y="92276"/>
            <a:ext cx="1403215" cy="198609"/>
          </a:xfrm>
          <a:prstGeom prst="rect">
            <a:avLst/>
          </a:prstGeom>
        </p:spPr>
      </p:pic>
      <p:sp>
        <p:nvSpPr>
          <p:cNvPr id="14" name="页脚占位符 1">
            <a:extLst>
              <a:ext uri="{FF2B5EF4-FFF2-40B4-BE49-F238E27FC236}">
                <a16:creationId xmlns:a16="http://schemas.microsoft.com/office/drawing/2014/main" id="{F6BC1AC0-CDDB-427A-B225-ACFA5D05F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8"/>
            <a:ext cx="3403600" cy="301625"/>
          </a:xfrm>
        </p:spPr>
        <p:txBody>
          <a:bodyPr vert="horz" lIns="91440" tIns="45720" rIns="91440" bIns="45720" rtlCol="0" anchor="ctr"/>
          <a:lstStyle>
            <a:lvl1pPr>
              <a:defRPr lang="zh-CN" altLang="en-US" b="1" smtClean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16" name="Title 17">
            <a:extLst>
              <a:ext uri="{FF2B5EF4-FFF2-40B4-BE49-F238E27FC236}">
                <a16:creationId xmlns:a16="http://schemas.microsoft.com/office/drawing/2014/main" id="{A41E248B-6F99-47A7-80DB-6D1B841F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E42089-948D-4107-8F5F-68F9353B48BB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BFFA885-9ACE-4801-ABA3-73C470DE9A47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AEA574-381F-457A-BCB8-78C83A748B94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两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78023" y="1107107"/>
            <a:ext cx="3591223" cy="3995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149070" y="1107107"/>
            <a:ext cx="5553531" cy="3996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Tx/>
              <a:defRPr sz="16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023" y="5292513"/>
            <a:ext cx="619538" cy="126012"/>
          </a:xfrm>
          <a:prstGeom prst="rect">
            <a:avLst/>
          </a:prstGeom>
        </p:spPr>
      </p:pic>
      <p:sp>
        <p:nvSpPr>
          <p:cNvPr id="15" name="页脚占位符 1">
            <a:extLst>
              <a:ext uri="{FF2B5EF4-FFF2-40B4-BE49-F238E27FC236}">
                <a16:creationId xmlns:a16="http://schemas.microsoft.com/office/drawing/2014/main" id="{B95463A8-D760-4109-9542-523E0FA1E6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99001" y="5207078"/>
            <a:ext cx="3403600" cy="301625"/>
          </a:xfrm>
        </p:spPr>
        <p:txBody>
          <a:bodyPr vert="horz" lIns="91440" tIns="45720" rIns="91440" bIns="45720" rtlCol="0" anchor="ctr"/>
          <a:lstStyle>
            <a:lvl1pPr>
              <a:defRPr lang="zh-CN" altLang="en-US" b="1" smtClean="0">
                <a:solidFill>
                  <a:srgbClr val="002882"/>
                </a:solidFill>
              </a:defRPr>
            </a:lvl1pPr>
          </a:lstStyle>
          <a:p>
            <a:fld id="{9A4AC5E4-E15B-4CE8-B1CD-20C6EC15E713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17" name="Title 17">
            <a:extLst>
              <a:ext uri="{FF2B5EF4-FFF2-40B4-BE49-F238E27FC236}">
                <a16:creationId xmlns:a16="http://schemas.microsoft.com/office/drawing/2014/main" id="{1F979063-0422-4032-8256-699C4C1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4" y="328935"/>
            <a:ext cx="9324578" cy="387798"/>
          </a:xfrm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825B30-BE4F-46BA-AF6F-18BF288F56C6}"/>
              </a:ext>
            </a:extLst>
          </p:cNvPr>
          <p:cNvGrpSpPr/>
          <p:nvPr userDrawn="1"/>
        </p:nvGrpSpPr>
        <p:grpSpPr>
          <a:xfrm>
            <a:off x="-2000" y="290885"/>
            <a:ext cx="212279" cy="463899"/>
            <a:chOff x="-2000" y="290885"/>
            <a:chExt cx="212279" cy="46389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B90EF7-4314-4C4D-A514-4E7660D58AAA}"/>
                </a:ext>
              </a:extLst>
            </p:cNvPr>
            <p:cNvSpPr>
              <a:spLocks/>
            </p:cNvSpPr>
            <p:nvPr userDrawn="1"/>
          </p:nvSpPr>
          <p:spPr>
            <a:xfrm>
              <a:off x="-2000" y="290885"/>
              <a:ext cx="130909" cy="463899"/>
            </a:xfrm>
            <a:prstGeom prst="rect">
              <a:avLst/>
            </a:prstGeom>
            <a:solidFill>
              <a:srgbClr val="1E53A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BB2F4-3C59-49EF-8817-56671FF5F839}"/>
                </a:ext>
              </a:extLst>
            </p:cNvPr>
            <p:cNvSpPr/>
            <p:nvPr userDrawn="1"/>
          </p:nvSpPr>
          <p:spPr>
            <a:xfrm>
              <a:off x="162279" y="290885"/>
              <a:ext cx="48000" cy="463899"/>
            </a:xfrm>
            <a:prstGeom prst="rect">
              <a:avLst/>
            </a:prstGeom>
            <a:solidFill>
              <a:srgbClr val="D80C1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893" tIns="60893" rIns="60893" bIns="60893" numCol="1" spcCol="38061" rtlCol="0" anchor="t">
              <a:noAutofit/>
            </a:bodyPr>
            <a:lstStyle/>
            <a:p>
              <a:endParaRPr lang="zh-CN" altLang="en-US" sz="3200">
                <a:latin typeface="Helvetica"/>
                <a:ea typeface="Helvetica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7102" y="1035844"/>
            <a:ext cx="3504437" cy="1658761"/>
          </a:xfrm>
        </p:spPr>
        <p:txBody>
          <a:bodyPr>
            <a:noAutofit/>
          </a:bodyPr>
          <a:lstStyle>
            <a:lvl1pPr marL="0" indent="0">
              <a:buNone/>
              <a:defRPr sz="9600" b="0" i="0">
                <a:solidFill>
                  <a:srgbClr val="EBEBEB"/>
                </a:solidFill>
                <a:latin typeface="+mn-ea"/>
                <a:ea typeface="+mn-ea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77102" y="2973047"/>
            <a:ext cx="5274327" cy="57739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975">
                <a:solidFill>
                  <a:srgbClr val="EBEBEB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章节页标题</a:t>
            </a:r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102" y="5287360"/>
            <a:ext cx="628055" cy="12561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49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8022" y="1540462"/>
            <a:ext cx="9637515" cy="195519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2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57682" y="-6126"/>
            <a:ext cx="2322943" cy="56813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023" y="378037"/>
            <a:ext cx="1270159" cy="2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6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5250" y="6180517"/>
            <a:ext cx="53127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83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164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850" y="5846442"/>
            <a:ext cx="527872" cy="255869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92324" y="5846442"/>
            <a:ext cx="528721" cy="25586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506484" y="5846442"/>
            <a:ext cx="528721" cy="255869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101508" y="5846442"/>
            <a:ext cx="527872" cy="255869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701632" y="5846442"/>
            <a:ext cx="528721" cy="255869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302606" y="5846442"/>
            <a:ext cx="527871" cy="255869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92324" y="6180517"/>
            <a:ext cx="53212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216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12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24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506484" y="6180517"/>
            <a:ext cx="53212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101508" y="6180517"/>
            <a:ext cx="53127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701632" y="6180517"/>
            <a:ext cx="53212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205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255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302606" y="6180517"/>
            <a:ext cx="532122" cy="534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R: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G:</a:t>
            </a:r>
            <a:r>
              <a:rPr lang="zh-CN" altLang="en-US" sz="116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</a:t>
            </a:r>
          </a:p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B: </a:t>
            </a:r>
            <a:r>
              <a:rPr lang="en-US" altLang="zh-CN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130</a:t>
            </a:r>
            <a:endParaRPr lang="en-US" sz="1160" dirty="0">
              <a:solidFill>
                <a:schemeClr val="tx2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4236639" y="6180517"/>
            <a:ext cx="531272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4240039" y="5846442"/>
            <a:ext cx="527872" cy="25586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834213" y="5846442"/>
            <a:ext cx="528721" cy="255869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5408535" y="5846442"/>
            <a:ext cx="527872" cy="255869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977796" y="5846442"/>
            <a:ext cx="527871" cy="255869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834213" y="6180517"/>
            <a:ext cx="532122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5404285" y="6180517"/>
            <a:ext cx="532122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977796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6567432" y="5846442"/>
            <a:ext cx="527871" cy="255869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7157069" y="5846442"/>
            <a:ext cx="527871" cy="255869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755990" y="5846442"/>
            <a:ext cx="527871" cy="255869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8354912" y="5846442"/>
            <a:ext cx="527871" cy="255869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953832" y="5846442"/>
            <a:ext cx="527871" cy="255869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9552754" y="5846442"/>
            <a:ext cx="527871" cy="255869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01476" tIns="100735" rIns="201476" bIns="1007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85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6567432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7153669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50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755990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40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8354912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950432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20 </a:t>
            </a:r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9552754" y="6180517"/>
            <a:ext cx="531271" cy="17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160" dirty="0">
                <a:solidFill>
                  <a:schemeClr val="tx2"/>
                </a:solidFill>
                <a:latin typeface="+mj-ea"/>
                <a:ea typeface="+mj-ea"/>
                <a:cs typeface="Calibri" panose="020F0502020204030204" pitchFamily="3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24" y="378037"/>
            <a:ext cx="9324578" cy="3728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78023" y="1107107"/>
            <a:ext cx="9324578" cy="3996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85ED1-708A-4055-A46F-17BE5CE6A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9001" y="5292513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6" r:id="rId9"/>
    <p:sldLayoutId id="214748368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ea"/>
          <a:ea typeface="+mj-ea"/>
          <a:cs typeface="FZZhengHeiS-B-GB" charset="-122"/>
        </a:defRPr>
      </a:lvl1pPr>
    </p:titleStyle>
    <p:bodyStyle>
      <a:lvl1pPr marL="189230" indent="-188595" algn="l" defTabSz="756285" rtl="0" eaLnBrk="1" latinLnBrk="0" hangingPunct="1">
        <a:lnSpc>
          <a:spcPct val="120000"/>
        </a:lnSpc>
        <a:spcBef>
          <a:spcPts val="825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1pPr>
      <a:lvl2pPr marL="56705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2pPr>
      <a:lvl3pPr marL="94488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3pPr>
      <a:lvl4pPr marL="1323340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4pPr>
      <a:lvl5pPr marL="1701165" indent="-188595" algn="l" defTabSz="756285" rtl="0" eaLnBrk="1" latinLnBrk="0" hangingPunct="1">
        <a:lnSpc>
          <a:spcPct val="120000"/>
        </a:lnSpc>
        <a:spcBef>
          <a:spcPct val="83000"/>
        </a:spcBef>
        <a:buClrTx/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ea"/>
          <a:ea typeface="+mn-ea"/>
          <a:cs typeface="Source Han Sans Regular" panose="020B0500000000000000" pitchFamily="34" charset="-122"/>
        </a:defRPr>
      </a:lvl5pPr>
      <a:lvl6pPr marL="207899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745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8595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039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450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introduc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ISCO-BCOS/FISCO-BCOS/issues" TargetMode="External"/><Relationship Id="rId5" Type="http://schemas.openxmlformats.org/officeDocument/2006/relationships/hyperlink" Target="https://github.com/FISCO-BCOS/FISCO-BCOS/blob/master/docs/CONTRIBUTING_CN.md" TargetMode="External"/><Relationship Id="rId4" Type="http://schemas.openxmlformats.org/officeDocument/2006/relationships/hyperlink" Target="https://github.com/FISCO-BCO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o-bcos-documentation.readthedocs.io/zh_CN/release-2.0/docs/introdu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github.com/FISCO-BCOS/spring-boot-star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1250-24DF-4473-A17D-E3C792B6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23" y="2066881"/>
            <a:ext cx="8219046" cy="1428778"/>
          </a:xfrm>
        </p:spPr>
        <p:txBody>
          <a:bodyPr/>
          <a:lstStyle/>
          <a:p>
            <a:r>
              <a:rPr lang="zh-CN" altLang="en-US" b="1" dirty="0"/>
              <a:t>快速搭建</a:t>
            </a:r>
            <a:r>
              <a:rPr lang="en-US" altLang="zh-CN" b="1" dirty="0"/>
              <a:t>FISCO BCOS</a:t>
            </a:r>
            <a:r>
              <a:rPr lang="zh-CN" altLang="en-US" b="1" dirty="0"/>
              <a:t>区块链网络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217FC-33E6-4FD4-B311-BB979FB28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99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79A04A0-907A-9D46-8B44-684297C96BE3}"/>
              </a:ext>
            </a:extLst>
          </p:cNvPr>
          <p:cNvGrpSpPr/>
          <p:nvPr/>
        </p:nvGrpSpPr>
        <p:grpSpPr>
          <a:xfrm>
            <a:off x="728606" y="1040398"/>
            <a:ext cx="8143444" cy="4091721"/>
            <a:chOff x="660399" y="943428"/>
            <a:chExt cx="7387771" cy="3712029"/>
          </a:xfrm>
        </p:grpSpPr>
        <p:grpSp>
          <p:nvGrpSpPr>
            <p:cNvPr id="8" name="组合 10">
              <a:extLst>
                <a:ext uri="{FF2B5EF4-FFF2-40B4-BE49-F238E27FC236}">
                  <a16:creationId xmlns:a16="http://schemas.microsoft.com/office/drawing/2014/main" id="{97191D86-1F2F-1B46-BF18-7B5AC7C1D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399" y="943428"/>
              <a:ext cx="7387771" cy="3712029"/>
              <a:chOff x="977165" y="1100274"/>
              <a:chExt cx="5278608" cy="5291644"/>
            </a:xfrm>
          </p:grpSpPr>
          <p:sp>
            <p:nvSpPr>
              <p:cNvPr id="9" name="矩形: 圆角 11">
                <a:extLst>
                  <a:ext uri="{FF2B5EF4-FFF2-40B4-BE49-F238E27FC236}">
                    <a16:creationId xmlns:a16="http://schemas.microsoft.com/office/drawing/2014/main" id="{6E67CA0B-CB4E-C64D-B084-63BBFC118645}"/>
                  </a:ext>
                </a:extLst>
              </p:cNvPr>
              <p:cNvSpPr/>
              <p:nvPr/>
            </p:nvSpPr>
            <p:spPr>
              <a:xfrm>
                <a:off x="977165" y="1100274"/>
                <a:ext cx="5278608" cy="1545317"/>
              </a:xfrm>
              <a:prstGeom prst="roundRect">
                <a:avLst>
                  <a:gd name="adj" fmla="val 11661"/>
                </a:avLst>
              </a:prstGeom>
              <a:solidFill>
                <a:srgbClr val="64C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 eaLnBrk="1" fontAlgn="auto" hangingPunct="1">
                  <a:defRPr/>
                </a:pPr>
                <a:r>
                  <a:rPr lang="zh-CN" altLang="en-US" sz="1102" noProof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参与者</a:t>
                </a:r>
              </a:p>
            </p:txBody>
          </p:sp>
          <p:sp>
            <p:nvSpPr>
              <p:cNvPr id="10" name="矩形: 圆角 12">
                <a:extLst>
                  <a:ext uri="{FF2B5EF4-FFF2-40B4-BE49-F238E27FC236}">
                    <a16:creationId xmlns:a16="http://schemas.microsoft.com/office/drawing/2014/main" id="{114B54F0-A2DA-4344-B0ED-832FC0C4416D}"/>
                  </a:ext>
                </a:extLst>
              </p:cNvPr>
              <p:cNvSpPr/>
              <p:nvPr/>
            </p:nvSpPr>
            <p:spPr>
              <a:xfrm>
                <a:off x="1456739" y="1414461"/>
                <a:ext cx="1179713" cy="764974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defRPr/>
                </a:pPr>
                <a:r>
                  <a:rPr lang="en-US" altLang="zh-CN" sz="1102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DAPP</a:t>
                </a:r>
                <a:endParaRPr lang="zh-CN" altLang="en-US" sz="1102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: 圆角 13">
                <a:extLst>
                  <a:ext uri="{FF2B5EF4-FFF2-40B4-BE49-F238E27FC236}">
                    <a16:creationId xmlns:a16="http://schemas.microsoft.com/office/drawing/2014/main" id="{1DB76B74-FAC3-CD47-8BFB-491F10231132}"/>
                  </a:ext>
                </a:extLst>
              </p:cNvPr>
              <p:cNvSpPr/>
              <p:nvPr/>
            </p:nvSpPr>
            <p:spPr>
              <a:xfrm>
                <a:off x="2979017" y="1358110"/>
                <a:ext cx="1240676" cy="816201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fontAlgn="auto" hangingPunct="1">
                  <a:defRPr/>
                </a:pPr>
                <a:r>
                  <a:rPr lang="zh-CN" altLang="en-US" sz="1102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控制台</a:t>
                </a:r>
              </a:p>
            </p:txBody>
          </p:sp>
          <p:sp>
            <p:nvSpPr>
              <p:cNvPr id="12" name="矩形: 圆角 14">
                <a:extLst>
                  <a:ext uri="{FF2B5EF4-FFF2-40B4-BE49-F238E27FC236}">
                    <a16:creationId xmlns:a16="http://schemas.microsoft.com/office/drawing/2014/main" id="{30C23B92-D19C-AA49-9DC6-EADA0F888A7C}"/>
                  </a:ext>
                </a:extLst>
              </p:cNvPr>
              <p:cNvSpPr/>
              <p:nvPr/>
            </p:nvSpPr>
            <p:spPr>
              <a:xfrm>
                <a:off x="1866893" y="1640608"/>
                <a:ext cx="764375" cy="443959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r>
                  <a:rPr lang="en-US" altLang="zh-CN" sz="1102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Web3sdk</a:t>
                </a:r>
                <a:endParaRPr lang="zh-CN" altLang="en-US" sz="1102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: 圆角 15">
                <a:extLst>
                  <a:ext uri="{FF2B5EF4-FFF2-40B4-BE49-F238E27FC236}">
                    <a16:creationId xmlns:a16="http://schemas.microsoft.com/office/drawing/2014/main" id="{91B52710-EDF1-6947-A55F-0C460C8B1A81}"/>
                  </a:ext>
                </a:extLst>
              </p:cNvPr>
              <p:cNvSpPr/>
              <p:nvPr/>
            </p:nvSpPr>
            <p:spPr>
              <a:xfrm>
                <a:off x="977165" y="2964900"/>
                <a:ext cx="5278608" cy="3427018"/>
              </a:xfrm>
              <a:prstGeom prst="roundRect">
                <a:avLst>
                  <a:gd name="adj" fmla="val 8282"/>
                </a:avLst>
              </a:prstGeom>
              <a:solidFill>
                <a:srgbClr val="64C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 eaLnBrk="1" fontAlgn="auto" hangingPunct="1">
                  <a:defRPr/>
                </a:pPr>
                <a:r>
                  <a:rPr lang="en-US" altLang="zh-CN" sz="1200" noProof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FISCO-BCOS</a:t>
                </a:r>
                <a:endParaRPr lang="zh-CN" altLang="en-US" sz="1102" noProof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矩形: 圆角 16">
                <a:extLst>
                  <a:ext uri="{FF2B5EF4-FFF2-40B4-BE49-F238E27FC236}">
                    <a16:creationId xmlns:a16="http://schemas.microsoft.com/office/drawing/2014/main" id="{8BCD15B3-CF91-0745-9C80-948C6E072242}"/>
                  </a:ext>
                </a:extLst>
              </p:cNvPr>
              <p:cNvSpPr/>
              <p:nvPr/>
            </p:nvSpPr>
            <p:spPr>
              <a:xfrm>
                <a:off x="1456740" y="3186879"/>
                <a:ext cx="4340735" cy="33809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通信接口</a:t>
                </a:r>
              </a:p>
            </p:txBody>
          </p:sp>
          <p:sp>
            <p:nvSpPr>
              <p:cNvPr id="15" name="矩形: 圆角 17">
                <a:extLst>
                  <a:ext uri="{FF2B5EF4-FFF2-40B4-BE49-F238E27FC236}">
                    <a16:creationId xmlns:a16="http://schemas.microsoft.com/office/drawing/2014/main" id="{75FC8BC4-129C-E840-8382-995C206CD542}"/>
                  </a:ext>
                </a:extLst>
              </p:cNvPr>
              <p:cNvSpPr/>
              <p:nvPr/>
            </p:nvSpPr>
            <p:spPr>
              <a:xfrm>
                <a:off x="1456740" y="3736705"/>
                <a:ext cx="4340735" cy="89816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b"/>
              <a:lstStyle/>
              <a:p>
                <a:pPr algn="ctr" eaLnBrk="1" fontAlgn="auto" hangingPunct="1">
                  <a:defRPr/>
                </a:pPr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合约层</a:t>
                </a:r>
              </a:p>
            </p:txBody>
          </p:sp>
          <p:sp>
            <p:nvSpPr>
              <p:cNvPr id="16" name="矩形: 圆角 18">
                <a:extLst>
                  <a:ext uri="{FF2B5EF4-FFF2-40B4-BE49-F238E27FC236}">
                    <a16:creationId xmlns:a16="http://schemas.microsoft.com/office/drawing/2014/main" id="{799D40CD-ACBB-2147-A4BD-018897C1E289}"/>
                  </a:ext>
                </a:extLst>
              </p:cNvPr>
              <p:cNvSpPr/>
              <p:nvPr/>
            </p:nvSpPr>
            <p:spPr>
              <a:xfrm>
                <a:off x="1988694" y="3955269"/>
                <a:ext cx="3332480" cy="461034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defRPr/>
                </a:pPr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智能合约</a:t>
                </a:r>
              </a:p>
            </p:txBody>
          </p:sp>
          <p:sp>
            <p:nvSpPr>
              <p:cNvPr id="17" name="矩形: 圆角 19">
                <a:extLst>
                  <a:ext uri="{FF2B5EF4-FFF2-40B4-BE49-F238E27FC236}">
                    <a16:creationId xmlns:a16="http://schemas.microsoft.com/office/drawing/2014/main" id="{AF71165B-8A78-834F-A136-803D8AC96073}"/>
                  </a:ext>
                </a:extLst>
              </p:cNvPr>
              <p:cNvSpPr/>
              <p:nvPr/>
            </p:nvSpPr>
            <p:spPr>
              <a:xfrm>
                <a:off x="1455104" y="4822696"/>
                <a:ext cx="4342371" cy="97436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anchor="b"/>
              <a:lstStyle/>
              <a:p>
                <a:pPr algn="ctr" eaLnBrk="1" fontAlgn="auto" hangingPunct="1">
                  <a:defRPr/>
                </a:pPr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底层</a:t>
                </a:r>
              </a:p>
            </p:txBody>
          </p:sp>
          <p:sp>
            <p:nvSpPr>
              <p:cNvPr id="18" name="矩形: 圆角 20">
                <a:extLst>
                  <a:ext uri="{FF2B5EF4-FFF2-40B4-BE49-F238E27FC236}">
                    <a16:creationId xmlns:a16="http://schemas.microsoft.com/office/drawing/2014/main" id="{074DBDBE-3A6E-6345-B850-403D728966ED}"/>
                  </a:ext>
                </a:extLst>
              </p:cNvPr>
              <p:cNvSpPr/>
              <p:nvPr/>
            </p:nvSpPr>
            <p:spPr>
              <a:xfrm>
                <a:off x="1988694" y="4990034"/>
                <a:ext cx="931326" cy="291988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共识算法</a:t>
                </a:r>
              </a:p>
            </p:txBody>
          </p:sp>
          <p:sp>
            <p:nvSpPr>
              <p:cNvPr id="19" name="矩形: 圆角 21">
                <a:extLst>
                  <a:ext uri="{FF2B5EF4-FFF2-40B4-BE49-F238E27FC236}">
                    <a16:creationId xmlns:a16="http://schemas.microsoft.com/office/drawing/2014/main" id="{B0B0B462-6D33-5A47-884F-83EB455DD162}"/>
                  </a:ext>
                </a:extLst>
              </p:cNvPr>
              <p:cNvSpPr/>
              <p:nvPr/>
            </p:nvSpPr>
            <p:spPr>
              <a:xfrm>
                <a:off x="3206456" y="4990034"/>
                <a:ext cx="931326" cy="291988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EVM</a:t>
                </a:r>
              </a:p>
            </p:txBody>
          </p:sp>
          <p:sp>
            <p:nvSpPr>
              <p:cNvPr id="22" name="矩形: 圆角 22">
                <a:extLst>
                  <a:ext uri="{FF2B5EF4-FFF2-40B4-BE49-F238E27FC236}">
                    <a16:creationId xmlns:a16="http://schemas.microsoft.com/office/drawing/2014/main" id="{52B42A22-9470-274D-8205-135DFC1D107C}"/>
                  </a:ext>
                </a:extLst>
              </p:cNvPr>
              <p:cNvSpPr/>
              <p:nvPr/>
            </p:nvSpPr>
            <p:spPr>
              <a:xfrm>
                <a:off x="4414398" y="4990034"/>
                <a:ext cx="932963" cy="291988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加密算法</a:t>
                </a:r>
              </a:p>
            </p:txBody>
          </p:sp>
          <p:sp>
            <p:nvSpPr>
              <p:cNvPr id="23" name="矩形: 圆角 23">
                <a:extLst>
                  <a:ext uri="{FF2B5EF4-FFF2-40B4-BE49-F238E27FC236}">
                    <a16:creationId xmlns:a16="http://schemas.microsoft.com/office/drawing/2014/main" id="{3D0F2B0F-D56F-9C44-81ED-B4F8707158ED}"/>
                  </a:ext>
                </a:extLst>
              </p:cNvPr>
              <p:cNvSpPr/>
              <p:nvPr/>
            </p:nvSpPr>
            <p:spPr>
              <a:xfrm>
                <a:off x="1988694" y="5401549"/>
                <a:ext cx="931326" cy="293696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网络</a:t>
                </a:r>
              </a:p>
            </p:txBody>
          </p:sp>
          <p:sp>
            <p:nvSpPr>
              <p:cNvPr id="24" name="矩形: 圆角 24">
                <a:extLst>
                  <a:ext uri="{FF2B5EF4-FFF2-40B4-BE49-F238E27FC236}">
                    <a16:creationId xmlns:a16="http://schemas.microsoft.com/office/drawing/2014/main" id="{00DF7F2F-4576-2A4E-94E5-D73116F7BC98}"/>
                  </a:ext>
                </a:extLst>
              </p:cNvPr>
              <p:cNvSpPr/>
              <p:nvPr/>
            </p:nvSpPr>
            <p:spPr>
              <a:xfrm>
                <a:off x="3206456" y="5401549"/>
                <a:ext cx="931326" cy="293696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zh-CN" altLang="en-US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存储</a:t>
                </a:r>
              </a:p>
            </p:txBody>
          </p:sp>
          <p:sp>
            <p:nvSpPr>
              <p:cNvPr id="25" name="矩形: 圆角 25">
                <a:extLst>
                  <a:ext uri="{FF2B5EF4-FFF2-40B4-BE49-F238E27FC236}">
                    <a16:creationId xmlns:a16="http://schemas.microsoft.com/office/drawing/2014/main" id="{5B9C979B-7F70-AC46-8571-F16E9BE78017}"/>
                  </a:ext>
                </a:extLst>
              </p:cNvPr>
              <p:cNvSpPr/>
              <p:nvPr/>
            </p:nvSpPr>
            <p:spPr>
              <a:xfrm>
                <a:off x="4414398" y="5401549"/>
                <a:ext cx="932963" cy="293696"/>
              </a:xfrm>
              <a:prstGeom prst="roundRect">
                <a:avLst/>
              </a:prstGeom>
              <a:solidFill>
                <a:srgbClr val="1E53A4"/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200" noProof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 sz="1200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箭头: 下 26">
                <a:extLst>
                  <a:ext uri="{FF2B5EF4-FFF2-40B4-BE49-F238E27FC236}">
                    <a16:creationId xmlns:a16="http://schemas.microsoft.com/office/drawing/2014/main" id="{4BBC768D-7132-6D44-AAA8-1436A0449EAB}"/>
                  </a:ext>
                </a:extLst>
              </p:cNvPr>
              <p:cNvSpPr/>
              <p:nvPr/>
            </p:nvSpPr>
            <p:spPr>
              <a:xfrm>
                <a:off x="1940204" y="2666196"/>
                <a:ext cx="212781" cy="319309"/>
              </a:xfrm>
              <a:prstGeom prst="downArrow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 eaLnBrk="1" fontAlgn="auto" hangingPunct="1">
                  <a:defRPr/>
                </a:pPr>
                <a:endParaRPr lang="zh-CN" altLang="en-US" sz="1102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箭头: 下 27">
                <a:extLst>
                  <a:ext uri="{FF2B5EF4-FFF2-40B4-BE49-F238E27FC236}">
                    <a16:creationId xmlns:a16="http://schemas.microsoft.com/office/drawing/2014/main" id="{D22C1DE0-E147-EA49-A70D-F99DC93B582E}"/>
                  </a:ext>
                </a:extLst>
              </p:cNvPr>
              <p:cNvSpPr/>
              <p:nvPr/>
            </p:nvSpPr>
            <p:spPr>
              <a:xfrm>
                <a:off x="5076204" y="2655138"/>
                <a:ext cx="212781" cy="319309"/>
              </a:xfrm>
              <a:prstGeom prst="downArrow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 eaLnBrk="1" fontAlgn="auto" hangingPunct="1">
                  <a:defRPr/>
                </a:pPr>
                <a:endParaRPr lang="zh-CN" altLang="en-US" sz="1102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8" name="矩形: 圆角 13">
              <a:extLst>
                <a:ext uri="{FF2B5EF4-FFF2-40B4-BE49-F238E27FC236}">
                  <a16:creationId xmlns:a16="http://schemas.microsoft.com/office/drawing/2014/main" id="{59D5B9A1-486C-3D4D-AEF4-57EC157729FA}"/>
                </a:ext>
              </a:extLst>
            </p:cNvPr>
            <p:cNvSpPr/>
            <p:nvPr/>
          </p:nvSpPr>
          <p:spPr bwMode="auto">
            <a:xfrm>
              <a:off x="5677979" y="1125512"/>
              <a:ext cx="1736410" cy="572556"/>
            </a:xfrm>
            <a:prstGeom prst="roundRect">
              <a:avLst/>
            </a:prstGeom>
            <a:solidFill>
              <a:srgbClr val="0070C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defRPr/>
              </a:pPr>
              <a:r>
                <a:rPr lang="en-US" altLang="zh-CN" sz="1102" noProof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102" noProof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箭头: 下 27">
            <a:extLst>
              <a:ext uri="{FF2B5EF4-FFF2-40B4-BE49-F238E27FC236}">
                <a16:creationId xmlns:a16="http://schemas.microsoft.com/office/drawing/2014/main" id="{1C49FE2B-4B0D-B94E-8AE7-4609B04383CB}"/>
              </a:ext>
            </a:extLst>
          </p:cNvPr>
          <p:cNvSpPr/>
          <p:nvPr/>
        </p:nvSpPr>
        <p:spPr bwMode="auto">
          <a:xfrm>
            <a:off x="4609793" y="2235302"/>
            <a:ext cx="328262" cy="246903"/>
          </a:xfrm>
          <a:prstGeom prst="down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auto" hangingPunct="1">
              <a:defRPr/>
            </a:pPr>
            <a:endParaRPr lang="zh-CN" altLang="en-US" sz="1102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D49775-77E6-4888-B690-423F76F5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DAPP-</a:t>
            </a:r>
            <a:r>
              <a:rPr lang="zh-CN" altLang="en-US" b="1" dirty="0">
                <a:solidFill>
                  <a:srgbClr val="2E53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区块链系统总览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0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626" y="1116393"/>
            <a:ext cx="8767402" cy="39007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394" tIns="50394" rIns="50394" bIns="50394" numCol="1" spcCol="38100" rtlCol="0" anchor="t">
            <a:spAutoFit/>
          </a:bodyPr>
          <a:lstStyle/>
          <a:p>
            <a:pPr marL="377958" indent="-377958" defTabSz="503944">
              <a:buFont typeface="Wingdings" pitchFamily="2" charset="2"/>
              <a:buChar char="Ø"/>
            </a:pPr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FISCO-BCOS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 官方文档：</a:t>
            </a:r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defTabSz="503944"/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https://fisco-bcos-documentation.readthedocs.io/zh_CN/release-2.0/docs/introduction.html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77958" indent="-377958" defTabSz="503944">
              <a:buFont typeface="+mj-lt"/>
              <a:buAutoNum type="arabicPeriod"/>
            </a:pP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77958" indent="-377958" defTabSz="503944">
              <a:buFont typeface="Wingdings" pitchFamily="2" charset="2"/>
              <a:buChar char="Ø"/>
            </a:pPr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FISCO-BCOS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开源社区：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r>
              <a:rPr lang="en-US" altLang="zh-CN" sz="1543" dirty="0">
                <a:hlinkClick r:id="rId4"/>
              </a:rPr>
              <a:t>https://github.com/FISCO-BCOS/</a:t>
            </a:r>
            <a:endParaRPr lang="en-US" altLang="zh-CN" sz="1543" dirty="0"/>
          </a:p>
          <a:p>
            <a:pPr defTabSz="503944"/>
            <a:endParaRPr lang="en-US" altLang="zh-CN" sz="1543" dirty="0"/>
          </a:p>
          <a:p>
            <a:pPr marL="377958" indent="-377958" defTabSz="503944">
              <a:buFont typeface="Wingdings" pitchFamily="2" charset="2"/>
              <a:buChar char="Ø"/>
            </a:pPr>
            <a:r>
              <a:rPr lang="zh-CN" altLang="en-US" sz="1543" dirty="0"/>
              <a:t> 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贡献代码流程：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4964" indent="-314964" defTabSz="503944">
              <a:buFont typeface="Wingdings" pitchFamily="2" charset="2"/>
              <a:buChar char="Ø"/>
            </a:pPr>
            <a:endParaRPr lang="en-US" altLang="zh-CN" sz="1543" dirty="0"/>
          </a:p>
          <a:p>
            <a:pPr defTabSz="503944"/>
            <a:r>
              <a:rPr lang="en-US" altLang="zh-CN" sz="1543" dirty="0">
                <a:hlinkClick r:id="rId5"/>
              </a:rPr>
              <a:t>https://github.com/FISCO-BCOS/FISCO-BCOS/blob/master/docs/CONTRIBUTING_CN.md</a:t>
            </a:r>
            <a:endParaRPr lang="en-US" altLang="zh-CN" sz="1543" dirty="0"/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4964" indent="-314964" defTabSz="503944">
              <a:buFont typeface="Wingdings" pitchFamily="2" charset="2"/>
              <a:buChar char="Ø"/>
            </a:pP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如何提问题：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r>
              <a:rPr lang="en-US" altLang="zh-CN" sz="1543" dirty="0">
                <a:hlinkClick r:id="rId6"/>
              </a:rPr>
              <a:t>https://github.com/FISCO-BCOS/FISCO-BCOS/issues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endParaRPr lang="zh-CN" altLang="en-US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2415D66-BE3D-4AAA-97FF-2A915E2E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开发资源</a:t>
            </a:r>
          </a:p>
        </p:txBody>
      </p:sp>
    </p:spTree>
    <p:extLst>
      <p:ext uri="{BB962C8B-B14F-4D97-AF65-F5344CB8AC3E}">
        <p14:creationId xmlns:p14="http://schemas.microsoft.com/office/powerpoint/2010/main" val="14635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5712" y="1908325"/>
            <a:ext cx="8767402" cy="1288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394" tIns="50394" rIns="50394" bIns="50394" numCol="1" spcCol="38100" rtlCol="0" anchor="t">
            <a:spAutoFit/>
          </a:bodyPr>
          <a:lstStyle/>
          <a:p>
            <a:pPr marL="377958" indent="-377958" defTabSz="503944">
              <a:buFont typeface="Wingdings" pitchFamily="2" charset="2"/>
              <a:buChar char="Ø"/>
            </a:pP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使用</a:t>
            </a:r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Java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 开发</a:t>
            </a:r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DAPP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的 </a:t>
            </a:r>
            <a:r>
              <a:rPr lang="en-US" altLang="zh-CN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Demo</a:t>
            </a:r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：</a:t>
            </a:r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defTabSz="503944"/>
            <a:r>
              <a:rPr lang="en-US" altLang="zh-CN" sz="1543" dirty="0">
                <a:hlinkClick r:id="rId4"/>
              </a:rPr>
              <a:t>https://github.com/FISCO-BCOS/spring-boot-starter</a:t>
            </a:r>
            <a:endParaRPr lang="zh-CN" altLang="en-US" sz="1543" dirty="0"/>
          </a:p>
          <a:p>
            <a:pPr defTabSz="503944"/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503944"/>
            <a:endParaRPr lang="zh-CN" altLang="en-US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B04EC-9560-404C-A0DC-855990CD3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33" y="1547215"/>
            <a:ext cx="2237098" cy="22370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0897A-7668-0B4E-A8C1-B9D204D1B290}"/>
              </a:ext>
            </a:extLst>
          </p:cNvPr>
          <p:cNvSpPr txBox="1"/>
          <p:nvPr/>
        </p:nvSpPr>
        <p:spPr>
          <a:xfrm>
            <a:off x="6694136" y="3784315"/>
            <a:ext cx="2743092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32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社区案例集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0E5126-3D82-40BD-902A-2BFC6913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开发资源</a:t>
            </a:r>
          </a:p>
        </p:txBody>
      </p:sp>
    </p:spTree>
    <p:extLst>
      <p:ext uri="{BB962C8B-B14F-4D97-AF65-F5344CB8AC3E}">
        <p14:creationId xmlns:p14="http://schemas.microsoft.com/office/powerpoint/2010/main" val="318623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323EECF-8D1B-5B4A-B369-1E6E62F892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1" y="1552369"/>
            <a:ext cx="2471445" cy="247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2B31CB-2864-B74B-8542-50C77CD0DF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19" y="1642592"/>
            <a:ext cx="2290999" cy="2290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11F866-D5D0-104E-BCA3-95BD289B2694}"/>
              </a:ext>
            </a:extLst>
          </p:cNvPr>
          <p:cNvSpPr txBox="1"/>
          <p:nvPr/>
        </p:nvSpPr>
        <p:spPr>
          <a:xfrm>
            <a:off x="649726" y="4280283"/>
            <a:ext cx="2325996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社区小助手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3BC9A5-B5D6-5C49-8A6D-D27656A1CB7F}"/>
              </a:ext>
            </a:extLst>
          </p:cNvPr>
          <p:cNvSpPr txBox="1"/>
          <p:nvPr/>
        </p:nvSpPr>
        <p:spPr>
          <a:xfrm>
            <a:off x="6174171" y="4280283"/>
            <a:ext cx="274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代码地址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47E792-6094-364A-81B6-9FDFC5473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98" y="1552370"/>
            <a:ext cx="2472671" cy="24726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DA22A2C-17F2-C549-8B16-AA26A882B1C3}"/>
              </a:ext>
            </a:extLst>
          </p:cNvPr>
          <p:cNvSpPr txBox="1"/>
          <p:nvPr/>
        </p:nvSpPr>
        <p:spPr>
          <a:xfrm>
            <a:off x="3561334" y="4280282"/>
            <a:ext cx="2325996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微信公众号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1CC7AE-9FC6-4203-B425-DB9882F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开发资源</a:t>
            </a:r>
          </a:p>
        </p:txBody>
      </p:sp>
    </p:spTree>
    <p:extLst>
      <p:ext uri="{BB962C8B-B14F-4D97-AF65-F5344CB8AC3E}">
        <p14:creationId xmlns:p14="http://schemas.microsoft.com/office/powerpoint/2010/main" val="1219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293" y="1026159"/>
            <a:ext cx="7743792" cy="4105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394" tIns="50394" rIns="50394" bIns="50394" numCol="1" spcCol="38100" rtlCol="0" anchor="t">
            <a:spAutoFit/>
          </a:bodyPr>
          <a:lstStyle/>
          <a:p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设计一个宠物售卖和转卖分布式市场，参考需求如下：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分布式市场可包含以下角色和功能：</a:t>
            </a:r>
          </a:p>
          <a:p>
            <a:pPr marL="314964" indent="-314964">
              <a:buFont typeface="Wingdings" pitchFamily="2" charset="2"/>
              <a:buChar char="l"/>
            </a:pP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出售人：将宠物上架、制定价格、售卖成功则收款。</a:t>
            </a:r>
          </a:p>
          <a:p>
            <a:pPr marL="314964" indent="-314964">
              <a:buFont typeface="Wingdings" pitchFamily="2" charset="2"/>
              <a:buChar char="l"/>
            </a:pP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购买人：选择宠物、进行购买。</a:t>
            </a:r>
          </a:p>
          <a:p>
            <a:pPr marL="314964" indent="-314964">
              <a:buFont typeface="Wingdings" pitchFamily="2" charset="2"/>
              <a:buChar char="l"/>
            </a:pP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宠物：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、名称、品类（猫、狗、兔、恐龙等）、出生日期、价格、描述（一段文字供展示）等、 有效状态、图片所在</a:t>
            </a:r>
            <a:r>
              <a:rPr lang="en-US" altLang="zh-CN" sz="1323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等扩展信息</a:t>
            </a:r>
          </a:p>
          <a:p>
            <a:pPr marL="314964" indent="-314964">
              <a:buFont typeface="Wingdings" pitchFamily="2" charset="2"/>
              <a:buChar char="l"/>
            </a:pP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管理员：帐户开户、初始化、监测市场里的宠物价格分布、售卖次数、处理纠纷。</a:t>
            </a:r>
          </a:p>
          <a:p>
            <a:pPr marL="314964" indent="-314964">
              <a:buFont typeface="Wingdings" pitchFamily="2" charset="2"/>
              <a:buChar char="l"/>
            </a:pP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市场： 展示在售宠物列表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14964" indent="-314964">
              <a:buFont typeface="Wingdings" pitchFamily="2" charset="2"/>
              <a:buChar char="l"/>
            </a:pP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5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团队分组：</a:t>
            </a:r>
            <a:endParaRPr lang="en-US" altLang="zh-CN" sz="15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分组，同学们可自由组队，建立一个小型的项目组，一般每组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4-5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人，并选出一位组长。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每组的角色包括产品经理、开发和运维。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建议角色（下列角色可以重叠）：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产品经理：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人，负责需求分析和产品设计；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开发人员：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2-3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人，负责编码实现；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人可搭建和维护环境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运维人员：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人，负责搭链和维护环境；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项目管理：</a:t>
            </a:r>
            <a:r>
              <a:rPr lang="en-US" altLang="zh-CN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32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人，负责项目管理和组织。</a:t>
            </a:r>
            <a:endParaRPr lang="en-US" altLang="zh-CN" sz="132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5886A-FA48-49AC-9462-630F994B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项目作业</a:t>
            </a:r>
          </a:p>
        </p:txBody>
      </p:sp>
    </p:spTree>
    <p:extLst>
      <p:ext uri="{BB962C8B-B14F-4D97-AF65-F5344CB8AC3E}">
        <p14:creationId xmlns:p14="http://schemas.microsoft.com/office/powerpoint/2010/main" val="18806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CB1A1-120C-4745-9352-BFF6FC2E9344}"/>
              </a:ext>
            </a:extLst>
          </p:cNvPr>
          <p:cNvSpPr txBox="1"/>
          <p:nvPr/>
        </p:nvSpPr>
        <p:spPr>
          <a:xfrm>
            <a:off x="3909234" y="2931207"/>
            <a:ext cx="226215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sz="1800" dirty="0">
                <a:solidFill>
                  <a:schemeClr val="tx2"/>
                </a:solidFill>
              </a:rPr>
              <a:t>微众银行，版权所有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9051F-8D4B-4C1C-AC83-A97B5CC6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408" y="2013737"/>
            <a:ext cx="1815810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E21C5-6CCA-47B6-9961-CAF4F76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55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Bank">
  <a:themeElements>
    <a:clrScheme name="WeBank666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vftfbwj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00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l">
          <a:defRPr sz="1200" dirty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A000120140530A02KPBG</Template>
  <TotalTime>22063</TotalTime>
  <Words>384</Words>
  <Application>Microsoft Office PowerPoint</Application>
  <PresentationFormat>自定义</PresentationFormat>
  <Paragraphs>71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Facto</vt:lpstr>
      <vt:lpstr>FZZhengHeiS-B-GB</vt:lpstr>
      <vt:lpstr>MS PGothic</vt:lpstr>
      <vt:lpstr>Source Han Sans CN</vt:lpstr>
      <vt:lpstr>Source Han Sans Regular</vt:lpstr>
      <vt:lpstr>宋体</vt:lpstr>
      <vt:lpstr>Microsoft YaHei</vt:lpstr>
      <vt:lpstr>Microsoft YaHei</vt:lpstr>
      <vt:lpstr>Arial</vt:lpstr>
      <vt:lpstr>Calibri</vt:lpstr>
      <vt:lpstr>Helvetica</vt:lpstr>
      <vt:lpstr>Wingdings</vt:lpstr>
      <vt:lpstr>WeBank</vt:lpstr>
      <vt:lpstr>快速搭建FISCO BCOS区块链网络</vt:lpstr>
      <vt:lpstr>DAPP-区块链系统总览</vt:lpstr>
      <vt:lpstr>开发资源</vt:lpstr>
      <vt:lpstr>开发资源</vt:lpstr>
      <vt:lpstr>开发资源</vt:lpstr>
      <vt:lpstr>项目作业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richzhao(赵振华)</dc:creator>
  <cp:lastModifiedBy>richzhao(赵振华)</cp:lastModifiedBy>
  <cp:revision>2954</cp:revision>
  <cp:lastPrinted>2016-07-25T06:49:00Z</cp:lastPrinted>
  <dcterms:created xsi:type="dcterms:W3CDTF">2014-12-29T00:05:00Z</dcterms:created>
  <dcterms:modified xsi:type="dcterms:W3CDTF">2019-07-03T09:51:27Z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