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ZWMK6GO796A00TGRZR8YLJB7ZEMOYPR9X0XTJDVXFBRTQ5T6IBH4E361319CA19B38D13704A7D2E6DEB686" Type="http://schemas.microsoft.com/office/2006/relationships/officeDocumentMain" Target="NULL"/><Relationship Id="rId4" Type="http://schemas.openxmlformats.org/officeDocument/2006/relationships/extended-properties" Target="docProps/app.xml"/><Relationship Id="CVWM86BA79TQ00HGRVRNIL0C7ZEMOAGR9U0XFJDXXGI8TEWTZ0BJDCJVFYYTP88RXUMX5OLIZIWD8LXJQEFTPF8C8RL0WOWBAXODYHB3C1B0381745A4948755DB4A99C08411B6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451" r:id="rId2"/>
    <p:sldId id="838" r:id="rId3"/>
    <p:sldId id="769" r:id="rId4"/>
    <p:sldId id="792" r:id="rId5"/>
    <p:sldId id="793" r:id="rId6"/>
    <p:sldId id="770" r:id="rId7"/>
    <p:sldId id="777" r:id="rId8"/>
    <p:sldId id="771" r:id="rId9"/>
    <p:sldId id="811" r:id="rId10"/>
    <p:sldId id="814" r:id="rId11"/>
    <p:sldId id="831" r:id="rId12"/>
    <p:sldId id="832" r:id="rId13"/>
    <p:sldId id="833" r:id="rId14"/>
    <p:sldId id="834" r:id="rId15"/>
    <p:sldId id="835" r:id="rId16"/>
    <p:sldId id="836" r:id="rId17"/>
    <p:sldId id="837" r:id="rId18"/>
    <p:sldId id="839" r:id="rId19"/>
    <p:sldId id="822" r:id="rId20"/>
    <p:sldId id="823" r:id="rId21"/>
    <p:sldId id="826" r:id="rId22"/>
    <p:sldId id="824" r:id="rId23"/>
    <p:sldId id="825" r:id="rId24"/>
    <p:sldId id="827" r:id="rId25"/>
    <p:sldId id="828" r:id="rId26"/>
    <p:sldId id="829" r:id="rId27"/>
    <p:sldId id="330" r:id="rId28"/>
    <p:sldId id="322" r:id="rId29"/>
  </p:sldIdLst>
  <p:sldSz cx="10080625" cy="5670550"/>
  <p:notesSz cx="6797675" cy="9872663"/>
  <p:defaultTextStyle>
    <a:defPPr>
      <a:defRPr lang="en-US"/>
    </a:defPPr>
    <a:lvl1pPr marL="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780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5598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033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18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89632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377800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pos="6146" userDrawn="1">
          <p15:clr>
            <a:srgbClr val="A4A3A4"/>
          </p15:clr>
        </p15:guide>
        <p15:guide id="4" orient="horz" pos="221" userDrawn="1">
          <p15:clr>
            <a:srgbClr val="A4A3A4"/>
          </p15:clr>
        </p15:guide>
        <p15:guide id="5" pos="3175" userDrawn="1">
          <p15:clr>
            <a:srgbClr val="A4A3A4"/>
          </p15:clr>
        </p15:guide>
        <p15:guide id="6" pos="612" userDrawn="1">
          <p15:clr>
            <a:srgbClr val="A4A3A4"/>
          </p15:clr>
        </p15:guide>
        <p15:guide id="7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18"/>
    <a:srgbClr val="002882"/>
    <a:srgbClr val="1E53A4"/>
    <a:srgbClr val="821437"/>
    <a:srgbClr val="64CDFF"/>
    <a:srgbClr val="FFFF99"/>
    <a:srgbClr val="000000"/>
    <a:srgbClr val="EBEBEB"/>
    <a:srgbClr val="92929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129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08" y="78"/>
      </p:cViewPr>
      <p:guideLst>
        <p:guide orient="horz" pos="1786"/>
        <p:guide pos="204"/>
        <p:guide pos="6146"/>
        <p:guide orient="horz" pos="221"/>
        <p:guide pos="3175"/>
        <p:guide pos="61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410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69" y="0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25C020-4514-466A-9B9E-7D41CCDD4C2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2019/7/3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单击此处编辑母版文本样式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第二级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第三级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第四级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69" y="9377316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7974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89632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7430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5865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23664" algn="l" defTabSz="755598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design/virtual_machine/evm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isco-bcos-documentation.readthedocs.io/zh_CN/release-2.0/docs/manual/console.html#setsystemconfigbykey" TargetMode="External"/><Relationship Id="rId4" Type="http://schemas.openxmlformats.org/officeDocument/2006/relationships/hyperlink" Target="https://fisco-bcos-documentation.readthedocs.io/zh_CN/release-2.0/docs/manual/configuration.html#id1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15C5-CBFA-4D16-AC91-B142BA89E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48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9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4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7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1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6D40C-DE97-4195-8DAB-D33AA301DF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7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20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FISCO BCOS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兼容以太坊虚拟机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99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EVM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，为了防止针对</a:t>
            </a:r>
            <a:r>
              <a:rPr lang="en-US" altLang="zh-CN" sz="99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EVM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攻击，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EVM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在执行交易时，引入了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概念，用来度量智能合约执行过程中消耗的计算和存储资源，包括交易最大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限制和区块最大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限制，若交易或区块执行消耗的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超过限制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(gas limit)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，则丢弃交易或区块。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FISCO BCOS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是联盟链，简化了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设计，</a:t>
            </a:r>
            <a:r>
              <a:rPr lang="zh-CN" altLang="en-US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仅保留交易最大</a:t>
            </a:r>
            <a:r>
              <a:rPr lang="en-US" altLang="zh-CN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限制，区块最大</a:t>
            </a:r>
            <a:r>
              <a:rPr lang="en-US" altLang="zh-CN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zh-CN" altLang="en-US" sz="99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共识配置的</a:t>
            </a:r>
            <a:r>
              <a:rPr lang="en-US" altLang="zh-CN" sz="99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max_trans_num</a:t>
            </a:r>
            <a:r>
              <a:rPr lang="zh-CN" altLang="en-US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和交易最大</a:t>
            </a:r>
            <a:r>
              <a:rPr lang="en-US" altLang="zh-CN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限制一起约束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FISCO BCOS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genesis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99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tx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].</a:t>
            </a:r>
            <a:r>
              <a:rPr lang="en-US" altLang="zh-CN" sz="99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gas_limit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来配置交易最大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限制，默认是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300000000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，链初始化完毕后，可通过</a:t>
            </a:r>
            <a:r>
              <a:rPr lang="zh-CN" altLang="en-US" sz="99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/>
              </a:rPr>
              <a:t>控制台指令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动态调整</a:t>
            </a:r>
            <a:r>
              <a:rPr lang="en-US" altLang="zh-CN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gas</a:t>
            </a:r>
            <a: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限制。</a:t>
            </a:r>
          </a:p>
          <a:p>
            <a:br>
              <a:rPr lang="zh-CN" altLang="en-US" sz="99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zh-CN" altLang="en-US" sz="99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66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4" y="1540462"/>
            <a:ext cx="5403512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024" y="3603670"/>
            <a:ext cx="5403512" cy="6894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1E53A4"/>
                </a:solidFill>
                <a:latin typeface="+mn-ea"/>
                <a:ea typeface="+mn-ea"/>
              </a:defRPr>
            </a:lvl1pPr>
            <a:lvl2pPr marL="377825" indent="0">
              <a:buNone/>
              <a:defRPr>
                <a:solidFill>
                  <a:srgbClr val="FF0000"/>
                </a:solidFill>
              </a:defRPr>
            </a:lvl2pPr>
            <a:lvl3pPr marL="756285" indent="0">
              <a:buNone/>
              <a:defRPr>
                <a:solidFill>
                  <a:srgbClr val="FF0000"/>
                </a:solidFill>
              </a:defRPr>
            </a:lvl3pPr>
            <a:lvl4pPr marL="1134110" indent="0">
              <a:buNone/>
              <a:defRPr>
                <a:solidFill>
                  <a:srgbClr val="FF0000"/>
                </a:solidFill>
              </a:defRPr>
            </a:lvl4pPr>
            <a:lvl5pPr marL="1511935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6E098C-FFE4-431A-A36A-A8EA607958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495" y="5248057"/>
            <a:ext cx="1403215" cy="198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3" y="1540462"/>
            <a:ext cx="9637515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9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3" y="-6125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8"/>
            <a:ext cx="1270159" cy="2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E3E08-A145-4864-BAFC-7B014508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8EB078A5-0159-4BAF-8559-BE0398A7F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无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4885"/>
            <a:ext cx="619538" cy="12601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E44133B-82B3-4EA7-88FE-746292B2A529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305E3B-DA44-4E64-A56E-E2F42F2F61E6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2DD497-6A71-43BB-BFE5-63B4646F064A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B2AAA56-0850-4CCC-8F1F-960ABBC65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28B6D46-C6E4-4AF1-B0BC-90D316E7BBD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78023" y="1102607"/>
            <a:ext cx="9324578" cy="4000888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>
                <a:schemeClr val="tx2"/>
              </a:buClr>
              <a:defRPr sz="1600"/>
            </a:lvl3pPr>
            <a:lvl4pPr>
              <a:buClrTx/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240537-1E61-496D-BD41-50C8883A22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0905D44F-3E62-4B20-A4C4-3B2345FC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95DC38-AF8D-4207-B6F4-E0C96B3297C8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4955A-4C7E-4A3A-A0B9-6558470D2015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46C1A3-7450-4508-A4A9-5AD21D1CE7AD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1" name="页脚占位符 1">
            <a:extLst>
              <a:ext uri="{FF2B5EF4-FFF2-40B4-BE49-F238E27FC236}">
                <a16:creationId xmlns:a16="http://schemas.microsoft.com/office/drawing/2014/main" id="{C45BF2B8-4926-469D-BD1B-A8201F7A5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78023" y="1354631"/>
            <a:ext cx="9324578" cy="3748864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Tx/>
              <a:defRPr sz="16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D058D9-FEA8-4D00-977B-588118DB2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16" name="Title 17">
            <a:extLst>
              <a:ext uri="{FF2B5EF4-FFF2-40B4-BE49-F238E27FC236}">
                <a16:creationId xmlns:a16="http://schemas.microsoft.com/office/drawing/2014/main" id="{A41E248B-6F99-47A7-80DB-6D1B841F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E42089-948D-4107-8F5F-68F9353B48BB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FFA885-9ACE-4801-ABA3-73C470DE9A47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AEA574-381F-457A-BCB8-78C83A748B94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sp>
        <p:nvSpPr>
          <p:cNvPr id="20" name="页脚占位符 1">
            <a:extLst>
              <a:ext uri="{FF2B5EF4-FFF2-40B4-BE49-F238E27FC236}">
                <a16:creationId xmlns:a16="http://schemas.microsoft.com/office/drawing/2014/main" id="{C16D16C6-F16D-4E33-B389-8C96C4A22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两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023" y="1107108"/>
            <a:ext cx="3591223" cy="3995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149070" y="1107107"/>
            <a:ext cx="5553531" cy="399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sp>
        <p:nvSpPr>
          <p:cNvPr id="17" name="Title 17">
            <a:extLst>
              <a:ext uri="{FF2B5EF4-FFF2-40B4-BE49-F238E27FC236}">
                <a16:creationId xmlns:a16="http://schemas.microsoft.com/office/drawing/2014/main" id="{1F979063-0422-4032-8256-699C4C1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825B30-BE4F-46BA-AF6F-18BF288F56C6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B90EF7-4314-4C4D-A514-4E7660D58AAA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BB2F4-3C59-49EF-8817-56671FF5F839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6029C6A-DE27-4EFF-9455-9F1BE07ED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  <p:sp>
        <p:nvSpPr>
          <p:cNvPr id="22" name="页脚占位符 1">
            <a:extLst>
              <a:ext uri="{FF2B5EF4-FFF2-40B4-BE49-F238E27FC236}">
                <a16:creationId xmlns:a16="http://schemas.microsoft.com/office/drawing/2014/main" id="{FB5E8871-178C-4392-AB92-EF874DAB8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9"/>
            <a:ext cx="3403600" cy="301625"/>
          </a:xfrm>
        </p:spPr>
        <p:txBody>
          <a:bodyPr/>
          <a:lstStyle>
            <a:lvl1pPr>
              <a:defRPr b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103" y="1035844"/>
            <a:ext cx="3504437" cy="1622560"/>
          </a:xfrm>
        </p:spPr>
        <p:txBody>
          <a:bodyPr>
            <a:spAutoFit/>
          </a:bodyPr>
          <a:lstStyle>
            <a:lvl1pPr marL="0" indent="0">
              <a:buNone/>
              <a:defRPr sz="9600" b="1" i="0">
                <a:solidFill>
                  <a:srgbClr val="1E53A4"/>
                </a:solidFill>
                <a:latin typeface="+mn-ea"/>
                <a:ea typeface="+mn-ea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77103" y="2973048"/>
            <a:ext cx="5274327" cy="540854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1">
                <a:solidFill>
                  <a:srgbClr val="1E53A4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章节页标题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1"/>
            <a:ext cx="628055" cy="12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00708-49CF-474C-BF0D-0962DFD39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616239-6D9A-48C6-AB09-B9A38B14BD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99388" y="92277"/>
            <a:ext cx="1403215" cy="1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0080625" cy="567055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49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5250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83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164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850" y="5846442"/>
            <a:ext cx="527872" cy="255869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92325" y="5846442"/>
            <a:ext cx="528721" cy="25586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506485" y="5846442"/>
            <a:ext cx="528721" cy="255869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101508" y="5846442"/>
            <a:ext cx="527872" cy="255869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701633" y="5846442"/>
            <a:ext cx="528721" cy="255869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302607" y="5846442"/>
            <a:ext cx="527871" cy="255869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9232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216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12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506484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101508" y="6180518"/>
            <a:ext cx="53127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701632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302606" y="6180518"/>
            <a:ext cx="532122" cy="535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4236639" y="6180518"/>
            <a:ext cx="53127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4240039" y="5846442"/>
            <a:ext cx="527872" cy="25586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834214" y="5846442"/>
            <a:ext cx="528721" cy="25586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5408535" y="5846442"/>
            <a:ext cx="527872" cy="255869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977797" y="5846442"/>
            <a:ext cx="527871" cy="255869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834213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5404285" y="6180518"/>
            <a:ext cx="532122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977797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6567433" y="5846442"/>
            <a:ext cx="527871" cy="255869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7157070" y="5846442"/>
            <a:ext cx="527871" cy="255869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755991" y="5846442"/>
            <a:ext cx="527871" cy="255869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8354913" y="5846442"/>
            <a:ext cx="527871" cy="255869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953833" y="5846442"/>
            <a:ext cx="527871" cy="255869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9552755" y="5846442"/>
            <a:ext cx="527871" cy="255869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6567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7153670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755991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835491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950433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9552755" y="6180518"/>
            <a:ext cx="531271" cy="1785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24" y="378037"/>
            <a:ext cx="9324578" cy="372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8023" y="1107107"/>
            <a:ext cx="9324578" cy="3996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85ED1-708A-4055-A46F-17BE5CE6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9001" y="5292514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67" r:id="rId4"/>
    <p:sldLayoutId id="2147483668" r:id="rId5"/>
    <p:sldLayoutId id="2147483669" r:id="rId6"/>
    <p:sldLayoutId id="2147483688" r:id="rId7"/>
    <p:sldLayoutId id="2147483670" r:id="rId8"/>
    <p:sldLayoutId id="2147483671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FZZhengHeiS-B-GB" charset="-122"/>
        </a:defRPr>
      </a:lvl1pPr>
    </p:titleStyle>
    <p:bodyStyle>
      <a:lvl1pPr marL="189230" indent="-188595" algn="l" defTabSz="756285" rtl="0" eaLnBrk="1" latinLnBrk="0" hangingPunct="1">
        <a:lnSpc>
          <a:spcPct val="120000"/>
        </a:lnSpc>
        <a:spcBef>
          <a:spcPts val="825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56705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94488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32334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170116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07899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039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450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sdk/sdk.html#id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design/features/network_compres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design/consensus/raft.html" TargetMode="External"/><Relationship Id="rId2" Type="http://schemas.openxmlformats.org/officeDocument/2006/relationships/hyperlink" Target="https://fisco-bcos-documentation.readthedocs.io/zh_CN/release-2.0/docs/design/consensus/pbf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fisco-bcos-documentation.readthedocs.io/zh_CN/release-2.0/docs/design/consensus/pbft.html#id1" TargetMode="External"/><Relationship Id="rId4" Type="http://schemas.openxmlformats.org/officeDocument/2006/relationships/hyperlink" Target="https://fisco-bcos-documentation.readthedocs.io/zh_CN/release-2.0/docs/manual/console.html#setsystemconfigbyke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design/consensus/pbf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sco-bcos-documentation.readthedocs.io/zh_CN/release-2.0/docs/design/consensus/pbft.html#id1" TargetMode="External"/><Relationship Id="rId5" Type="http://schemas.openxmlformats.org/officeDocument/2006/relationships/hyperlink" Target="https://fisco-bcos-documentation.readthedocs.io/zh_CN/release-2.0/docs/manual/console.html#setsystemconfigbykey" TargetMode="External"/><Relationship Id="rId4" Type="http://schemas.openxmlformats.org/officeDocument/2006/relationships/hyperlink" Target="https://fisco-bcos-documentation.readthedocs.io/zh_CN/release-2.0/docs/design/consensus/raf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fisco-bcos-documentation.readthedocs.io/zh_CN/release-2.0/docs/manual/amdbconfig.html#amdb" TargetMode="External"/><Relationship Id="rId7" Type="http://schemas.openxmlformats.org/officeDocument/2006/relationships/hyperlink" Target="https://fisco-bcos-documentation.readthedocs.io/zh_CN/release-2.0/docs/design/storage/stor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sco-bcos-documentation.readthedocs.io/zh_CN/release-2.0/docs/design/storage/mpt.html" TargetMode="External"/><Relationship Id="rId5" Type="http://schemas.openxmlformats.org/officeDocument/2006/relationships/hyperlink" Target="https://fisco-bcos-documentation.readthedocs.io/zh_CN/release-2.0/docs/design/storage/storage.html#id6" TargetMode="External"/><Relationship Id="rId4" Type="http://schemas.openxmlformats.org/officeDocument/2006/relationships/hyperlink" Target="https://fisco-bcos-documentation.readthedocs.io/zh_CN/release-2.0/docs/manual/amdbconfig.html#id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design/virtual_machine/ev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fisco-bcos-documentation.readthedocs.io/zh_CN/release-2.0/docs/manual/console.html#setsystemconfigbykey" TargetMode="External"/><Relationship Id="rId4" Type="http://schemas.openxmlformats.org/officeDocument/2006/relationships/hyperlink" Target="https://fisco-bcos-documentation.readthedocs.io/zh_CN/release-2.0/docs/manual/configuration.html#id1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SCO-BCOS/FISCO-BCOS/releases/download/v$%7bversion%7d/fisco-bcos.tar.g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1250-24DF-4473-A17D-E3C792B6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3" y="2066881"/>
            <a:ext cx="8227592" cy="1428778"/>
          </a:xfrm>
        </p:spPr>
        <p:txBody>
          <a:bodyPr/>
          <a:lstStyle/>
          <a:p>
            <a:r>
              <a:rPr lang="en-US" altLang="zh-CN" b="1" dirty="0"/>
              <a:t>FISCO BCOS</a:t>
            </a:r>
            <a:r>
              <a:rPr lang="zh-CN" altLang="en-US" b="1" dirty="0"/>
              <a:t>配置解析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217FC-33E6-4FD4-B311-BB979FB28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0284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BFE-763C-B941-99C9-9C57E64A744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635" indent="0">
              <a:buNone/>
            </a:pPr>
            <a:r>
              <a:rPr lang="en-US" dirty="0" err="1"/>
              <a:t>Config.ini</a:t>
            </a:r>
            <a:r>
              <a:rPr lang="ja-JP" altLang="en-US" dirty="0"/>
              <a:t>是每个节点的主配置文件</a:t>
            </a:r>
            <a:r>
              <a:rPr lang="zh-CN" altLang="en-US" dirty="0"/>
              <a:t>，</a:t>
            </a:r>
            <a:r>
              <a:rPr lang="ja-JP" altLang="en-US" dirty="0"/>
              <a:t>配置内容包括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ja-JP" altLang="en-US" dirty="0"/>
              <a:t>通信</a:t>
            </a:r>
            <a:endParaRPr lang="en-US" altLang="ja-JP" dirty="0"/>
          </a:p>
          <a:p>
            <a:r>
              <a:rPr lang="en-US" dirty="0"/>
              <a:t>P2p</a:t>
            </a:r>
            <a:r>
              <a:rPr lang="ja-JP" altLang="en-US" dirty="0"/>
              <a:t>通信</a:t>
            </a:r>
            <a:endParaRPr lang="en-US" altLang="ja-JP" dirty="0"/>
          </a:p>
          <a:p>
            <a:r>
              <a:rPr lang="ja-JP" altLang="en-US" dirty="0"/>
              <a:t>证书黑名单</a:t>
            </a:r>
            <a:endParaRPr lang="en-US" altLang="ja-JP" dirty="0"/>
          </a:p>
          <a:p>
            <a:r>
              <a:rPr lang="ja-JP" altLang="en-US" dirty="0"/>
              <a:t>群组配置</a:t>
            </a:r>
            <a:endParaRPr lang="en-US" altLang="ja-JP" dirty="0"/>
          </a:p>
          <a:p>
            <a:r>
              <a:rPr lang="ja-JP" altLang="en-US" dirty="0"/>
              <a:t>存储</a:t>
            </a:r>
            <a:endParaRPr lang="en-US" altLang="ja-JP" dirty="0"/>
          </a:p>
          <a:p>
            <a:r>
              <a:rPr lang="ja-JP" altLang="en-US" dirty="0"/>
              <a:t>链</a:t>
            </a:r>
            <a:endParaRPr lang="en-US" altLang="ja-JP" dirty="0"/>
          </a:p>
          <a:p>
            <a:r>
              <a:rPr lang="ja-JP" altLang="en-US" dirty="0"/>
              <a:t>日志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4EC1-FC6C-484B-BD18-66034B96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节点主配置文件</a:t>
            </a:r>
            <a:r>
              <a:rPr lang="en-US" altLang="ja-JP" dirty="0" err="1"/>
              <a:t>c</a:t>
            </a:r>
            <a:r>
              <a:rPr lang="en-US" dirty="0" err="1"/>
              <a:t>onfig.ini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D6AC509-0CE9-448E-AE8D-0E984D4E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配置</a:t>
            </a:r>
          </a:p>
        </p:txBody>
      </p:sp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58440"/>
            <a:ext cx="10080625" cy="3523353"/>
            <a:chOff x="0" y="1642840"/>
            <a:chExt cx="12192000" cy="4261315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22" name="isľîḑê">
              <a:extLst>
                <a:ext uri="{FF2B5EF4-FFF2-40B4-BE49-F238E27FC236}">
                  <a16:creationId xmlns:a16="http://schemas.microsoft.com/office/drawing/2014/main" id="{4526A6D4-3938-483E-AE04-387A4D4F50AE}"/>
                </a:ext>
              </a:extLst>
            </p:cNvPr>
            <p:cNvSpPr txBox="1"/>
            <p:nvPr/>
          </p:nvSpPr>
          <p:spPr>
            <a:xfrm>
              <a:off x="3459163" y="1642840"/>
              <a:ext cx="5273675" cy="4276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dirty="0"/>
                <a:t>RPC/P2P/Channel</a:t>
              </a:r>
              <a:r>
                <a:rPr lang="zh-CN" altLang="en-US" dirty="0"/>
                <a:t>监听端口必须位于</a:t>
              </a:r>
              <a:r>
                <a:rPr lang="en-US" altLang="zh-CN" dirty="0"/>
                <a:t>1024-65535</a:t>
              </a:r>
              <a:r>
                <a:rPr lang="zh-CN" altLang="en-US" dirty="0"/>
                <a:t>范围内，且不能与机器上其他应用监听端口冲突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4356100" y="250745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653BDC9-17ED-4205-97C7-7A4AE4E7F4DA}"/>
                </a:ext>
              </a:extLst>
            </p:cNvPr>
            <p:cNvCxnSpPr/>
            <p:nvPr/>
          </p:nvCxnSpPr>
          <p:spPr>
            <a:xfrm>
              <a:off x="7823200" y="250745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1122940" y="3131950"/>
              <a:ext cx="2932569" cy="2772205"/>
              <a:chOff x="1311618" y="3266645"/>
              <a:chExt cx="2687875" cy="2772205"/>
            </a:xfrm>
          </p:grpSpPr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8" y="3266645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 err="1"/>
                  <a:t>listen_ip</a:t>
                </a:r>
                <a:endParaRPr lang="id-ID" b="1" dirty="0"/>
              </a:p>
            </p:txBody>
          </p:sp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/>
                  <a:t>安全考虑，建链脚本默认监听</a:t>
                </a:r>
                <a:r>
                  <a:rPr lang="en-US" altLang="zh-CN" sz="1100" dirty="0"/>
                  <a:t>127.0.0.1</a:t>
                </a:r>
                <a:r>
                  <a:rPr lang="zh-CN" altLang="en-US" sz="1100" dirty="0"/>
                  <a:t>，如果需要外网访问</a:t>
                </a:r>
                <a:r>
                  <a:rPr lang="en-US" altLang="zh-CN" sz="1100" dirty="0"/>
                  <a:t>RPC</a:t>
                </a:r>
                <a:r>
                  <a:rPr lang="zh-CN" altLang="en-US" sz="1100" dirty="0"/>
                  <a:t>或外网使用</a:t>
                </a:r>
                <a:r>
                  <a:rPr lang="en-US" altLang="zh-CN" sz="1100" dirty="0"/>
                  <a:t>SDK</a:t>
                </a:r>
                <a:r>
                  <a:rPr lang="zh-CN" altLang="en-US" sz="1100" dirty="0"/>
                  <a:t>请监听</a:t>
                </a:r>
                <a:r>
                  <a:rPr lang="zh-CN" altLang="en-US" sz="1100" b="1" dirty="0"/>
                  <a:t>节点的外网</a:t>
                </a:r>
                <a:r>
                  <a:rPr lang="en-US" altLang="zh-CN" sz="1100" b="1" dirty="0"/>
                  <a:t>IP</a:t>
                </a:r>
                <a:r>
                  <a:rPr lang="zh-CN" altLang="en-US" sz="1100" dirty="0"/>
                  <a:t>或</a:t>
                </a:r>
                <a:r>
                  <a:rPr lang="en-US" altLang="zh-CN" sz="1100" dirty="0"/>
                  <a:t>0.0.0.0</a:t>
                </a:r>
              </a:p>
            </p:txBody>
          </p:sp>
        </p:grpSp>
        <p:grpSp>
          <p:nvGrpSpPr>
            <p:cNvPr id="13" name="îś1îďê">
              <a:extLst>
                <a:ext uri="{FF2B5EF4-FFF2-40B4-BE49-F238E27FC236}">
                  <a16:creationId xmlns:a16="http://schemas.microsoft.com/office/drawing/2014/main" id="{D50A5CE4-6430-4951-B461-C7FC642F523E}"/>
                </a:ext>
              </a:extLst>
            </p:cNvPr>
            <p:cNvGrpSpPr/>
            <p:nvPr/>
          </p:nvGrpSpPr>
          <p:grpSpPr>
            <a:xfrm>
              <a:off x="4590040" y="3131949"/>
              <a:ext cx="2932567" cy="2772206"/>
              <a:chOff x="1311619" y="3266644"/>
              <a:chExt cx="2687874" cy="2772206"/>
            </a:xfrm>
          </p:grpSpPr>
          <p:sp>
            <p:nvSpPr>
              <p:cNvPr id="17" name="iṣ1íḑe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9" y="3266644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channel_listen_port</a:t>
                </a:r>
                <a:endParaRPr lang="en-US" altLang="zh-CN" b="1" dirty="0"/>
              </a:p>
            </p:txBody>
          </p:sp>
          <p:sp>
            <p:nvSpPr>
              <p:cNvPr id="18" name="îS1íḓ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Channel</a:t>
                </a:r>
                <a:r>
                  <a:rPr lang="ja-JP" altLang="en-US" sz="1100" dirty="0"/>
                  <a:t>端口，对应到</a:t>
                </a:r>
                <a:r>
                  <a:rPr lang="en-US" altLang="zh-CN" sz="1100" dirty="0">
                    <a:hlinkClick r:id="rId3"/>
                  </a:rPr>
                  <a:t>Web3SDK</a:t>
                </a:r>
                <a:r>
                  <a:rPr lang="ja-JP" altLang="en-US" sz="1100" dirty="0"/>
                  <a:t>配置中的</a:t>
                </a:r>
                <a:r>
                  <a:rPr lang="en-US" altLang="zh-CN" sz="1100" dirty="0" err="1"/>
                  <a:t>channel_listen_port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14" name="íṩļîḋe">
              <a:extLst>
                <a:ext uri="{FF2B5EF4-FFF2-40B4-BE49-F238E27FC236}">
                  <a16:creationId xmlns:a16="http://schemas.microsoft.com/office/drawing/2014/main" id="{1678BFC1-BD81-4D2D-8E0F-16763CCB33E3}"/>
                </a:ext>
              </a:extLst>
            </p:cNvPr>
            <p:cNvGrpSpPr/>
            <p:nvPr/>
          </p:nvGrpSpPr>
          <p:grpSpPr>
            <a:xfrm>
              <a:off x="8057140" y="3131950"/>
              <a:ext cx="2932569" cy="2772205"/>
              <a:chOff x="1311618" y="3266645"/>
              <a:chExt cx="2687875" cy="2772205"/>
            </a:xfrm>
          </p:grpSpPr>
          <p:sp>
            <p:nvSpPr>
              <p:cNvPr id="15" name="îŝľiḑ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8" y="3266645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jsonrpc_listen_port</a:t>
                </a:r>
                <a:endParaRPr lang="en-US" altLang="zh-CN" b="1" dirty="0"/>
              </a:p>
            </p:txBody>
          </p:sp>
          <p:sp>
            <p:nvSpPr>
              <p:cNvPr id="16" name="iṣ1i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JSON-RPC</a:t>
                </a:r>
                <a:r>
                  <a:rPr lang="ja-JP" altLang="en-US" sz="1100" dirty="0"/>
                  <a:t>端口</a:t>
                </a: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43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58440"/>
            <a:ext cx="10080625" cy="3523353"/>
            <a:chOff x="0" y="1642840"/>
            <a:chExt cx="12192000" cy="4261315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22" name="isľîḑê">
              <a:extLst>
                <a:ext uri="{FF2B5EF4-FFF2-40B4-BE49-F238E27FC236}">
                  <a16:creationId xmlns:a16="http://schemas.microsoft.com/office/drawing/2014/main" id="{4526A6D4-3938-483E-AE04-387A4D4F50AE}"/>
                </a:ext>
              </a:extLst>
            </p:cNvPr>
            <p:cNvSpPr txBox="1"/>
            <p:nvPr/>
          </p:nvSpPr>
          <p:spPr>
            <a:xfrm>
              <a:off x="3459163" y="1642840"/>
              <a:ext cx="5273675" cy="4276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dirty="0"/>
                <a:t>RPC/P2P/Channel</a:t>
              </a:r>
              <a:r>
                <a:rPr lang="zh-CN" altLang="en-US" dirty="0"/>
                <a:t>监听端口必须位于</a:t>
              </a:r>
              <a:r>
                <a:rPr lang="en-US" altLang="zh-CN" dirty="0"/>
                <a:t>1024-65535</a:t>
              </a:r>
              <a:r>
                <a:rPr lang="zh-CN" altLang="en-US" dirty="0"/>
                <a:t>范围内，且不能与机器上其他应用监听端口冲突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4356100" y="250745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653BDC9-17ED-4205-97C7-7A4AE4E7F4DA}"/>
                </a:ext>
              </a:extLst>
            </p:cNvPr>
            <p:cNvCxnSpPr/>
            <p:nvPr/>
          </p:nvCxnSpPr>
          <p:spPr>
            <a:xfrm>
              <a:off x="7823200" y="250745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1122940" y="3131950"/>
              <a:ext cx="2932569" cy="2772205"/>
              <a:chOff x="1311618" y="3266645"/>
              <a:chExt cx="2687875" cy="2772205"/>
            </a:xfrm>
          </p:grpSpPr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8" y="3266645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 err="1"/>
                  <a:t>listen_ip</a:t>
                </a:r>
                <a:r>
                  <a:rPr lang="en-US" altLang="zh-CN" dirty="0"/>
                  <a:t> &amp;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port</a:t>
                </a:r>
                <a:endParaRPr lang="id-ID" b="1" dirty="0"/>
              </a:p>
            </p:txBody>
          </p:sp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/>
                  <a:t>监听</a:t>
                </a:r>
                <a:r>
                  <a:rPr lang="en-US" altLang="zh-CN" sz="1100" dirty="0"/>
                  <a:t>IP</a:t>
                </a:r>
                <a:r>
                  <a:rPr lang="zh-CN" altLang="en-US" sz="1100" dirty="0"/>
                  <a:t>以及相应端口</a:t>
                </a:r>
                <a:endParaRPr lang="en-US" altLang="zh-CN" sz="1100" dirty="0"/>
              </a:p>
            </p:txBody>
          </p:sp>
        </p:grpSp>
        <p:grpSp>
          <p:nvGrpSpPr>
            <p:cNvPr id="13" name="îś1îďê">
              <a:extLst>
                <a:ext uri="{FF2B5EF4-FFF2-40B4-BE49-F238E27FC236}">
                  <a16:creationId xmlns:a16="http://schemas.microsoft.com/office/drawing/2014/main" id="{D50A5CE4-6430-4951-B461-C7FC642F523E}"/>
                </a:ext>
              </a:extLst>
            </p:cNvPr>
            <p:cNvGrpSpPr/>
            <p:nvPr/>
          </p:nvGrpSpPr>
          <p:grpSpPr>
            <a:xfrm>
              <a:off x="4590040" y="3131949"/>
              <a:ext cx="2932567" cy="2772206"/>
              <a:chOff x="1311619" y="3266644"/>
              <a:chExt cx="2687874" cy="2772206"/>
            </a:xfrm>
          </p:grpSpPr>
          <p:sp>
            <p:nvSpPr>
              <p:cNvPr id="17" name="iṣ1íḑe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9" y="3266644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node.X</a:t>
                </a:r>
                <a:endParaRPr lang="en-US" altLang="zh-CN" b="1" dirty="0"/>
              </a:p>
            </p:txBody>
          </p:sp>
          <p:sp>
            <p:nvSpPr>
              <p:cNvPr id="18" name="îS1íḓ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/>
                  <a:t>群组每个节点的</a:t>
                </a:r>
                <a:r>
                  <a:rPr lang="en-US" altLang="zh-CN" sz="1100" dirty="0"/>
                  <a:t>IP</a:t>
                </a:r>
                <a:r>
                  <a:rPr lang="zh-CN" altLang="en-US" sz="1100" dirty="0"/>
                  <a:t>以及端口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14" name="íṩļîḋe">
              <a:extLst>
                <a:ext uri="{FF2B5EF4-FFF2-40B4-BE49-F238E27FC236}">
                  <a16:creationId xmlns:a16="http://schemas.microsoft.com/office/drawing/2014/main" id="{1678BFC1-BD81-4D2D-8E0F-16763CCB33E3}"/>
                </a:ext>
              </a:extLst>
            </p:cNvPr>
            <p:cNvGrpSpPr/>
            <p:nvPr/>
          </p:nvGrpSpPr>
          <p:grpSpPr>
            <a:xfrm>
              <a:off x="8057140" y="3131950"/>
              <a:ext cx="2932569" cy="2772205"/>
              <a:chOff x="1311618" y="3266645"/>
              <a:chExt cx="2687875" cy="2772205"/>
            </a:xfrm>
          </p:grpSpPr>
          <p:sp>
            <p:nvSpPr>
              <p:cNvPr id="15" name="îŝľiḑ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1311618" y="3266645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enable_compress</a:t>
                </a:r>
                <a:endParaRPr lang="en-US" altLang="zh-CN" b="1" dirty="0"/>
              </a:p>
            </p:txBody>
          </p:sp>
          <p:sp>
            <p:nvSpPr>
              <p:cNvPr id="16" name="iṣ1i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1372710" y="5161581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/>
                  <a:t>开启网络压缩的配置选项，配置为</a:t>
                </a:r>
                <a:r>
                  <a:rPr lang="en-US" altLang="zh-CN" sz="1100" dirty="0"/>
                  <a:t>true</a:t>
                </a:r>
                <a:r>
                  <a:rPr lang="zh-CN" altLang="en-US" sz="1100" dirty="0"/>
                  <a:t>，表明开启网络压缩功能，配置为</a:t>
                </a:r>
                <a:r>
                  <a:rPr lang="en-US" altLang="zh-CN" sz="1100" dirty="0"/>
                  <a:t>false</a:t>
                </a:r>
                <a:r>
                  <a:rPr lang="zh-CN" altLang="en-US" sz="1100" dirty="0"/>
                  <a:t>，表明关闭网络压缩功能，网络压缩详细介绍请参考</a:t>
                </a:r>
                <a:r>
                  <a:rPr lang="zh-CN" altLang="en-US" sz="1100" dirty="0">
                    <a:hlinkClick r:id="rId3"/>
                  </a:rPr>
                  <a:t>这里</a:t>
                </a:r>
                <a:endParaRPr lang="en-US" altLang="zh-CN" sz="11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8C5ED4-532D-4012-8195-6BFAF9A4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en-US" altLang="zh-CN" dirty="0"/>
              <a:t>P2P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4942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72847"/>
            <a:ext cx="10080625" cy="2636895"/>
            <a:chOff x="0" y="2264989"/>
            <a:chExt cx="12192000" cy="3189190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4656691" y="3011373"/>
              <a:ext cx="2865917" cy="2442806"/>
              <a:chOff x="4550512" y="3146068"/>
              <a:chExt cx="2626784" cy="2442806"/>
            </a:xfrm>
          </p:grpSpPr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0513" y="3146068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黑名单配置是一个列表</a:t>
                </a:r>
                <a:endParaRPr lang="id-ID" b="1" dirty="0"/>
              </a:p>
            </p:txBody>
          </p:sp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4550512" y="4711605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+mn-ea"/>
                  </a:rPr>
                  <a:t>crl.0 = pub_key1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+mn-ea"/>
                  </a:rPr>
                  <a:t>crl.1 = pub_key2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+mn-ea"/>
                  </a:rPr>
                  <a:t>crl.2 = pub_key3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400" dirty="0">
                    <a:latin typeface="+mn-ea"/>
                  </a:rPr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latin typeface="+mn-ea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2179DBB-05B9-4924-8BDA-8713F0E6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黑名单</a:t>
            </a:r>
          </a:p>
        </p:txBody>
      </p:sp>
    </p:spTree>
    <p:extLst>
      <p:ext uri="{BB962C8B-B14F-4D97-AF65-F5344CB8AC3E}">
        <p14:creationId xmlns:p14="http://schemas.microsoft.com/office/powerpoint/2010/main" val="21104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72847"/>
            <a:ext cx="10080625" cy="2896850"/>
            <a:chOff x="0" y="2264989"/>
            <a:chExt cx="12192000" cy="3503592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6096001" y="2669378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1951590" y="3131950"/>
              <a:ext cx="2865917" cy="2595743"/>
              <a:chOff x="2071125" y="3266645"/>
              <a:chExt cx="2626784" cy="2595743"/>
            </a:xfrm>
          </p:grpSpPr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071126" y="3266645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 err="1"/>
                  <a:t>group_data_path</a:t>
                </a:r>
                <a:endParaRPr lang="id-ID" b="1" dirty="0"/>
              </a:p>
            </p:txBody>
          </p:sp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2071125" y="4985119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ja-JP" altLang="en-US" sz="1100" dirty="0"/>
                  <a:t>群组数据存储路径</a:t>
                </a:r>
                <a:endParaRPr lang="en-US" altLang="zh-CN" sz="1100" dirty="0"/>
              </a:p>
            </p:txBody>
          </p:sp>
        </p:grpSp>
        <p:grpSp>
          <p:nvGrpSpPr>
            <p:cNvPr id="14" name="íṩļîḋe">
              <a:extLst>
                <a:ext uri="{FF2B5EF4-FFF2-40B4-BE49-F238E27FC236}">
                  <a16:creationId xmlns:a16="http://schemas.microsoft.com/office/drawing/2014/main" id="{1678BFC1-BD81-4D2D-8E0F-16763CCB33E3}"/>
                </a:ext>
              </a:extLst>
            </p:cNvPr>
            <p:cNvGrpSpPr/>
            <p:nvPr/>
          </p:nvGrpSpPr>
          <p:grpSpPr>
            <a:xfrm>
              <a:off x="7374493" y="3144338"/>
              <a:ext cx="2865915" cy="2624243"/>
              <a:chOff x="685931" y="3279033"/>
              <a:chExt cx="2626783" cy="2624243"/>
            </a:xfrm>
          </p:grpSpPr>
          <p:sp>
            <p:nvSpPr>
              <p:cNvPr id="15" name="îŝľiḑ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85931" y="3279033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group_config_path</a:t>
                </a:r>
                <a:endParaRPr lang="en-US" altLang="zh-CN" b="1" dirty="0"/>
              </a:p>
            </p:txBody>
          </p:sp>
          <p:sp>
            <p:nvSpPr>
              <p:cNvPr id="16" name="iṣ1i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85931" y="5026007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ja-JP" altLang="en-US" sz="1100" dirty="0"/>
                  <a:t>群组配置文件路径</a:t>
                </a:r>
                <a:endParaRPr lang="en-US" altLang="zh-CN" sz="11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7FE936-842D-4B16-B171-959ABCE6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zh-CN" altLang="en-US" dirty="0"/>
              <a:t>群组配置</a:t>
            </a:r>
          </a:p>
        </p:txBody>
      </p:sp>
    </p:spTree>
    <p:extLst>
      <p:ext uri="{BB962C8B-B14F-4D97-AF65-F5344CB8AC3E}">
        <p14:creationId xmlns:p14="http://schemas.microsoft.com/office/powerpoint/2010/main" val="32978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72847"/>
            <a:ext cx="10080626" cy="2795123"/>
            <a:chOff x="0" y="2264989"/>
            <a:chExt cx="12192000" cy="3380559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6096001" y="2669378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49793" y="3220184"/>
              <a:ext cx="2954032" cy="2210703"/>
              <a:chOff x="328015" y="3354879"/>
              <a:chExt cx="2707547" cy="2210703"/>
            </a:xfrm>
          </p:grpSpPr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408779" y="4688313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ja-JP" altLang="en-US" sz="1100" dirty="0"/>
                  <a:t>证书和私钥文件所在目录</a:t>
                </a:r>
                <a:endParaRPr lang="en-US" altLang="zh-CN" sz="1100" dirty="0"/>
              </a:p>
            </p:txBody>
          </p:sp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328015" y="3354879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 err="1"/>
                  <a:t>data_path</a:t>
                </a:r>
                <a:endParaRPr lang="id-ID" b="1" dirty="0"/>
              </a:p>
            </p:txBody>
          </p:sp>
        </p:grpSp>
        <p:grpSp>
          <p:nvGrpSpPr>
            <p:cNvPr id="14" name="íṩļîḋe">
              <a:extLst>
                <a:ext uri="{FF2B5EF4-FFF2-40B4-BE49-F238E27FC236}">
                  <a16:creationId xmlns:a16="http://schemas.microsoft.com/office/drawing/2014/main" id="{1678BFC1-BD81-4D2D-8E0F-16763CCB33E3}"/>
                </a:ext>
              </a:extLst>
            </p:cNvPr>
            <p:cNvGrpSpPr/>
            <p:nvPr/>
          </p:nvGrpSpPr>
          <p:grpSpPr>
            <a:xfrm>
              <a:off x="8934405" y="3221442"/>
              <a:ext cx="3091043" cy="2424106"/>
              <a:chOff x="2115684" y="3356137"/>
              <a:chExt cx="2833125" cy="2424106"/>
            </a:xfrm>
          </p:grpSpPr>
          <p:sp>
            <p:nvSpPr>
              <p:cNvPr id="16" name="iṣ1id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2115684" y="4902974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ca</a:t>
                </a:r>
                <a:r>
                  <a:rPr lang="ja-JP" altLang="en-US" sz="1100" dirty="0"/>
                  <a:t>证书文件夹，多</a:t>
                </a:r>
                <a:r>
                  <a:rPr lang="en-US" altLang="zh-CN" sz="1100" dirty="0"/>
                  <a:t>ca</a:t>
                </a:r>
                <a:r>
                  <a:rPr lang="ja-JP" altLang="en-US" sz="1100" dirty="0"/>
                  <a:t>时需要</a:t>
                </a:r>
                <a:endParaRPr lang="en-US" altLang="zh-CN" sz="1100" dirty="0"/>
              </a:p>
            </p:txBody>
          </p:sp>
          <p:sp>
            <p:nvSpPr>
              <p:cNvPr id="15" name="îŝľiḑ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322026" y="3356137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/>
                  <a:t>ca_path</a:t>
                </a:r>
                <a:endParaRPr lang="en-US" altLang="zh-CN" b="1" dirty="0"/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F2DEC4-F0F7-4DF9-A367-2F2F085AE419}"/>
              </a:ext>
            </a:extLst>
          </p:cNvPr>
          <p:cNvCxnSpPr/>
          <p:nvPr/>
        </p:nvCxnSpPr>
        <p:spPr>
          <a:xfrm>
            <a:off x="2074199" y="2144605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3CD525E-1297-4177-B9A0-12E39AAEACF2}"/>
              </a:ext>
            </a:extLst>
          </p:cNvPr>
          <p:cNvCxnSpPr/>
          <p:nvPr/>
        </p:nvCxnSpPr>
        <p:spPr>
          <a:xfrm>
            <a:off x="7126146" y="2207205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ṩlïḓè">
            <a:extLst>
              <a:ext uri="{FF2B5EF4-FFF2-40B4-BE49-F238E27FC236}">
                <a16:creationId xmlns:a16="http://schemas.microsoft.com/office/drawing/2014/main" id="{F5AF56B9-960E-49C3-A892-A017A8150EAC}"/>
              </a:ext>
            </a:extLst>
          </p:cNvPr>
          <p:cNvSpPr txBox="1"/>
          <p:nvPr/>
        </p:nvSpPr>
        <p:spPr>
          <a:xfrm>
            <a:off x="1532338" y="2680964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/>
              <a:t>key</a:t>
            </a:r>
            <a:endParaRPr lang="id-ID" b="1" dirty="0"/>
          </a:p>
        </p:txBody>
      </p:sp>
      <p:sp>
        <p:nvSpPr>
          <p:cNvPr id="22" name="íṡḷïḑe">
            <a:extLst>
              <a:ext uri="{FF2B5EF4-FFF2-40B4-BE49-F238E27FC236}">
                <a16:creationId xmlns:a16="http://schemas.microsoft.com/office/drawing/2014/main" id="{925B8DF7-6572-4AE7-A964-C9ADDE07CB2D}"/>
              </a:ext>
            </a:extLst>
          </p:cNvPr>
          <p:cNvSpPr/>
          <p:nvPr/>
        </p:nvSpPr>
        <p:spPr bwMode="auto">
          <a:xfrm>
            <a:off x="1675312" y="4243375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100" dirty="0"/>
              <a:t>节点私钥相对于</a:t>
            </a:r>
            <a:r>
              <a:rPr lang="en-US" altLang="zh-CN" sz="1100" dirty="0" err="1"/>
              <a:t>data_path</a:t>
            </a:r>
            <a:r>
              <a:rPr lang="ja-JP" altLang="en-US" sz="1100" dirty="0"/>
              <a:t>的路径</a:t>
            </a:r>
            <a:endParaRPr lang="en-US" altLang="zh-CN" sz="11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016816-B53E-4F5A-A887-6D197EA9369A}"/>
              </a:ext>
            </a:extLst>
          </p:cNvPr>
          <p:cNvCxnSpPr/>
          <p:nvPr/>
        </p:nvCxnSpPr>
        <p:spPr>
          <a:xfrm>
            <a:off x="3359363" y="2130860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ṩlïḓè">
            <a:extLst>
              <a:ext uri="{FF2B5EF4-FFF2-40B4-BE49-F238E27FC236}">
                <a16:creationId xmlns:a16="http://schemas.microsoft.com/office/drawing/2014/main" id="{D04A89BD-DB91-4129-A9A6-42FD16824F8B}"/>
              </a:ext>
            </a:extLst>
          </p:cNvPr>
          <p:cNvSpPr txBox="1"/>
          <p:nvPr/>
        </p:nvSpPr>
        <p:spPr>
          <a:xfrm>
            <a:off x="3129697" y="2684746"/>
            <a:ext cx="2369604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/>
              <a:t>cert</a:t>
            </a:r>
            <a:endParaRPr lang="id-ID" b="1" dirty="0"/>
          </a:p>
        </p:txBody>
      </p:sp>
      <p:sp>
        <p:nvSpPr>
          <p:cNvPr id="25" name="íṡḷïḑe">
            <a:extLst>
              <a:ext uri="{FF2B5EF4-FFF2-40B4-BE49-F238E27FC236}">
                <a16:creationId xmlns:a16="http://schemas.microsoft.com/office/drawing/2014/main" id="{8BF30727-3483-4363-B918-60ED0CD9EB0C}"/>
              </a:ext>
            </a:extLst>
          </p:cNvPr>
          <p:cNvSpPr/>
          <p:nvPr/>
        </p:nvSpPr>
        <p:spPr bwMode="auto">
          <a:xfrm>
            <a:off x="3227781" y="3767427"/>
            <a:ext cx="2369604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100" dirty="0"/>
              <a:t>证书</a:t>
            </a:r>
            <a:r>
              <a:rPr lang="en-US" altLang="zh-CN" sz="1100" dirty="0"/>
              <a:t>node.crt</a:t>
            </a:r>
            <a:r>
              <a:rPr lang="ja-JP" altLang="en-US" sz="1100" dirty="0"/>
              <a:t>相对于</a:t>
            </a:r>
            <a:r>
              <a:rPr lang="en-US" altLang="zh-CN" sz="1100" dirty="0" err="1"/>
              <a:t>data_path</a:t>
            </a:r>
            <a:r>
              <a:rPr lang="ja-JP" altLang="en-US" sz="1100" dirty="0"/>
              <a:t>的路径</a:t>
            </a:r>
            <a:endParaRPr lang="en-US" altLang="zh-CN" sz="1100" dirty="0"/>
          </a:p>
        </p:txBody>
      </p:sp>
      <p:sp>
        <p:nvSpPr>
          <p:cNvPr id="26" name="îṩlïḓè">
            <a:extLst>
              <a:ext uri="{FF2B5EF4-FFF2-40B4-BE49-F238E27FC236}">
                <a16:creationId xmlns:a16="http://schemas.microsoft.com/office/drawing/2014/main" id="{D05420C8-61DC-44A6-848B-63C056F2C676}"/>
              </a:ext>
            </a:extLst>
          </p:cNvPr>
          <p:cNvSpPr txBox="1"/>
          <p:nvPr/>
        </p:nvSpPr>
        <p:spPr>
          <a:xfrm>
            <a:off x="5027257" y="2662624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err="1"/>
              <a:t>ca_cert</a:t>
            </a:r>
            <a:endParaRPr lang="id-ID" b="1" dirty="0"/>
          </a:p>
        </p:txBody>
      </p:sp>
      <p:sp>
        <p:nvSpPr>
          <p:cNvPr id="27" name="íṡḷïḑe">
            <a:extLst>
              <a:ext uri="{FF2B5EF4-FFF2-40B4-BE49-F238E27FC236}">
                <a16:creationId xmlns:a16="http://schemas.microsoft.com/office/drawing/2014/main" id="{DC9CC21A-F4C8-4344-B34C-907B1640FEFA}"/>
              </a:ext>
            </a:extLst>
          </p:cNvPr>
          <p:cNvSpPr/>
          <p:nvPr/>
        </p:nvSpPr>
        <p:spPr bwMode="auto">
          <a:xfrm>
            <a:off x="4850905" y="4287036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ca</a:t>
            </a:r>
            <a:r>
              <a:rPr lang="ja-JP" altLang="en-US" sz="1100" dirty="0"/>
              <a:t>证书文件路径</a:t>
            </a:r>
            <a:endParaRPr lang="en-US" altLang="zh-CN" sz="11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158C06-AC44-420F-91B0-E5EA7641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zh-CN" altLang="en-US" dirty="0"/>
              <a:t>证书配置</a:t>
            </a:r>
          </a:p>
        </p:txBody>
      </p:sp>
    </p:spTree>
    <p:extLst>
      <p:ext uri="{BB962C8B-B14F-4D97-AF65-F5344CB8AC3E}">
        <p14:creationId xmlns:p14="http://schemas.microsoft.com/office/powerpoint/2010/main" val="4769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72846"/>
            <a:ext cx="10080626" cy="2636894"/>
            <a:chOff x="0" y="2264989"/>
            <a:chExt cx="12192000" cy="3189190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8906881" y="266937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49793" y="3220184"/>
              <a:ext cx="3207803" cy="2233995"/>
              <a:chOff x="328015" y="3354879"/>
              <a:chExt cx="2940143" cy="2233995"/>
            </a:xfrm>
          </p:grpSpPr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41375" y="4711605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ja-JP" altLang="en-US" sz="1100" dirty="0"/>
                  <a:t>是否开启落盘加密，默认不开启</a:t>
                </a:r>
                <a:endParaRPr lang="en-US" altLang="zh-CN" sz="1100" dirty="0"/>
              </a:p>
            </p:txBody>
          </p:sp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328015" y="3354879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/>
                  <a:t>enable</a:t>
                </a:r>
                <a:endParaRPr lang="id-ID" b="1" dirty="0"/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F2DEC4-F0F7-4DF9-A367-2F2F085AE419}"/>
              </a:ext>
            </a:extLst>
          </p:cNvPr>
          <p:cNvCxnSpPr/>
          <p:nvPr/>
        </p:nvCxnSpPr>
        <p:spPr>
          <a:xfrm>
            <a:off x="5041872" y="2151128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ṩlïḓè">
            <a:extLst>
              <a:ext uri="{FF2B5EF4-FFF2-40B4-BE49-F238E27FC236}">
                <a16:creationId xmlns:a16="http://schemas.microsoft.com/office/drawing/2014/main" id="{F5AF56B9-960E-49C3-A892-A017A8150EAC}"/>
              </a:ext>
            </a:extLst>
          </p:cNvPr>
          <p:cNvSpPr txBox="1"/>
          <p:nvPr/>
        </p:nvSpPr>
        <p:spPr>
          <a:xfrm>
            <a:off x="2567304" y="2489974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err="1"/>
              <a:t>key_manager_ip</a:t>
            </a:r>
            <a:endParaRPr lang="id-ID" b="1" dirty="0"/>
          </a:p>
        </p:txBody>
      </p:sp>
      <p:sp>
        <p:nvSpPr>
          <p:cNvPr id="22" name="íṡḷïḑe">
            <a:extLst>
              <a:ext uri="{FF2B5EF4-FFF2-40B4-BE49-F238E27FC236}">
                <a16:creationId xmlns:a16="http://schemas.microsoft.com/office/drawing/2014/main" id="{925B8DF7-6572-4AE7-A964-C9ADDE07CB2D}"/>
              </a:ext>
            </a:extLst>
          </p:cNvPr>
          <p:cNvSpPr/>
          <p:nvPr/>
        </p:nvSpPr>
        <p:spPr bwMode="auto">
          <a:xfrm>
            <a:off x="2672267" y="4243375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Key Manager</a:t>
            </a:r>
            <a:r>
              <a:rPr lang="ja-JP" altLang="en-US" sz="1100" dirty="0"/>
              <a:t>服务的部署</a:t>
            </a:r>
            <a:r>
              <a:rPr lang="en-US" altLang="zh-CN" sz="1100" dirty="0"/>
              <a:t>IP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016816-B53E-4F5A-A887-6D197EA9369A}"/>
              </a:ext>
            </a:extLst>
          </p:cNvPr>
          <p:cNvCxnSpPr/>
          <p:nvPr/>
        </p:nvCxnSpPr>
        <p:spPr>
          <a:xfrm>
            <a:off x="2843819" y="2160064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ṩlïḓè">
            <a:extLst>
              <a:ext uri="{FF2B5EF4-FFF2-40B4-BE49-F238E27FC236}">
                <a16:creationId xmlns:a16="http://schemas.microsoft.com/office/drawing/2014/main" id="{D04A89BD-DB91-4129-A9A6-42FD16824F8B}"/>
              </a:ext>
            </a:extLst>
          </p:cNvPr>
          <p:cNvSpPr txBox="1"/>
          <p:nvPr/>
        </p:nvSpPr>
        <p:spPr>
          <a:xfrm>
            <a:off x="4894448" y="2521451"/>
            <a:ext cx="2369604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err="1"/>
              <a:t>key_manager_port</a:t>
            </a:r>
            <a:endParaRPr lang="id-ID" b="1" dirty="0"/>
          </a:p>
        </p:txBody>
      </p:sp>
      <p:sp>
        <p:nvSpPr>
          <p:cNvPr id="25" name="íṡḷïḑe">
            <a:extLst>
              <a:ext uri="{FF2B5EF4-FFF2-40B4-BE49-F238E27FC236}">
                <a16:creationId xmlns:a16="http://schemas.microsoft.com/office/drawing/2014/main" id="{8BF30727-3483-4363-B918-60ED0CD9EB0C}"/>
              </a:ext>
            </a:extLst>
          </p:cNvPr>
          <p:cNvSpPr/>
          <p:nvPr/>
        </p:nvSpPr>
        <p:spPr bwMode="auto">
          <a:xfrm>
            <a:off x="4994810" y="3864299"/>
            <a:ext cx="2369604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Key Manager</a:t>
            </a:r>
            <a:r>
              <a:rPr lang="ja-JP" altLang="en-US" sz="1100" dirty="0"/>
              <a:t>服务的监听端口</a:t>
            </a:r>
            <a:endParaRPr lang="en-US" altLang="zh-CN" sz="1100" dirty="0"/>
          </a:p>
        </p:txBody>
      </p:sp>
      <p:sp>
        <p:nvSpPr>
          <p:cNvPr id="26" name="îṩlïḓè">
            <a:extLst>
              <a:ext uri="{FF2B5EF4-FFF2-40B4-BE49-F238E27FC236}">
                <a16:creationId xmlns:a16="http://schemas.microsoft.com/office/drawing/2014/main" id="{D05420C8-61DC-44A6-848B-63C056F2C676}"/>
              </a:ext>
            </a:extLst>
          </p:cNvPr>
          <p:cNvSpPr txBox="1"/>
          <p:nvPr/>
        </p:nvSpPr>
        <p:spPr>
          <a:xfrm>
            <a:off x="7250054" y="2528743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err="1"/>
              <a:t>cipher_data_key</a:t>
            </a:r>
            <a:endParaRPr lang="id-ID" b="1" dirty="0"/>
          </a:p>
        </p:txBody>
      </p:sp>
      <p:sp>
        <p:nvSpPr>
          <p:cNvPr id="27" name="íṡḷïḑe">
            <a:extLst>
              <a:ext uri="{FF2B5EF4-FFF2-40B4-BE49-F238E27FC236}">
                <a16:creationId xmlns:a16="http://schemas.microsoft.com/office/drawing/2014/main" id="{DC9CC21A-F4C8-4344-B34C-907B1640FEFA}"/>
              </a:ext>
            </a:extLst>
          </p:cNvPr>
          <p:cNvSpPr/>
          <p:nvPr/>
        </p:nvSpPr>
        <p:spPr bwMode="auto">
          <a:xfrm>
            <a:off x="7220510" y="4243375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100" dirty="0"/>
              <a:t>节点数据加密密钥的密文</a:t>
            </a:r>
            <a:endParaRPr lang="en-US" altLang="zh-CN" sz="11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8DA8E5-9E90-4095-AA88-7BB301FA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zh-CN" altLang="en-US" b="1" dirty="0"/>
              <a:t>落盘加密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0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2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7FC43F-A966-4CE3-B3CA-17C09A2B81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872846"/>
            <a:ext cx="10080626" cy="2636894"/>
            <a:chOff x="0" y="2264989"/>
            <a:chExt cx="12192000" cy="3189190"/>
          </a:xfrm>
        </p:grpSpPr>
        <p:sp>
          <p:nvSpPr>
            <p:cNvPr id="4" name="íṥlîdé">
              <a:extLst>
                <a:ext uri="{FF2B5EF4-FFF2-40B4-BE49-F238E27FC236}">
                  <a16:creationId xmlns:a16="http://schemas.microsoft.com/office/drawing/2014/main" id="{09B8A87E-91F4-4053-A5D8-E61263BC5D6F}"/>
                </a:ext>
              </a:extLst>
            </p:cNvPr>
            <p:cNvSpPr/>
            <p:nvPr/>
          </p:nvSpPr>
          <p:spPr>
            <a:xfrm>
              <a:off x="0" y="2264989"/>
              <a:ext cx="12192000" cy="2004172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sp>
          <p:nvSpPr>
            <p:cNvPr id="5" name="îṩḻíḋê">
              <a:extLst>
                <a:ext uri="{FF2B5EF4-FFF2-40B4-BE49-F238E27FC236}">
                  <a16:creationId xmlns:a16="http://schemas.microsoft.com/office/drawing/2014/main" id="{A7767870-60C8-4BF9-A0C3-1A1EA23E79F8}"/>
                </a:ext>
              </a:extLst>
            </p:cNvPr>
            <p:cNvSpPr/>
            <p:nvPr/>
          </p:nvSpPr>
          <p:spPr>
            <a:xfrm>
              <a:off x="660400" y="2264989"/>
              <a:ext cx="10858500" cy="20041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DA4D9F-D9B3-4182-881E-669B83AE1B5E}"/>
                </a:ext>
              </a:extLst>
            </p:cNvPr>
            <p:cNvCxnSpPr/>
            <p:nvPr/>
          </p:nvCxnSpPr>
          <p:spPr>
            <a:xfrm>
              <a:off x="8906881" y="2669377"/>
              <a:ext cx="0" cy="15192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1idê">
              <a:extLst>
                <a:ext uri="{FF2B5EF4-FFF2-40B4-BE49-F238E27FC236}">
                  <a16:creationId xmlns:a16="http://schemas.microsoft.com/office/drawing/2014/main" id="{429AAE5D-9F6F-4800-B765-44C93DB1F25F}"/>
                </a:ext>
              </a:extLst>
            </p:cNvPr>
            <p:cNvGrpSpPr/>
            <p:nvPr/>
          </p:nvGrpSpPr>
          <p:grpSpPr>
            <a:xfrm>
              <a:off x="285369" y="3030408"/>
              <a:ext cx="2972226" cy="2423771"/>
              <a:chOff x="543935" y="3165103"/>
              <a:chExt cx="2724223" cy="2423771"/>
            </a:xfrm>
          </p:grpSpPr>
          <p:sp>
            <p:nvSpPr>
              <p:cNvPr id="20" name="íṡḷïḑ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641375" y="4711605"/>
                <a:ext cx="2626783" cy="87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-228600" algn="ctr">
                  <a:lnSpc>
                    <a:spcPct val="90000"/>
                  </a:lnSpc>
                </a:pPr>
                <a:r>
                  <a:rPr lang="ja-JP" altLang="en-US" sz="1100" dirty="0"/>
                  <a:t>日志文件路径</a:t>
                </a:r>
              </a:p>
            </p:txBody>
          </p:sp>
          <p:sp>
            <p:nvSpPr>
              <p:cNvPr id="19" name="îṩlïḓ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543935" y="3165103"/>
                <a:ext cx="2626783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dirty="0" err="1"/>
                  <a:t>log_path</a:t>
                </a:r>
                <a:endParaRPr lang="id-ID" b="1" dirty="0"/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F2DEC4-F0F7-4DF9-A367-2F2F085AE419}"/>
              </a:ext>
            </a:extLst>
          </p:cNvPr>
          <p:cNvCxnSpPr/>
          <p:nvPr/>
        </p:nvCxnSpPr>
        <p:spPr>
          <a:xfrm>
            <a:off x="5041872" y="2151128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ṩlïḓè">
            <a:extLst>
              <a:ext uri="{FF2B5EF4-FFF2-40B4-BE49-F238E27FC236}">
                <a16:creationId xmlns:a16="http://schemas.microsoft.com/office/drawing/2014/main" id="{F5AF56B9-960E-49C3-A892-A017A8150EAC}"/>
              </a:ext>
            </a:extLst>
          </p:cNvPr>
          <p:cNvSpPr txBox="1"/>
          <p:nvPr/>
        </p:nvSpPr>
        <p:spPr>
          <a:xfrm>
            <a:off x="2567304" y="2489974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/>
              <a:t>level</a:t>
            </a:r>
            <a:endParaRPr lang="id-ID" b="1" dirty="0"/>
          </a:p>
        </p:txBody>
      </p:sp>
      <p:sp>
        <p:nvSpPr>
          <p:cNvPr id="22" name="íṡḷïḑe">
            <a:extLst>
              <a:ext uri="{FF2B5EF4-FFF2-40B4-BE49-F238E27FC236}">
                <a16:creationId xmlns:a16="http://schemas.microsoft.com/office/drawing/2014/main" id="{925B8DF7-6572-4AE7-A964-C9ADDE07CB2D}"/>
              </a:ext>
            </a:extLst>
          </p:cNvPr>
          <p:cNvSpPr/>
          <p:nvPr/>
        </p:nvSpPr>
        <p:spPr bwMode="auto">
          <a:xfrm>
            <a:off x="2672267" y="4243375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100" dirty="0"/>
              <a:t>日志级别，当前主要包括</a:t>
            </a:r>
            <a:r>
              <a:rPr lang="en-US" altLang="ja-JP" sz="1100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 err="1"/>
              <a:t>trace、debug、info、warning、error</a:t>
            </a:r>
            <a:r>
              <a:rPr lang="ja-JP" altLang="en-US" sz="1100" dirty="0"/>
              <a:t>五种</a:t>
            </a:r>
            <a:r>
              <a:rPr lang="zh-CN" altLang="en-US" sz="1100" dirty="0"/>
              <a:t>。</a:t>
            </a:r>
            <a:r>
              <a:rPr lang="ja-JP" altLang="en-US" sz="1100" dirty="0"/>
              <a:t>大到小排序</a:t>
            </a:r>
            <a:r>
              <a:rPr lang="en-US" altLang="zh-CN" sz="1100" dirty="0"/>
              <a:t>error &gt; warning &gt; info &gt; debug &gt; trace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016816-B53E-4F5A-A887-6D197EA9369A}"/>
              </a:ext>
            </a:extLst>
          </p:cNvPr>
          <p:cNvCxnSpPr/>
          <p:nvPr/>
        </p:nvCxnSpPr>
        <p:spPr>
          <a:xfrm>
            <a:off x="2843819" y="2160064"/>
            <a:ext cx="0" cy="12561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ṩlïḓè">
            <a:extLst>
              <a:ext uri="{FF2B5EF4-FFF2-40B4-BE49-F238E27FC236}">
                <a16:creationId xmlns:a16="http://schemas.microsoft.com/office/drawing/2014/main" id="{D04A89BD-DB91-4129-A9A6-42FD16824F8B}"/>
              </a:ext>
            </a:extLst>
          </p:cNvPr>
          <p:cNvSpPr txBox="1"/>
          <p:nvPr/>
        </p:nvSpPr>
        <p:spPr>
          <a:xfrm>
            <a:off x="4894448" y="2521451"/>
            <a:ext cx="2369604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err="1"/>
              <a:t>max_log_file_size</a:t>
            </a:r>
            <a:endParaRPr lang="id-ID" b="1" dirty="0"/>
          </a:p>
        </p:txBody>
      </p:sp>
      <p:sp>
        <p:nvSpPr>
          <p:cNvPr id="25" name="íṡḷïḑe">
            <a:extLst>
              <a:ext uri="{FF2B5EF4-FFF2-40B4-BE49-F238E27FC236}">
                <a16:creationId xmlns:a16="http://schemas.microsoft.com/office/drawing/2014/main" id="{8BF30727-3483-4363-B918-60ED0CD9EB0C}"/>
              </a:ext>
            </a:extLst>
          </p:cNvPr>
          <p:cNvSpPr/>
          <p:nvPr/>
        </p:nvSpPr>
        <p:spPr bwMode="auto">
          <a:xfrm>
            <a:off x="4994810" y="3864299"/>
            <a:ext cx="2369604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100" dirty="0"/>
              <a:t>每个日志文件最大容量，</a:t>
            </a:r>
            <a:r>
              <a:rPr lang="ja-JP" altLang="en-US" sz="1100" b="1" dirty="0"/>
              <a:t>计量单位为</a:t>
            </a:r>
            <a:r>
              <a:rPr lang="en-US" altLang="zh-CN" sz="1100" b="1" dirty="0"/>
              <a:t>MB，</a:t>
            </a:r>
            <a:r>
              <a:rPr lang="ja-JP" altLang="en-US" sz="1100" b="1" dirty="0"/>
              <a:t>默认为</a:t>
            </a:r>
            <a:r>
              <a:rPr lang="en-US" altLang="ja-JP" sz="1100" b="1" dirty="0"/>
              <a:t>200</a:t>
            </a:r>
            <a:r>
              <a:rPr lang="en-US" altLang="zh-CN" sz="1100" b="1" dirty="0"/>
              <a:t>MB</a:t>
            </a:r>
            <a:endParaRPr lang="en-US" altLang="zh-CN" sz="1100" dirty="0"/>
          </a:p>
        </p:txBody>
      </p:sp>
      <p:sp>
        <p:nvSpPr>
          <p:cNvPr id="26" name="îṩlïḓè">
            <a:extLst>
              <a:ext uri="{FF2B5EF4-FFF2-40B4-BE49-F238E27FC236}">
                <a16:creationId xmlns:a16="http://schemas.microsoft.com/office/drawing/2014/main" id="{D05420C8-61DC-44A6-848B-63C056F2C676}"/>
              </a:ext>
            </a:extLst>
          </p:cNvPr>
          <p:cNvSpPr txBox="1"/>
          <p:nvPr/>
        </p:nvSpPr>
        <p:spPr>
          <a:xfrm>
            <a:off x="7250054" y="2528743"/>
            <a:ext cx="2369605" cy="3453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/>
              <a:t>flush</a:t>
            </a:r>
            <a:endParaRPr lang="id-ID" b="1" dirty="0"/>
          </a:p>
        </p:txBody>
      </p:sp>
      <p:sp>
        <p:nvSpPr>
          <p:cNvPr id="27" name="íṡḷïḑe">
            <a:extLst>
              <a:ext uri="{FF2B5EF4-FFF2-40B4-BE49-F238E27FC236}">
                <a16:creationId xmlns:a16="http://schemas.microsoft.com/office/drawing/2014/main" id="{DC9CC21A-F4C8-4344-B34C-907B1640FEFA}"/>
              </a:ext>
            </a:extLst>
          </p:cNvPr>
          <p:cNvSpPr/>
          <p:nvPr/>
        </p:nvSpPr>
        <p:spPr bwMode="auto">
          <a:xfrm>
            <a:off x="7220510" y="4243375"/>
            <a:ext cx="2369605" cy="7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 err="1"/>
              <a:t>boostlog</a:t>
            </a:r>
            <a:r>
              <a:rPr lang="ja-JP" altLang="en-US" sz="1100" dirty="0"/>
              <a:t>默认开启日志自动刷新，若需提升系统性能，建议将该值设置为</a:t>
            </a:r>
            <a:r>
              <a:rPr lang="en-US" altLang="zh-CN" sz="1100" dirty="0"/>
              <a:t>false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014AE4-9239-4454-A05C-D84BD615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/>
          <a:lstStyle/>
          <a:p>
            <a:r>
              <a:rPr lang="zh-CN" altLang="en-US" b="1" dirty="0"/>
              <a:t>日志配置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1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59891-3DF0-47FD-891D-F562A429BE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EF9C2B-BD21-420F-A05C-6CF44A4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群组配置</a:t>
            </a:r>
          </a:p>
        </p:txBody>
      </p:sp>
    </p:spTree>
    <p:extLst>
      <p:ext uri="{BB962C8B-B14F-4D97-AF65-F5344CB8AC3E}">
        <p14:creationId xmlns:p14="http://schemas.microsoft.com/office/powerpoint/2010/main" val="16608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BFE-763C-B941-99C9-9C57E64A744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635" indent="0">
              <a:buNone/>
            </a:pPr>
            <a:r>
              <a:rPr lang="ja-JP" altLang="en-US"/>
              <a:t>群组配置文件位于节点配置文件夹</a:t>
            </a:r>
            <a:r>
              <a:rPr lang="en-US" altLang="ja-JP" dirty="0" err="1"/>
              <a:t>conf</a:t>
            </a:r>
            <a:r>
              <a:rPr lang="ja-JP" altLang="en-US"/>
              <a:t>下</a:t>
            </a:r>
            <a:r>
              <a:rPr lang="zh-CN" altLang="en-US" dirty="0"/>
              <a:t>，</a:t>
            </a:r>
            <a:r>
              <a:rPr lang="ja-JP" altLang="en-US"/>
              <a:t>扩展名</a:t>
            </a:r>
            <a:r>
              <a:rPr lang="en-US" altLang="ja-JP" dirty="0"/>
              <a:t>genesis</a:t>
            </a:r>
            <a:endParaRPr lang="en-US" altLang="zh-CN" dirty="0"/>
          </a:p>
          <a:p>
            <a:r>
              <a:rPr lang="ja-JP" altLang="en-US"/>
              <a:t>共识配置</a:t>
            </a:r>
            <a:endParaRPr lang="en-US" altLang="ja-JP" dirty="0"/>
          </a:p>
          <a:p>
            <a:r>
              <a:rPr lang="ja-JP" altLang="en-US"/>
              <a:t>存储模块配置</a:t>
            </a:r>
            <a:endParaRPr lang="en-US" altLang="ja-JP" dirty="0"/>
          </a:p>
          <a:p>
            <a:r>
              <a:rPr lang="ja-JP" altLang="en-US"/>
              <a:t>群组配置</a:t>
            </a:r>
            <a:endParaRPr lang="en-US" altLang="ja-JP" dirty="0"/>
          </a:p>
          <a:p>
            <a:r>
              <a:rPr lang="en-US" altLang="ja-JP" dirty="0"/>
              <a:t>Gas</a:t>
            </a:r>
            <a:r>
              <a:rPr lang="ja-JP" altLang="en-US"/>
              <a:t>配置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4EC1-FC6C-484B-BD18-66034B96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群组配置文件</a:t>
            </a:r>
            <a:r>
              <a:rPr lang="en-US" altLang="ja-JP" dirty="0" err="1"/>
              <a:t>group.x.genesis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5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3BD6EC-93B7-4FD2-B19F-314B223290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ADEBD1-9611-402E-A23C-7D0B761F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18045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1782"/>
            <a:ext cx="9324578" cy="480131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zh-CN" altLang="en-US" dirty="0"/>
              <a:t>公司配置</a:t>
            </a:r>
            <a:r>
              <a:rPr lang="ja-JP" altLang="en-US" dirty="0"/>
              <a:t>群组</a:t>
            </a:r>
            <a:r>
              <a:rPr lang="en-US" altLang="zh-CN" dirty="0"/>
              <a:t>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13D1-ADEC-684E-BB6F-0A0E107A041F}"/>
              </a:ext>
            </a:extLst>
          </p:cNvPr>
          <p:cNvSpPr txBox="1"/>
          <p:nvPr/>
        </p:nvSpPr>
        <p:spPr>
          <a:xfrm>
            <a:off x="1064063" y="2449508"/>
            <a:ext cx="3350699" cy="23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consensus_type</a:t>
            </a:r>
            <a:r>
              <a:rPr lang="en-US" sz="1200" dirty="0"/>
              <a:t>：</a:t>
            </a:r>
            <a:r>
              <a:rPr lang="ja-JP" altLang="en-US" sz="1200" dirty="0"/>
              <a:t>共识算法类型，目前支持</a:t>
            </a:r>
            <a:r>
              <a:rPr lang="en-US" sz="1200" dirty="0">
                <a:hlinkClick r:id="rId2"/>
              </a:rPr>
              <a:t>PBFT</a:t>
            </a:r>
            <a:r>
              <a:rPr lang="ja-JP" altLang="en-US" sz="1200" dirty="0"/>
              <a:t>和</a:t>
            </a:r>
            <a:r>
              <a:rPr lang="en-US" sz="1200" dirty="0">
                <a:hlinkClick r:id="rId3"/>
              </a:rPr>
              <a:t>Raft</a:t>
            </a:r>
            <a:r>
              <a:rPr lang="en-US" sz="1200" dirty="0"/>
              <a:t>，</a:t>
            </a:r>
            <a:r>
              <a:rPr lang="ja-JP" altLang="en-US" sz="1200" dirty="0"/>
              <a:t>默认使用</a:t>
            </a:r>
            <a:r>
              <a:rPr lang="en-US" sz="1200" dirty="0"/>
              <a:t>PBFT</a:t>
            </a:r>
            <a:r>
              <a:rPr lang="ja-JP" altLang="en-US" sz="1200" dirty="0"/>
              <a:t>共识算法；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max_trans_num</a:t>
            </a:r>
            <a:r>
              <a:rPr lang="en-US" sz="1200" dirty="0"/>
              <a:t>：</a:t>
            </a:r>
            <a:r>
              <a:rPr lang="ja-JP" altLang="en-US" sz="1200" dirty="0"/>
              <a:t>一个区块可打包的最大交易数，默认是</a:t>
            </a:r>
            <a:r>
              <a:rPr lang="en-US" altLang="ja-JP" sz="1200" dirty="0"/>
              <a:t>1000</a:t>
            </a:r>
            <a:r>
              <a:rPr lang="ja-JP" altLang="en-US" sz="1200" dirty="0"/>
              <a:t>，链初始化后，可通过</a:t>
            </a:r>
            <a:r>
              <a:rPr lang="ja-JP" altLang="en-US" sz="1200" dirty="0">
                <a:hlinkClick r:id="rId4"/>
              </a:rPr>
              <a:t>控制台</a:t>
            </a:r>
            <a:r>
              <a:rPr lang="ja-JP" altLang="en-US" sz="1200" dirty="0"/>
              <a:t>动态调整该参数；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node.idx</a:t>
            </a:r>
            <a:r>
              <a:rPr lang="en-US" sz="1200" dirty="0"/>
              <a:t>：</a:t>
            </a:r>
            <a:r>
              <a:rPr lang="ja-JP" altLang="en-US" sz="1200" dirty="0"/>
              <a:t>共识节点列表，配置了参与共识节点的</a:t>
            </a:r>
            <a:r>
              <a:rPr lang="en-US" sz="1200" dirty="0">
                <a:hlinkClick r:id="rId5"/>
              </a:rPr>
              <a:t>Node ID</a:t>
            </a:r>
            <a:r>
              <a:rPr lang="en-US" sz="1200" dirty="0"/>
              <a:t>，</a:t>
            </a:r>
            <a:r>
              <a:rPr lang="ja-JP" altLang="en-US" sz="1200" dirty="0"/>
              <a:t>节点的</a:t>
            </a:r>
            <a:r>
              <a:rPr lang="en-US" sz="1200" dirty="0"/>
              <a:t>Node ID</a:t>
            </a:r>
            <a:r>
              <a:rPr lang="ja-JP" altLang="en-US" sz="1200" dirty="0"/>
              <a:t>可通过</a:t>
            </a:r>
            <a:r>
              <a:rPr lang="en-US" altLang="ja-JP" sz="1200" dirty="0"/>
              <a:t>${</a:t>
            </a:r>
            <a:r>
              <a:rPr lang="en-US" sz="1200" dirty="0" err="1"/>
              <a:t>data_path</a:t>
            </a:r>
            <a:r>
              <a:rPr lang="en-US" sz="1200" dirty="0"/>
              <a:t>}/</a:t>
            </a:r>
            <a:r>
              <a:rPr lang="en-US" sz="1200" dirty="0" err="1"/>
              <a:t>node.nodeid</a:t>
            </a:r>
            <a:r>
              <a:rPr lang="ja-JP" altLang="en-US" sz="1200" dirty="0"/>
              <a:t>文件获取</a:t>
            </a:r>
            <a:r>
              <a:rPr lang="en-US" altLang="ja-JP" sz="1200" dirty="0"/>
              <a:t>(</a:t>
            </a:r>
            <a:r>
              <a:rPr lang="ja-JP" altLang="en-US" sz="1200" dirty="0"/>
              <a:t>其中</a:t>
            </a:r>
            <a:r>
              <a:rPr lang="en-US" altLang="ja-JP" sz="1200" dirty="0"/>
              <a:t>${</a:t>
            </a:r>
            <a:r>
              <a:rPr lang="en-US" sz="1200" dirty="0" err="1"/>
              <a:t>data_path</a:t>
            </a:r>
            <a:r>
              <a:rPr lang="en-US" sz="1200" dirty="0"/>
              <a:t>}</a:t>
            </a:r>
            <a:r>
              <a:rPr lang="ja-JP" altLang="en-US" sz="1200" dirty="0"/>
              <a:t>可通过主配置</a:t>
            </a:r>
            <a:r>
              <a:rPr lang="en-US" sz="1200" dirty="0" err="1"/>
              <a:t>config.ini</a:t>
            </a:r>
            <a:r>
              <a:rPr lang="ja-JP" altLang="en-US" sz="1200" dirty="0"/>
              <a:t>的</a:t>
            </a:r>
            <a:r>
              <a:rPr lang="en-US" altLang="ja-JP" sz="1200" dirty="0"/>
              <a:t>[</a:t>
            </a:r>
            <a:r>
              <a:rPr lang="en-US" sz="1200" dirty="0" err="1"/>
              <a:t>network_security</a:t>
            </a:r>
            <a:r>
              <a:rPr lang="en-US" sz="1200" dirty="0"/>
              <a:t>].</a:t>
            </a:r>
            <a:r>
              <a:rPr lang="en-US" sz="1200" dirty="0" err="1"/>
              <a:t>data_path</a:t>
            </a:r>
            <a:r>
              <a:rPr lang="ja-JP" altLang="en-US" sz="1200" dirty="0"/>
              <a:t>配置项获取</a:t>
            </a:r>
            <a:r>
              <a:rPr lang="en-US" altLang="ja-JP" sz="12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4D3F6-E6F5-5447-9EC4-27F291973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49" y="2835275"/>
            <a:ext cx="290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ja-JP" altLang="en-US"/>
              <a:t>共识</a:t>
            </a:r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13DE7-DE63-594F-942A-58C0AE726B8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829300" y="3109913"/>
            <a:ext cx="42513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413D1-ADEC-684E-BB6F-0A0E107A041F}"/>
              </a:ext>
            </a:extLst>
          </p:cNvPr>
          <p:cNvSpPr txBox="1"/>
          <p:nvPr/>
        </p:nvSpPr>
        <p:spPr>
          <a:xfrm>
            <a:off x="1064063" y="2449508"/>
            <a:ext cx="3350699" cy="23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consensus_type</a:t>
            </a:r>
            <a:r>
              <a:rPr lang="en-US" sz="1200" dirty="0"/>
              <a:t>：</a:t>
            </a:r>
            <a:r>
              <a:rPr lang="ja-JP" altLang="en-US" sz="1200"/>
              <a:t>共识算法类型，目前支持</a:t>
            </a:r>
            <a:r>
              <a:rPr lang="en-US" sz="1200" dirty="0">
                <a:hlinkClick r:id="rId3"/>
              </a:rPr>
              <a:t>PBFT</a:t>
            </a:r>
            <a:r>
              <a:rPr lang="ja-JP" altLang="en-US" sz="1200"/>
              <a:t>和</a:t>
            </a:r>
            <a:r>
              <a:rPr lang="en-US" sz="1200" dirty="0">
                <a:hlinkClick r:id="rId4"/>
              </a:rPr>
              <a:t>Raft</a:t>
            </a:r>
            <a:r>
              <a:rPr lang="en-US" sz="1200" dirty="0"/>
              <a:t>，</a:t>
            </a:r>
            <a:r>
              <a:rPr lang="ja-JP" altLang="en-US" sz="1200"/>
              <a:t>默认使用</a:t>
            </a:r>
            <a:r>
              <a:rPr lang="en-US" sz="1200" dirty="0"/>
              <a:t>PBFT</a:t>
            </a:r>
            <a:r>
              <a:rPr lang="ja-JP" altLang="en-US" sz="1200"/>
              <a:t>共识算法；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max_trans_num</a:t>
            </a:r>
            <a:r>
              <a:rPr lang="en-US" sz="1200" dirty="0"/>
              <a:t>：</a:t>
            </a:r>
            <a:r>
              <a:rPr lang="ja-JP" altLang="en-US" sz="1200"/>
              <a:t>一个区块可打包的最大交易数，默认是</a:t>
            </a:r>
            <a:r>
              <a:rPr lang="en-US" altLang="ja-JP" sz="1200" dirty="0"/>
              <a:t>1000</a:t>
            </a:r>
            <a:r>
              <a:rPr lang="ja-JP" altLang="en-US" sz="1200"/>
              <a:t>，链初始化后，可通过</a:t>
            </a:r>
            <a:r>
              <a:rPr lang="ja-JP" altLang="en-US" sz="1200">
                <a:hlinkClick r:id="rId5"/>
              </a:rPr>
              <a:t>控制台</a:t>
            </a:r>
            <a:r>
              <a:rPr lang="ja-JP" altLang="en-US" sz="1200"/>
              <a:t>动态调整该参数；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node.idx</a:t>
            </a:r>
            <a:r>
              <a:rPr lang="en-US" sz="1200" dirty="0"/>
              <a:t>：</a:t>
            </a:r>
            <a:r>
              <a:rPr lang="ja-JP" altLang="en-US" sz="1200"/>
              <a:t>共识节点列表，配置了参与共识节点的</a:t>
            </a:r>
            <a:r>
              <a:rPr lang="en-US" sz="1200" dirty="0">
                <a:hlinkClick r:id="rId6"/>
              </a:rPr>
              <a:t>Node ID</a:t>
            </a:r>
            <a:r>
              <a:rPr lang="en-US" sz="1200" dirty="0"/>
              <a:t>，</a:t>
            </a:r>
            <a:r>
              <a:rPr lang="ja-JP" altLang="en-US" sz="1200"/>
              <a:t>节点的</a:t>
            </a:r>
            <a:r>
              <a:rPr lang="en-US" sz="1200" dirty="0"/>
              <a:t>Node ID</a:t>
            </a:r>
            <a:r>
              <a:rPr lang="ja-JP" altLang="en-US" sz="1200"/>
              <a:t>可通过</a:t>
            </a:r>
            <a:r>
              <a:rPr lang="en-US" altLang="ja-JP" sz="1200" dirty="0"/>
              <a:t>${</a:t>
            </a:r>
            <a:r>
              <a:rPr lang="en-US" sz="1200" dirty="0" err="1"/>
              <a:t>data_path</a:t>
            </a:r>
            <a:r>
              <a:rPr lang="en-US" sz="1200" dirty="0"/>
              <a:t>}/</a:t>
            </a:r>
            <a:r>
              <a:rPr lang="en-US" sz="1200" dirty="0" err="1"/>
              <a:t>node.nodeid</a:t>
            </a:r>
            <a:r>
              <a:rPr lang="ja-JP" altLang="en-US" sz="1200"/>
              <a:t>文件获取</a:t>
            </a:r>
            <a:r>
              <a:rPr lang="en-US" altLang="ja-JP" sz="1200" dirty="0"/>
              <a:t>(</a:t>
            </a:r>
            <a:r>
              <a:rPr lang="ja-JP" altLang="en-US" sz="1200"/>
              <a:t>其中</a:t>
            </a:r>
            <a:r>
              <a:rPr lang="en-US" altLang="ja-JP" sz="1200" dirty="0"/>
              <a:t>${</a:t>
            </a:r>
            <a:r>
              <a:rPr lang="en-US" sz="1200" dirty="0" err="1"/>
              <a:t>data_path</a:t>
            </a:r>
            <a:r>
              <a:rPr lang="en-US" sz="1200" dirty="0"/>
              <a:t>}</a:t>
            </a:r>
            <a:r>
              <a:rPr lang="ja-JP" altLang="en-US" sz="1200"/>
              <a:t>可通过主配置</a:t>
            </a:r>
            <a:r>
              <a:rPr lang="en-US" sz="1200" dirty="0" err="1"/>
              <a:t>config.ini</a:t>
            </a:r>
            <a:r>
              <a:rPr lang="ja-JP" altLang="en-US" sz="1200"/>
              <a:t>的</a:t>
            </a:r>
            <a:r>
              <a:rPr lang="en-US" altLang="ja-JP" sz="1200" dirty="0"/>
              <a:t>[</a:t>
            </a:r>
            <a:r>
              <a:rPr lang="en-US" sz="1200" dirty="0" err="1"/>
              <a:t>network_security</a:t>
            </a:r>
            <a:r>
              <a:rPr lang="en-US" sz="1200" dirty="0"/>
              <a:t>].</a:t>
            </a:r>
            <a:r>
              <a:rPr lang="en-US" sz="1200" dirty="0" err="1"/>
              <a:t>data_path</a:t>
            </a:r>
            <a:r>
              <a:rPr lang="ja-JP" altLang="en-US" sz="1200"/>
              <a:t>配置项获取</a:t>
            </a:r>
            <a:r>
              <a:rPr lang="en-US" altLang="ja-JP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6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ja-JP" altLang="en-US" dirty="0"/>
              <a:t>存储配置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13D1-ADEC-684E-BB6F-0A0E107A041F}"/>
              </a:ext>
            </a:extLst>
          </p:cNvPr>
          <p:cNvSpPr txBox="1"/>
          <p:nvPr/>
        </p:nvSpPr>
        <p:spPr>
          <a:xfrm>
            <a:off x="1064063" y="2449508"/>
            <a:ext cx="3736537" cy="2331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Storage</a:t>
            </a:r>
          </a:p>
          <a:p>
            <a:pPr marL="720725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type</a:t>
            </a:r>
            <a:r>
              <a:rPr lang="zh-CN" altLang="en-US" dirty="0"/>
              <a:t>：存储的</a:t>
            </a:r>
            <a:r>
              <a:rPr lang="en-US" altLang="zh-CN" dirty="0"/>
              <a:t>DB</a:t>
            </a:r>
            <a:r>
              <a:rPr lang="zh-CN" altLang="en-US" dirty="0"/>
              <a:t>类型，目前支持</a:t>
            </a:r>
            <a:r>
              <a:rPr lang="en-US" altLang="zh-CN" dirty="0" err="1"/>
              <a:t>LevelDB</a:t>
            </a:r>
            <a:r>
              <a:rPr lang="zh-CN" altLang="en-US" dirty="0"/>
              <a:t>和</a:t>
            </a:r>
            <a:r>
              <a:rPr lang="en-US" altLang="zh-CN" dirty="0"/>
              <a:t>external</a:t>
            </a:r>
            <a:r>
              <a:rPr lang="zh-CN" altLang="en-US" dirty="0"/>
              <a:t>，</a:t>
            </a:r>
            <a:r>
              <a:rPr lang="en-US" altLang="zh-CN" dirty="0"/>
              <a:t>DB</a:t>
            </a:r>
            <a:r>
              <a:rPr lang="zh-CN" altLang="en-US" dirty="0"/>
              <a:t>类型为</a:t>
            </a:r>
            <a:r>
              <a:rPr lang="en-US" altLang="zh-CN" dirty="0" err="1"/>
              <a:t>LevelDB</a:t>
            </a:r>
            <a:r>
              <a:rPr lang="zh-CN" altLang="en-US" dirty="0"/>
              <a:t>时，区块链系统所有数据存储于</a:t>
            </a:r>
            <a:r>
              <a:rPr lang="en-US" altLang="zh-CN" dirty="0" err="1"/>
              <a:t>LevelDB</a:t>
            </a:r>
            <a:r>
              <a:rPr lang="zh-CN" altLang="en-US" dirty="0"/>
              <a:t>本地数据库中；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external</a:t>
            </a:r>
            <a:r>
              <a:rPr lang="zh-CN" altLang="en-US" dirty="0"/>
              <a:t>时，区块链系统所有数据存储于</a:t>
            </a:r>
            <a:r>
              <a:rPr lang="en-US" altLang="zh-CN" dirty="0" err="1"/>
              <a:t>mysql</a:t>
            </a:r>
            <a:r>
              <a:rPr lang="zh-CN" altLang="en-US" dirty="0"/>
              <a:t>数据库中，要配置</a:t>
            </a:r>
            <a:r>
              <a:rPr lang="en-US" altLang="zh-CN" dirty="0"/>
              <a:t>AMDB</a:t>
            </a:r>
            <a:r>
              <a:rPr lang="zh-CN" altLang="en-US" dirty="0"/>
              <a:t>代理访问</a:t>
            </a:r>
            <a:r>
              <a:rPr lang="en-US" altLang="zh-CN" dirty="0" err="1"/>
              <a:t>mysql</a:t>
            </a:r>
            <a:r>
              <a:rPr lang="zh-CN" altLang="en-US" dirty="0"/>
              <a:t>数据库，</a:t>
            </a:r>
            <a:r>
              <a:rPr lang="en-US" altLang="zh-CN" dirty="0"/>
              <a:t>AMDB</a:t>
            </a:r>
            <a:r>
              <a:rPr lang="zh-CN" altLang="en-US" dirty="0"/>
              <a:t>代理配置请参考</a:t>
            </a:r>
            <a:r>
              <a:rPr lang="zh-CN" altLang="en-US" dirty="0">
                <a:hlinkClick r:id="rId3"/>
              </a:rPr>
              <a:t>这里</a:t>
            </a:r>
            <a:endParaRPr lang="zh-CN" altLang="en-US" dirty="0"/>
          </a:p>
          <a:p>
            <a:pPr marL="720725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topic</a:t>
            </a:r>
            <a:r>
              <a:rPr lang="zh-CN" altLang="en-US" dirty="0"/>
              <a:t>：当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/>
              <a:t>external</a:t>
            </a:r>
            <a:r>
              <a:rPr lang="zh-CN" altLang="en-US" dirty="0"/>
              <a:t>时，需要配置该字段，表示区块链系统关注的</a:t>
            </a:r>
            <a:r>
              <a:rPr lang="en-US" altLang="zh-CN" dirty="0"/>
              <a:t>AMDB</a:t>
            </a:r>
            <a:r>
              <a:rPr lang="zh-CN" altLang="en-US" dirty="0"/>
              <a:t>代理</a:t>
            </a:r>
            <a:r>
              <a:rPr lang="en-US" altLang="zh-CN" dirty="0"/>
              <a:t>topic</a:t>
            </a:r>
            <a:r>
              <a:rPr lang="zh-CN" altLang="en-US" dirty="0"/>
              <a:t>，详细请参考</a:t>
            </a:r>
            <a:r>
              <a:rPr lang="zh-CN" altLang="en-US" dirty="0">
                <a:hlinkClick r:id="rId4"/>
              </a:rPr>
              <a:t>这里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State</a:t>
            </a:r>
          </a:p>
          <a:p>
            <a:pPr marL="720725" lvl="1" indent="-342900">
              <a:buFont typeface="Arial" panose="020B0604020202020204" pitchFamily="34" charset="0"/>
              <a:buChar char="•"/>
            </a:pPr>
            <a:r>
              <a:rPr lang="en-US" dirty="0" err="1"/>
              <a:t>type：state</a:t>
            </a:r>
            <a:r>
              <a:rPr lang="ja-JP" altLang="en-US"/>
              <a:t>类型，目前支持</a:t>
            </a:r>
            <a:r>
              <a:rPr lang="en-US" dirty="0">
                <a:hlinkClick r:id="rId5"/>
              </a:rPr>
              <a:t>storage state</a:t>
            </a:r>
            <a:r>
              <a:rPr lang="ja-JP" altLang="en-US"/>
              <a:t>和</a:t>
            </a:r>
            <a:r>
              <a:rPr lang="en-US" dirty="0">
                <a:hlinkClick r:id="rId6"/>
              </a:rPr>
              <a:t>MPT state</a:t>
            </a:r>
            <a:r>
              <a:rPr lang="en-US" dirty="0"/>
              <a:t>，</a:t>
            </a:r>
            <a:r>
              <a:rPr lang="ja-JP" altLang="en-US" b="1"/>
              <a:t>默认为</a:t>
            </a:r>
            <a:r>
              <a:rPr lang="en-US" b="1" dirty="0"/>
              <a:t>storage </a:t>
            </a:r>
            <a:r>
              <a:rPr lang="en-US" b="1" dirty="0" err="1"/>
              <a:t>state</a:t>
            </a:r>
            <a:r>
              <a:rPr lang="en-US" dirty="0" err="1"/>
              <a:t>，storage</a:t>
            </a:r>
            <a:r>
              <a:rPr lang="en-US" dirty="0"/>
              <a:t> state</a:t>
            </a:r>
            <a:r>
              <a:rPr lang="ja-JP" altLang="en-US"/>
              <a:t>将交易执行结果存储在系统表中，效率较高，</a:t>
            </a:r>
            <a:r>
              <a:rPr lang="en-US" dirty="0"/>
              <a:t>MPT state</a:t>
            </a:r>
            <a:r>
              <a:rPr lang="ja-JP" altLang="en-US"/>
              <a:t>将交易执行结果存储在</a:t>
            </a:r>
            <a:r>
              <a:rPr lang="en-US" dirty="0"/>
              <a:t>MPT</a:t>
            </a:r>
            <a:r>
              <a:rPr lang="ja-JP" altLang="en-US"/>
              <a:t>树中，效率较低，但包含完整的历史信息。</a:t>
            </a:r>
          </a:p>
          <a:p>
            <a:pPr marL="720725" lvl="1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D8F77-5EDA-8345-A87E-6D0A8A36E4A7}"/>
              </a:ext>
            </a:extLst>
          </p:cNvPr>
          <p:cNvSpPr txBox="1"/>
          <p:nvPr/>
        </p:nvSpPr>
        <p:spPr>
          <a:xfrm>
            <a:off x="798049" y="2115987"/>
            <a:ext cx="9674443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存储主要包括</a:t>
            </a:r>
            <a:r>
              <a:rPr lang="en-US" dirty="0">
                <a:hlinkClick r:id="rId6"/>
              </a:rPr>
              <a:t>state</a:t>
            </a:r>
            <a:r>
              <a:rPr lang="ja-JP" altLang="en-US"/>
              <a:t>和</a:t>
            </a:r>
            <a:r>
              <a:rPr lang="en-US" dirty="0" err="1">
                <a:hlinkClick r:id="rId7"/>
              </a:rPr>
              <a:t>AMDB</a:t>
            </a:r>
            <a:r>
              <a:rPr lang="en-US" dirty="0" err="1"/>
              <a:t>，state</a:t>
            </a:r>
            <a:r>
              <a:rPr lang="ja-JP" altLang="en-US"/>
              <a:t>涉及交易状态存储，</a:t>
            </a:r>
            <a:r>
              <a:rPr lang="en-US" dirty="0"/>
              <a:t>AMDB</a:t>
            </a:r>
            <a:r>
              <a:rPr lang="ja-JP" altLang="en-US"/>
              <a:t>存储涉及数据存储，分别在</a:t>
            </a:r>
            <a:r>
              <a:rPr lang="en-US" altLang="ja-JP" dirty="0"/>
              <a:t>[</a:t>
            </a:r>
            <a:r>
              <a:rPr lang="en-US" dirty="0"/>
              <a:t>storage]</a:t>
            </a:r>
            <a:r>
              <a:rPr lang="ja-JP" altLang="en-US"/>
              <a:t>和</a:t>
            </a:r>
            <a:r>
              <a:rPr lang="en-US" altLang="ja-JP" dirty="0"/>
              <a:t>[</a:t>
            </a:r>
            <a:r>
              <a:rPr lang="en-US" dirty="0"/>
              <a:t>state]</a:t>
            </a:r>
            <a:r>
              <a:rPr lang="ja-JP" altLang="en-US"/>
              <a:t>中配置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0F7FD-C7ED-354F-897E-6B543DA9F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312" y="2718350"/>
            <a:ext cx="4305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en-US" altLang="ja-JP" dirty="0"/>
              <a:t>Gas</a:t>
            </a:r>
            <a:r>
              <a:rPr lang="ja-JP" altLang="en-US" dirty="0"/>
              <a:t>配置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D8F77-5EDA-8345-A87E-6D0A8A36E4A7}"/>
              </a:ext>
            </a:extLst>
          </p:cNvPr>
          <p:cNvSpPr txBox="1"/>
          <p:nvPr/>
        </p:nvSpPr>
        <p:spPr>
          <a:xfrm>
            <a:off x="798049" y="2115987"/>
            <a:ext cx="8765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FISCO BCOS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兼容以太坊虚拟机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EVM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，为了防止针对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EVM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攻击，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EVM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在执行交易时，引入了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概念，用来度量智能合约执行过程中消耗的计算和存储资源，包括交易最大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限制和区块最大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限制，若交易或区块执行消耗的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超过限制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(gas limit)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，则丢弃交易或区块。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FISCO BCOS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是联盟链，简化了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设计，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仅保留交易最大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限制，区块最大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共识配置的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max_trans_num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和交易最大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限制一起约束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FISCO BCOS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genesis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tx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].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gas_limit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来配置交易最大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限制，默认是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300000000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，链初始化完毕后，可通过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hlinkClick r:id="rId5"/>
              </a:rPr>
              <a:t>控制台指令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动态调整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gas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限制。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0B67D-90F7-9D49-A71E-5FA308726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702" y="4184476"/>
            <a:ext cx="2413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BFE-763C-B941-99C9-9C57E64A744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635" indent="0">
              <a:buNone/>
            </a:pPr>
            <a:r>
              <a:rPr lang="ja-JP" altLang="en-US"/>
              <a:t>群组配置文件位于节点配置文件夹</a:t>
            </a:r>
            <a:r>
              <a:rPr lang="en-US" altLang="ja-JP" dirty="0" err="1"/>
              <a:t>conf</a:t>
            </a:r>
            <a:r>
              <a:rPr lang="ja-JP" altLang="en-US"/>
              <a:t>下</a:t>
            </a:r>
            <a:r>
              <a:rPr lang="zh-CN" altLang="en-US" dirty="0"/>
              <a:t>，</a:t>
            </a:r>
            <a:r>
              <a:rPr lang="ja-JP" altLang="en-US"/>
              <a:t>扩展名</a:t>
            </a:r>
            <a:r>
              <a:rPr lang="en-US" altLang="ja-JP" dirty="0" err="1"/>
              <a:t>ini</a:t>
            </a:r>
            <a:endParaRPr lang="en-US" altLang="zh-CN" dirty="0"/>
          </a:p>
          <a:p>
            <a:r>
              <a:rPr lang="ja-JP" altLang="en-US"/>
              <a:t>共识消息配置</a:t>
            </a:r>
            <a:endParaRPr lang="en-US" altLang="ja-JP" dirty="0"/>
          </a:p>
          <a:p>
            <a:r>
              <a:rPr lang="ja-JP" altLang="en-US"/>
              <a:t>交易池</a:t>
            </a:r>
            <a:endParaRPr lang="en-US" altLang="ja-JP" dirty="0"/>
          </a:p>
          <a:p>
            <a:r>
              <a:rPr lang="ja-JP" altLang="en-US"/>
              <a:t>并行交易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4EC1-FC6C-484B-BD18-66034B96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群组账本配置</a:t>
            </a:r>
            <a:r>
              <a:rPr lang="en-US" altLang="ja-JP" dirty="0" err="1"/>
              <a:t>group.x.ini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ja-JP" altLang="en-US" dirty="0"/>
              <a:t>共识消息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13D1-ADEC-684E-BB6F-0A0E107A041F}"/>
              </a:ext>
            </a:extLst>
          </p:cNvPr>
          <p:cNvSpPr txBox="1"/>
          <p:nvPr/>
        </p:nvSpPr>
        <p:spPr>
          <a:xfrm>
            <a:off x="1064063" y="2449508"/>
            <a:ext cx="3350699" cy="23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ttl</a:t>
            </a:r>
            <a:r>
              <a:rPr lang="zh-CN" altLang="en-US" dirty="0"/>
              <a:t>来控制消息最大转发次数</a:t>
            </a:r>
            <a:endParaRPr lang="ja-JP" altLang="en-US" sz="12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min_block_generation_time</a:t>
            </a:r>
            <a:r>
              <a:rPr lang="zh-CN" altLang="en-US" dirty="0"/>
              <a:t> </a:t>
            </a:r>
            <a:r>
              <a:rPr lang="ja-JP" altLang="en-US"/>
              <a:t>打包时间</a:t>
            </a:r>
            <a:endParaRPr lang="en-US" altLang="ja-JP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enable_dynamic_block_size</a:t>
            </a:r>
            <a:r>
              <a:rPr lang="zh-CN" altLang="en-US" dirty="0"/>
              <a:t> </a:t>
            </a:r>
            <a:r>
              <a:rPr lang="ja-JP" altLang="en-US"/>
              <a:t>是否允许动态调整打包算法</a:t>
            </a:r>
            <a:r>
              <a:rPr lang="zh-CN" altLang="en-US" dirty="0"/>
              <a:t> </a:t>
            </a:r>
            <a:endParaRPr lang="en-US" altLang="ja-JP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182B6-C0EA-E148-9ACF-A089E31B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3762609"/>
            <a:ext cx="7886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7560-C982-C041-9649-9A5A2B7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ja-JP" altLang="en-US" dirty="0"/>
              <a:t>交易配置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13D1-ADEC-684E-BB6F-0A0E107A041F}"/>
              </a:ext>
            </a:extLst>
          </p:cNvPr>
          <p:cNvSpPr txBox="1"/>
          <p:nvPr/>
        </p:nvSpPr>
        <p:spPr>
          <a:xfrm>
            <a:off x="1064063" y="2449508"/>
            <a:ext cx="3350699" cy="23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Limit:</a:t>
            </a:r>
            <a:r>
              <a:rPr lang="ja-JP" altLang="en-US" sz="1200"/>
              <a:t>交易池大小</a:t>
            </a:r>
            <a:endParaRPr lang="en-US" altLang="ja-JP" sz="12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200" dirty="0" err="1"/>
              <a:t>Enable_parallel</a:t>
            </a:r>
            <a:r>
              <a:rPr lang="zh-CN" altLang="en-US" sz="1200" dirty="0"/>
              <a:t>：</a:t>
            </a:r>
            <a:r>
              <a:rPr lang="ja-JP" altLang="en-US" sz="1200"/>
              <a:t>是否允许并行计算</a:t>
            </a:r>
            <a:r>
              <a:rPr lang="zh-CN" altLang="en-US" dirty="0"/>
              <a:t> </a:t>
            </a:r>
            <a:endParaRPr lang="en-US" altLang="ja-JP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03FC8-8A21-F744-936B-F31C91A5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370774"/>
            <a:ext cx="2755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CB1A1-120C-4745-9352-BFF6FC2E9344}"/>
              </a:ext>
            </a:extLst>
          </p:cNvPr>
          <p:cNvSpPr txBox="1"/>
          <p:nvPr/>
        </p:nvSpPr>
        <p:spPr>
          <a:xfrm>
            <a:off x="3909234" y="2931207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</a:rPr>
              <a:t>微众银行，版权所有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9051F-8D4B-4C1C-AC83-A97B5CC6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08" y="2013737"/>
            <a:ext cx="181581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21C5-6CCA-47B6-9961-CAF4F76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5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EDDA944-6691-42C1-9F96-A13815E94F1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FISCO BCOS</a:t>
            </a:r>
            <a:r>
              <a:rPr lang="zh-CN" altLang="en-US" dirty="0"/>
              <a:t>二进制文件是运行节点必须的二级制程序，需要放置在</a:t>
            </a:r>
            <a:r>
              <a:rPr lang="en-US" altLang="zh-CN" dirty="0" err="1"/>
              <a:t>IP_address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ja-JP" altLang="en-US" dirty="0"/>
              <a:t>下载</a:t>
            </a:r>
            <a:r>
              <a:rPr lang="en-US" altLang="ja-JP" dirty="0" err="1"/>
              <a:t>fisco</a:t>
            </a:r>
            <a:r>
              <a:rPr lang="en-US" altLang="ja-JP" dirty="0"/>
              <a:t> </a:t>
            </a:r>
            <a:r>
              <a:rPr lang="en-US" altLang="ja-JP" dirty="0" err="1"/>
              <a:t>bcos</a:t>
            </a:r>
            <a:r>
              <a:rPr lang="ja-JP" altLang="en-US" dirty="0"/>
              <a:t>二进制可执行文件</a:t>
            </a:r>
            <a:endParaRPr lang="en-US" altLang="ja-JP" dirty="0"/>
          </a:p>
          <a:p>
            <a:pPr marL="378013" lvl="1" indent="0">
              <a:buNone/>
            </a:pPr>
            <a:r>
              <a:rPr lang="en-US" altLang="zh-CN" dirty="0"/>
              <a:t>curl –LO </a:t>
            </a:r>
            <a:r>
              <a:rPr lang="en-US" altLang="zh-CN" dirty="0">
                <a:hlinkClick r:id="rId3"/>
              </a:rPr>
              <a:t>https://github.com/FISCO-BCOS/FISCO-BCOS/releases/download/v${version}/fisco-bcos.tar.gz</a:t>
            </a:r>
            <a:endParaRPr lang="en-US" altLang="zh-CN" dirty="0"/>
          </a:p>
          <a:p>
            <a:pPr lvl="1"/>
            <a:r>
              <a:rPr lang="ja-JP" altLang="en-US" dirty="0"/>
              <a:t>解压缩</a:t>
            </a:r>
            <a:r>
              <a:rPr lang="zh-CN" altLang="en-US" dirty="0"/>
              <a:t>，</a:t>
            </a:r>
            <a:r>
              <a:rPr lang="ja-JP" altLang="en-US" dirty="0"/>
              <a:t>并赋予可执行权限</a:t>
            </a:r>
            <a:endParaRPr lang="en-US" altLang="ja-JP" dirty="0"/>
          </a:p>
          <a:p>
            <a:pPr marL="378013" lvl="1" indent="0">
              <a:buNone/>
            </a:pPr>
            <a:r>
              <a:rPr lang="en-US" altLang="zh-CN" dirty="0"/>
              <a:t>tar </a:t>
            </a:r>
            <a:r>
              <a:rPr lang="en-US" altLang="zh-CN" dirty="0" err="1"/>
              <a:t>zxvf</a:t>
            </a:r>
            <a:r>
              <a:rPr lang="en-US" altLang="zh-CN" dirty="0"/>
              <a:t> fisco-bcos.tar.gz</a:t>
            </a:r>
          </a:p>
          <a:p>
            <a:pPr marL="378013" lvl="1" indent="0">
              <a:buNone/>
            </a:pP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u+x</a:t>
            </a:r>
            <a:r>
              <a:rPr lang="en-US" altLang="zh-CN" dirty="0"/>
              <a:t> </a:t>
            </a:r>
            <a:r>
              <a:rPr lang="en-US" altLang="zh-CN" dirty="0" err="1"/>
              <a:t>fisco-bcos</a:t>
            </a:r>
            <a:endParaRPr lang="en-US" altLang="zh-CN" dirty="0"/>
          </a:p>
          <a:p>
            <a:pPr marL="378013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A44DB5-2105-4923-96DC-C8BFDF1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FISCO BCOS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二进制包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5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>
            <a:extLst>
              <a:ext uri="{FF2B5EF4-FFF2-40B4-BE49-F238E27FC236}">
                <a16:creationId xmlns:a16="http://schemas.microsoft.com/office/drawing/2014/main" id="{94B020CD-D5E9-4A85-8BB3-EFF01873FBC7}"/>
              </a:ext>
            </a:extLst>
          </p:cNvPr>
          <p:cNvSpPr/>
          <p:nvPr/>
        </p:nvSpPr>
        <p:spPr>
          <a:xfrm>
            <a:off x="896701" y="1058778"/>
            <a:ext cx="2664512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节点配置文件存放于节点目录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8F75A4-FDFA-4ECE-A4CD-003C8E589449}"/>
              </a:ext>
            </a:extLst>
          </p:cNvPr>
          <p:cNvSpPr/>
          <p:nvPr/>
        </p:nvSpPr>
        <p:spPr>
          <a:xfrm>
            <a:off x="877618" y="1945515"/>
            <a:ext cx="8212374" cy="198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</a:rPr>
              <a:t>rpc</a:t>
            </a:r>
            <a:r>
              <a:rPr lang="en-US" altLang="zh-CN" sz="1200" dirty="0">
                <a:solidFill>
                  <a:schemeClr val="tx2"/>
                </a:solidFill>
              </a:rPr>
              <a:t>]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</a:rPr>
              <a:t>rpc</a:t>
            </a:r>
            <a:r>
              <a:rPr lang="en-US" altLang="zh-CN" sz="1200" dirty="0">
                <a:solidFill>
                  <a:schemeClr val="tx2"/>
                </a:solidFill>
              </a:rPr>
              <a:t> listen </a:t>
            </a:r>
            <a:r>
              <a:rPr lang="en-US" altLang="zh-CN" sz="1200" dirty="0" err="1">
                <a:solidFill>
                  <a:schemeClr val="tx2"/>
                </a:solidFill>
              </a:rPr>
              <a:t>ip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 err="1">
                <a:solidFill>
                  <a:schemeClr val="tx2"/>
                </a:solidFill>
              </a:rPr>
              <a:t>listen_ip</a:t>
            </a:r>
            <a:r>
              <a:rPr lang="en-US" altLang="zh-CN" sz="1200" dirty="0">
                <a:solidFill>
                  <a:schemeClr val="tx2"/>
                </a:solidFill>
              </a:rPr>
              <a:t>=127.0.0.1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</a:rPr>
              <a:t>channelserver</a:t>
            </a:r>
            <a:r>
              <a:rPr lang="en-US" altLang="zh-CN" sz="1200" dirty="0">
                <a:solidFill>
                  <a:schemeClr val="tx2"/>
                </a:solidFill>
              </a:rPr>
              <a:t> listen port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channel_listen_port</a:t>
            </a:r>
            <a:r>
              <a:rPr lang="en-US" altLang="zh-CN" sz="1200" dirty="0">
                <a:solidFill>
                  <a:schemeClr val="tx2"/>
                </a:solidFill>
              </a:rPr>
              <a:t>=20200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</a:rPr>
              <a:t>jsonrpc</a:t>
            </a:r>
            <a:r>
              <a:rPr lang="en-US" altLang="zh-CN" sz="1200" dirty="0">
                <a:solidFill>
                  <a:schemeClr val="tx2"/>
                </a:solidFill>
              </a:rPr>
              <a:t> listen port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jsonrpc_listen_port</a:t>
            </a:r>
            <a:r>
              <a:rPr lang="en-US" altLang="zh-CN" sz="1200" dirty="0">
                <a:solidFill>
                  <a:schemeClr val="tx2"/>
                </a:solidFill>
              </a:rPr>
              <a:t>=8545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[p2p]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p2p listen </a:t>
            </a:r>
            <a:r>
              <a:rPr lang="en-US" altLang="zh-CN" sz="1200" dirty="0" err="1">
                <a:solidFill>
                  <a:schemeClr val="tx2"/>
                </a:solidFill>
              </a:rPr>
              <a:t>ip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 err="1">
                <a:solidFill>
                  <a:schemeClr val="tx2"/>
                </a:solidFill>
              </a:rPr>
              <a:t>listen_ip</a:t>
            </a:r>
            <a:r>
              <a:rPr lang="en-US" altLang="zh-CN" sz="1200" dirty="0">
                <a:solidFill>
                  <a:schemeClr val="tx2"/>
                </a:solidFill>
              </a:rPr>
              <a:t>=0.0.0.0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p2p listen port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listen_port</a:t>
            </a:r>
            <a:r>
              <a:rPr lang="en-US" altLang="zh-CN" sz="1200" dirty="0">
                <a:solidFill>
                  <a:schemeClr val="tx2"/>
                </a:solidFill>
              </a:rPr>
              <a:t>=30300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nodes to connect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node.0=127.0.0.1:30300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node.1=127.0.0.1:30301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node.2=127.0.0.1:30302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node.3=127.0.0.1:30303</a:t>
            </a:r>
          </a:p>
          <a:p>
            <a:br>
              <a:rPr lang="en-US" altLang="zh-CN" sz="1200" dirty="0">
                <a:solidFill>
                  <a:schemeClr val="tx2"/>
                </a:solidFill>
              </a:rPr>
            </a:br>
            <a:r>
              <a:rPr lang="en-US" altLang="zh-CN" sz="1200" dirty="0">
                <a:solidFill>
                  <a:schemeClr val="tx2"/>
                </a:solidFill>
              </a:rPr>
              <a:t>;certificate rejected list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</a:rPr>
              <a:t>crl</a:t>
            </a:r>
            <a:r>
              <a:rPr lang="en-US" altLang="zh-CN" sz="1200" dirty="0">
                <a:solidFill>
                  <a:schemeClr val="tx2"/>
                </a:solidFill>
              </a:rPr>
              <a:t>]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crl.0 should be </a:t>
            </a:r>
            <a:r>
              <a:rPr lang="en-US" altLang="zh-CN" sz="1200" dirty="0" err="1">
                <a:solidFill>
                  <a:schemeClr val="tx2"/>
                </a:solidFill>
              </a:rPr>
              <a:t>nodeid</a:t>
            </a:r>
            <a:r>
              <a:rPr lang="en-US" altLang="zh-CN" sz="1200" dirty="0">
                <a:solidFill>
                  <a:schemeClr val="tx2"/>
                </a:solidFill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</a:rPr>
              <a:t>nodeid's</a:t>
            </a:r>
            <a:r>
              <a:rPr lang="en-US" altLang="zh-CN" sz="1200" dirty="0">
                <a:solidFill>
                  <a:schemeClr val="tx2"/>
                </a:solidFill>
              </a:rPr>
              <a:t> length is 128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;crl.0=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FB018B-B0FD-4D12-8B34-D0937CFD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节点配置文件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config.ini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F75A4-FDFA-4ECE-A4CD-003C8E589449}"/>
              </a:ext>
            </a:extLst>
          </p:cNvPr>
          <p:cNvSpPr/>
          <p:nvPr/>
        </p:nvSpPr>
        <p:spPr>
          <a:xfrm>
            <a:off x="971551" y="1311087"/>
            <a:ext cx="8137524" cy="304698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;group configurations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;WARNING: group 0 is </a:t>
            </a:r>
            <a:r>
              <a:rPr lang="en-US" altLang="zh-CN" sz="1200" dirty="0" err="1">
                <a:solidFill>
                  <a:schemeClr val="tx2"/>
                </a:solidFill>
              </a:rPr>
              <a:t>forbided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[group]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group_data_path</a:t>
            </a:r>
            <a:r>
              <a:rPr lang="en-US" altLang="zh-CN" sz="1200" dirty="0">
                <a:solidFill>
                  <a:schemeClr val="tx2"/>
                </a:solidFill>
              </a:rPr>
              <a:t>=data/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group_config_path</a:t>
            </a:r>
            <a:r>
              <a:rPr lang="en-US" altLang="zh-CN" sz="1200" dirty="0">
                <a:solidFill>
                  <a:schemeClr val="tx2"/>
                </a:solidFill>
              </a:rPr>
              <a:t>=conf/</a:t>
            </a:r>
          </a:p>
          <a:p>
            <a:br>
              <a:rPr lang="en-US" altLang="zh-CN" sz="1200" dirty="0">
                <a:solidFill>
                  <a:schemeClr val="tx2"/>
                </a:solidFill>
              </a:rPr>
            </a:br>
            <a:r>
              <a:rPr lang="en-US" altLang="zh-CN" sz="1200" dirty="0">
                <a:solidFill>
                  <a:schemeClr val="tx2"/>
                </a:solidFill>
              </a:rPr>
              <a:t>;certificate configuration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[secure]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directory the certificates located in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data_path</a:t>
            </a:r>
            <a:r>
              <a:rPr lang="en-US" altLang="zh-CN" sz="1200" dirty="0">
                <a:solidFill>
                  <a:schemeClr val="tx2"/>
                </a:solidFill>
              </a:rPr>
              <a:t>=conf/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the node private key file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key=</a:t>
            </a:r>
            <a:r>
              <a:rPr lang="en-US" altLang="zh-CN" sz="1200" dirty="0" err="1">
                <a:solidFill>
                  <a:schemeClr val="tx2"/>
                </a:solidFill>
              </a:rPr>
              <a:t>node.key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; the node certificate file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cert=node.crt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the ca certificate file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ca_cert=ca.crt</a:t>
            </a:r>
          </a:p>
          <a:p>
            <a:br>
              <a:rPr lang="en-US" altLang="zh-CN" sz="1200" dirty="0">
                <a:solidFill>
                  <a:schemeClr val="tx2"/>
                </a:solidFill>
              </a:rPr>
            </a:br>
            <a:r>
              <a:rPr lang="en-US" altLang="zh-CN" sz="1200" dirty="0">
                <a:solidFill>
                  <a:schemeClr val="tx2"/>
                </a:solidFill>
              </a:rPr>
              <a:t>;log configurations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[log]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the directory of the log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log_path</a:t>
            </a:r>
            <a:r>
              <a:rPr lang="en-US" altLang="zh-CN" sz="1200" dirty="0">
                <a:solidFill>
                  <a:schemeClr val="tx2"/>
                </a:solidFill>
              </a:rPr>
              <a:t>=./log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info debug trace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level=info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MB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max_log_file_size</a:t>
            </a:r>
            <a:r>
              <a:rPr lang="en-US" altLang="zh-CN" sz="1200" dirty="0">
                <a:solidFill>
                  <a:schemeClr val="tx2"/>
                </a:solidFill>
              </a:rPr>
              <a:t>=200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control log </a:t>
            </a:r>
            <a:r>
              <a:rPr lang="en-US" altLang="zh-CN" sz="1200" dirty="0" err="1">
                <a:solidFill>
                  <a:schemeClr val="tx2"/>
                </a:solidFill>
              </a:rPr>
              <a:t>auto_flush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flush=true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</a:rPr>
              <a:t>easylog</a:t>
            </a:r>
            <a:r>
              <a:rPr lang="en-US" altLang="zh-CN" sz="1200" dirty="0">
                <a:solidFill>
                  <a:schemeClr val="tx2"/>
                </a:solidFill>
              </a:rPr>
              <a:t> config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format=%level|%datetime{%Y-%M-%d %H:%m:%s:%g}|%msg</a:t>
            </a:r>
          </a:p>
          <a:p>
            <a:r>
              <a:rPr lang="en-US" altLang="zh-CN" sz="1200" dirty="0" err="1">
                <a:solidFill>
                  <a:schemeClr val="tx2"/>
                </a:solidFill>
              </a:rPr>
              <a:t>log_flush_threshold</a:t>
            </a:r>
            <a:r>
              <a:rPr lang="en-US" altLang="zh-CN" sz="1200" dirty="0">
                <a:solidFill>
                  <a:schemeClr val="tx2"/>
                </a:solidFill>
              </a:rPr>
              <a:t>=100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C941A19-04B2-495D-81BF-6A00AFFEB9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377238" y="2339975"/>
          <a:ext cx="62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包装程序外壳对象" showAsIcon="1" r:id="rId4" imgW="628560" imgH="533880" progId="Package">
                  <p:embed/>
                </p:oleObj>
              </mc:Choice>
              <mc:Fallback>
                <p:oleObj name="包装程序外壳对象" showAsIcon="1" r:id="rId4" imgW="628560" imgH="53388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C941A19-04B2-495D-81BF-6A00AFFEB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7238" y="2339975"/>
                        <a:ext cx="6286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E51E050F-C0F9-42A8-9356-A10DAF1F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节点配置文件（续）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D06ADC-F3BC-4E42-ACC5-0EDB8555CABF}"/>
              </a:ext>
            </a:extLst>
          </p:cNvPr>
          <p:cNvSpPr txBox="1"/>
          <p:nvPr/>
        </p:nvSpPr>
        <p:spPr>
          <a:xfrm>
            <a:off x="971549" y="998577"/>
            <a:ext cx="8137525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内容为公钥的</a:t>
            </a:r>
            <a:r>
              <a:rPr lang="en-US" altLang="zh-CN" dirty="0">
                <a:solidFill>
                  <a:schemeClr val="tx2"/>
                </a:solidFill>
              </a:rPr>
              <a:t>16</a:t>
            </a:r>
            <a:r>
              <a:rPr lang="zh-CN" altLang="en-US" dirty="0">
                <a:solidFill>
                  <a:schemeClr val="tx2"/>
                </a:solidFill>
              </a:rPr>
              <a:t>进形式去掉前面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位。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可以通过命令生成：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openssl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ec</a:t>
            </a:r>
            <a:r>
              <a:rPr lang="en-US" altLang="zh-CN" dirty="0">
                <a:solidFill>
                  <a:schemeClr val="tx2"/>
                </a:solidFill>
              </a:rPr>
              <a:t> -in </a:t>
            </a:r>
            <a:r>
              <a:rPr lang="en-US" altLang="zh-CN" dirty="0" err="1">
                <a:solidFill>
                  <a:schemeClr val="tx2"/>
                </a:solidFill>
              </a:rPr>
              <a:t>node.key</a:t>
            </a:r>
            <a:r>
              <a:rPr lang="en-US" altLang="zh-CN" dirty="0">
                <a:solidFill>
                  <a:schemeClr val="tx2"/>
                </a:solidFill>
              </a:rPr>
              <a:t> -text -</a:t>
            </a:r>
            <a:r>
              <a:rPr lang="en-US" altLang="zh-CN" dirty="0" err="1">
                <a:solidFill>
                  <a:schemeClr val="tx2"/>
                </a:solidFill>
              </a:rPr>
              <a:t>noout</a:t>
            </a:r>
            <a:r>
              <a:rPr lang="en-US" altLang="zh-CN" dirty="0">
                <a:solidFill>
                  <a:schemeClr val="tx2"/>
                </a:solidFill>
              </a:rPr>
              <a:t> | sed -n '7,11p' | tr -d ": \n" | </a:t>
            </a:r>
            <a:r>
              <a:rPr lang="en-US" altLang="zh-CN" dirty="0" err="1">
                <a:solidFill>
                  <a:schemeClr val="tx2"/>
                </a:solidFill>
              </a:rPr>
              <a:t>awk</a:t>
            </a:r>
            <a:r>
              <a:rPr lang="en-US" altLang="zh-CN" dirty="0">
                <a:solidFill>
                  <a:schemeClr val="tx2"/>
                </a:solidFill>
              </a:rPr>
              <a:t> '{print </a:t>
            </a:r>
            <a:r>
              <a:rPr lang="en-US" altLang="zh-CN" dirty="0" err="1">
                <a:solidFill>
                  <a:schemeClr val="tx2"/>
                </a:solidFill>
              </a:rPr>
              <a:t>substr</a:t>
            </a:r>
            <a:r>
              <a:rPr lang="en-US" altLang="zh-CN" dirty="0">
                <a:solidFill>
                  <a:schemeClr val="tx2"/>
                </a:solidFill>
              </a:rPr>
              <a:t>($0,3);}' | cat &gt;</a:t>
            </a:r>
            <a:r>
              <a:rPr lang="en-US" altLang="zh-CN" dirty="0" err="1">
                <a:solidFill>
                  <a:schemeClr val="tx2"/>
                </a:solidFill>
              </a:rPr>
              <a:t>node.nodeid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DD0D84-D324-4621-9DE3-4CE0E5CA5AF8}"/>
              </a:ext>
            </a:extLst>
          </p:cNvPr>
          <p:cNvSpPr/>
          <p:nvPr/>
        </p:nvSpPr>
        <p:spPr>
          <a:xfrm>
            <a:off x="971550" y="3065307"/>
            <a:ext cx="8137524" cy="78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国密版：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~/.</a:t>
            </a:r>
            <a:r>
              <a:rPr lang="en-US" altLang="zh-CN" dirty="0" err="1">
                <a:solidFill>
                  <a:schemeClr val="tx2"/>
                </a:solidFill>
              </a:rPr>
              <a:t>tassl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ec</a:t>
            </a:r>
            <a:r>
              <a:rPr lang="en-US" altLang="zh-CN" dirty="0">
                <a:solidFill>
                  <a:schemeClr val="tx2"/>
                </a:solidFill>
              </a:rPr>
              <a:t> -in </a:t>
            </a:r>
            <a:r>
              <a:rPr lang="en-US" altLang="zh-CN" dirty="0" err="1">
                <a:solidFill>
                  <a:schemeClr val="tx2"/>
                </a:solidFill>
              </a:rPr>
              <a:t>gmnode.key</a:t>
            </a:r>
            <a:r>
              <a:rPr lang="en-US" altLang="zh-CN" dirty="0">
                <a:solidFill>
                  <a:schemeClr val="tx2"/>
                </a:solidFill>
              </a:rPr>
              <a:t> -text -</a:t>
            </a:r>
            <a:r>
              <a:rPr lang="en-US" altLang="zh-CN" dirty="0" err="1">
                <a:solidFill>
                  <a:schemeClr val="tx2"/>
                </a:solidFill>
              </a:rPr>
              <a:t>noout</a:t>
            </a:r>
            <a:r>
              <a:rPr lang="en-US" altLang="zh-CN" dirty="0">
                <a:solidFill>
                  <a:schemeClr val="tx2"/>
                </a:solidFill>
              </a:rPr>
              <a:t> | sed -n '7,11p' | sed 's/://g' | tr "\n" " " | sed 's/ //g' | </a:t>
            </a:r>
            <a:r>
              <a:rPr lang="en-US" altLang="zh-CN" dirty="0" err="1">
                <a:solidFill>
                  <a:schemeClr val="tx2"/>
                </a:solidFill>
              </a:rPr>
              <a:t>awk</a:t>
            </a:r>
            <a:r>
              <a:rPr lang="en-US" altLang="zh-CN" dirty="0">
                <a:solidFill>
                  <a:schemeClr val="tx2"/>
                </a:solidFill>
              </a:rPr>
              <a:t> '{print </a:t>
            </a:r>
            <a:r>
              <a:rPr lang="en-US" altLang="zh-CN" dirty="0" err="1">
                <a:solidFill>
                  <a:schemeClr val="tx2"/>
                </a:solidFill>
              </a:rPr>
              <a:t>substr</a:t>
            </a:r>
            <a:r>
              <a:rPr lang="en-US" altLang="zh-CN" dirty="0">
                <a:solidFill>
                  <a:schemeClr val="tx2"/>
                </a:solidFill>
              </a:rPr>
              <a:t>($0,3);}' | cat &gt; </a:t>
            </a:r>
            <a:r>
              <a:rPr lang="en-US" altLang="zh-CN" dirty="0" err="1">
                <a:solidFill>
                  <a:schemeClr val="tx2"/>
                </a:solidFill>
              </a:rPr>
              <a:t>gmnode.nodeid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70FB8-6CA7-4DF7-BD55-02E98FB3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文件</a:t>
            </a:r>
            <a:r>
              <a:rPr lang="en-US" altLang="zh-CN" dirty="0" err="1"/>
              <a:t>node.nodeid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4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3DADA8-AE36-4660-9600-A937091981D1}"/>
              </a:ext>
            </a:extLst>
          </p:cNvPr>
          <p:cNvSpPr/>
          <p:nvPr/>
        </p:nvSpPr>
        <p:spPr>
          <a:xfrm>
            <a:off x="971550" y="1249541"/>
            <a:ext cx="600997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tx2"/>
                </a:solidFill>
              </a:rPr>
              <a:t>;consensus configuration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[consensus]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;consensus algorithm type, now support PBFT(</a:t>
            </a:r>
            <a:r>
              <a:rPr lang="en-US" altLang="zh-CN" sz="1000" dirty="0" err="1">
                <a:solidFill>
                  <a:schemeClr val="tx2"/>
                </a:solidFill>
              </a:rPr>
              <a:t>consensus_type</a:t>
            </a:r>
            <a:r>
              <a:rPr lang="en-US" altLang="zh-CN" sz="1000" dirty="0">
                <a:solidFill>
                  <a:schemeClr val="tx2"/>
                </a:solidFill>
              </a:rPr>
              <a:t>=</a:t>
            </a:r>
            <a:r>
              <a:rPr lang="en-US" altLang="zh-CN" sz="1000" dirty="0" err="1">
                <a:solidFill>
                  <a:schemeClr val="tx2"/>
                </a:solidFill>
              </a:rPr>
              <a:t>pbft</a:t>
            </a:r>
            <a:r>
              <a:rPr lang="en-US" altLang="zh-CN" sz="1000" dirty="0">
                <a:solidFill>
                  <a:schemeClr val="tx2"/>
                </a:solidFill>
              </a:rPr>
              <a:t>) and Raft(</a:t>
            </a:r>
            <a:r>
              <a:rPr lang="en-US" altLang="zh-CN" sz="1000" dirty="0" err="1">
                <a:solidFill>
                  <a:schemeClr val="tx2"/>
                </a:solidFill>
              </a:rPr>
              <a:t>consensus_type</a:t>
            </a:r>
            <a:r>
              <a:rPr lang="en-US" altLang="zh-CN" sz="1000" dirty="0">
                <a:solidFill>
                  <a:schemeClr val="tx2"/>
                </a:solidFill>
              </a:rPr>
              <a:t>=raft)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</a:t>
            </a:r>
            <a:r>
              <a:rPr lang="en-US" altLang="zh-CN" sz="1000" dirty="0" err="1">
                <a:solidFill>
                  <a:schemeClr val="tx2"/>
                </a:solidFill>
              </a:rPr>
              <a:t>consensus_type</a:t>
            </a:r>
            <a:r>
              <a:rPr lang="en-US" altLang="zh-CN" sz="1000" dirty="0">
                <a:solidFill>
                  <a:schemeClr val="tx2"/>
                </a:solidFill>
              </a:rPr>
              <a:t>=${</a:t>
            </a:r>
            <a:r>
              <a:rPr lang="en-US" altLang="zh-CN" sz="1000" dirty="0" err="1">
                <a:solidFill>
                  <a:schemeClr val="tx2"/>
                </a:solidFill>
              </a:rPr>
              <a:t>consensus_type</a:t>
            </a:r>
            <a:r>
              <a:rPr lang="en-US" altLang="zh-CN" sz="1000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;the max number of transactions of a block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</a:t>
            </a:r>
            <a:r>
              <a:rPr lang="en-US" altLang="zh-CN" sz="1000" dirty="0" err="1">
                <a:solidFill>
                  <a:schemeClr val="tx2"/>
                </a:solidFill>
              </a:rPr>
              <a:t>max_trans_num</a:t>
            </a:r>
            <a:r>
              <a:rPr lang="en-US" altLang="zh-CN" sz="1000" dirty="0">
                <a:solidFill>
                  <a:schemeClr val="tx2"/>
                </a:solidFill>
              </a:rPr>
              <a:t>=1000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;the node id of leaders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node.0=f859b0d9dba4076b96…ecc8c4131a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node.1=589876a87434c01a00…c5123c0af7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node.2=1886dd650c85b99612…87c23a6b0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node.3=2e295669b8a8cd8cea…7c9e57ee5</a:t>
            </a:r>
          </a:p>
          <a:p>
            <a:endParaRPr lang="en-US" altLang="zh-CN" sz="1000" dirty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chemeClr val="tx2"/>
                </a:solidFill>
              </a:rPr>
              <a:t>[storage]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;storage </a:t>
            </a:r>
            <a:r>
              <a:rPr lang="en-US" altLang="zh-CN" sz="1000" dirty="0" err="1">
                <a:solidFill>
                  <a:schemeClr val="tx2"/>
                </a:solidFill>
              </a:rPr>
              <a:t>db</a:t>
            </a:r>
            <a:r>
              <a:rPr lang="en-US" altLang="zh-CN" sz="1000" dirty="0">
                <a:solidFill>
                  <a:schemeClr val="tx2"/>
                </a:solidFill>
              </a:rPr>
              <a:t> type, now support </a:t>
            </a:r>
            <a:r>
              <a:rPr lang="en-US" altLang="zh-CN" sz="1000" dirty="0" err="1">
                <a:solidFill>
                  <a:schemeClr val="tx2"/>
                </a:solidFill>
              </a:rPr>
              <a:t>leveldb</a:t>
            </a:r>
            <a:r>
              <a:rPr lang="en-US" altLang="zh-CN" sz="1000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type=${</a:t>
            </a:r>
            <a:r>
              <a:rPr lang="en-US" altLang="zh-CN" sz="1000" dirty="0" err="1">
                <a:solidFill>
                  <a:schemeClr val="tx2"/>
                </a:solidFill>
              </a:rPr>
              <a:t>storage_type</a:t>
            </a:r>
            <a:r>
              <a:rPr lang="en-US" altLang="zh-CN" sz="1000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[state]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;support </a:t>
            </a:r>
            <a:r>
              <a:rPr lang="en-US" altLang="zh-CN" sz="1000" dirty="0" err="1">
                <a:solidFill>
                  <a:schemeClr val="tx2"/>
                </a:solidFill>
              </a:rPr>
              <a:t>mpt</a:t>
            </a:r>
            <a:r>
              <a:rPr lang="en-US" altLang="zh-CN" sz="1000" dirty="0">
                <a:solidFill>
                  <a:schemeClr val="tx2"/>
                </a:solidFill>
              </a:rPr>
              <a:t>/storage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type=${</a:t>
            </a:r>
            <a:r>
              <a:rPr lang="en-US" altLang="zh-CN" sz="1000" dirty="0" err="1">
                <a:solidFill>
                  <a:schemeClr val="tx2"/>
                </a:solidFill>
              </a:rPr>
              <a:t>state_type</a:t>
            </a:r>
            <a:r>
              <a:rPr lang="en-US" altLang="zh-CN" sz="1000" dirty="0">
                <a:solidFill>
                  <a:schemeClr val="tx2"/>
                </a:solidFill>
              </a:rPr>
              <a:t>}</a:t>
            </a:r>
          </a:p>
          <a:p>
            <a:endParaRPr lang="en-US" altLang="zh-CN" sz="1000" dirty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chemeClr val="tx2"/>
                </a:solidFill>
              </a:rPr>
              <a:t>;</a:t>
            </a:r>
            <a:r>
              <a:rPr lang="en-US" altLang="zh-CN" sz="1000" dirty="0" err="1">
                <a:solidFill>
                  <a:schemeClr val="tx2"/>
                </a:solidFill>
              </a:rPr>
              <a:t>tx</a:t>
            </a:r>
            <a:r>
              <a:rPr lang="en-US" altLang="zh-CN" sz="1000" dirty="0">
                <a:solidFill>
                  <a:schemeClr val="tx2"/>
                </a:solidFill>
              </a:rPr>
              <a:t> gas limit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[</a:t>
            </a:r>
            <a:r>
              <a:rPr lang="en-US" altLang="zh-CN" sz="1000" dirty="0" err="1">
                <a:solidFill>
                  <a:schemeClr val="tx2"/>
                </a:solidFill>
              </a:rPr>
              <a:t>tx</a:t>
            </a:r>
            <a:r>
              <a:rPr lang="en-US" altLang="zh-CN" sz="1000" dirty="0">
                <a:solidFill>
                  <a:schemeClr val="tx2"/>
                </a:solidFill>
              </a:rPr>
              <a:t>]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</a:t>
            </a:r>
            <a:r>
              <a:rPr lang="en-US" altLang="zh-CN" sz="1000" dirty="0" err="1">
                <a:solidFill>
                  <a:schemeClr val="tx2"/>
                </a:solidFill>
              </a:rPr>
              <a:t>gas_limit</a:t>
            </a:r>
            <a:r>
              <a:rPr lang="en-US" altLang="zh-CN" sz="1000" dirty="0">
                <a:solidFill>
                  <a:schemeClr val="tx2"/>
                </a:solidFill>
              </a:rPr>
              <a:t>=300000000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[group]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    id=${index}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8901D4F-3B69-4435-875A-FDC7A8F9FB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86400" y="3863975"/>
          <a:ext cx="1114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包装程序外壳对象" showAsIcon="1" r:id="rId4" imgW="1114560" imgH="533880" progId="Package">
                  <p:embed/>
                </p:oleObj>
              </mc:Choice>
              <mc:Fallback>
                <p:oleObj name="包装程序外壳对象" showAsIcon="1" r:id="rId4" imgW="1114560" imgH="53388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8901D4F-3B69-4435-875A-FDC7A8F9F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3863975"/>
                        <a:ext cx="11144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1257DDF-4F04-4F7F-97B3-7F54B9BC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关键文件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group.#.genesis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4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BD66AC-C70B-4CB0-98CC-E58C372258DF}"/>
              </a:ext>
            </a:extLst>
          </p:cNvPr>
          <p:cNvSpPr/>
          <p:nvPr/>
        </p:nvSpPr>
        <p:spPr>
          <a:xfrm>
            <a:off x="877617" y="1386516"/>
            <a:ext cx="3373039" cy="146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; the </a:t>
            </a:r>
            <a:r>
              <a:rPr lang="en-US" altLang="zh-CN" dirty="0" err="1">
                <a:solidFill>
                  <a:schemeClr val="tx2"/>
                </a:solidFill>
              </a:rPr>
              <a:t>ttl</a:t>
            </a:r>
            <a:r>
              <a:rPr lang="en-US" altLang="zh-CN" dirty="0">
                <a:solidFill>
                  <a:schemeClr val="tx2"/>
                </a:solidFill>
              </a:rPr>
              <a:t> for broadcasting </a:t>
            </a:r>
            <a:r>
              <a:rPr lang="en-US" altLang="zh-CN" dirty="0" err="1">
                <a:solidFill>
                  <a:schemeClr val="tx2"/>
                </a:solidFill>
              </a:rPr>
              <a:t>pbft</a:t>
            </a:r>
            <a:r>
              <a:rPr lang="en-US" altLang="zh-CN" dirty="0">
                <a:solidFill>
                  <a:schemeClr val="tx2"/>
                </a:solidFill>
              </a:rPr>
              <a:t> message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[consensus]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;</a:t>
            </a:r>
            <a:r>
              <a:rPr lang="en-US" altLang="zh-CN" dirty="0" err="1">
                <a:solidFill>
                  <a:schemeClr val="tx2"/>
                </a:solidFill>
              </a:rPr>
              <a:t>ttl</a:t>
            </a:r>
            <a:r>
              <a:rPr lang="en-US" altLang="zh-CN" dirty="0">
                <a:solidFill>
                  <a:schemeClr val="tx2"/>
                </a:solidFill>
              </a:rPr>
              <a:t>=2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;</a:t>
            </a:r>
            <a:r>
              <a:rPr lang="en-US" altLang="zh-CN" dirty="0" err="1">
                <a:solidFill>
                  <a:schemeClr val="tx2"/>
                </a:solidFill>
              </a:rPr>
              <a:t>txpool</a:t>
            </a:r>
            <a:r>
              <a:rPr lang="en-US" altLang="zh-CN" dirty="0">
                <a:solidFill>
                  <a:schemeClr val="tx2"/>
                </a:solidFill>
              </a:rPr>
              <a:t> limit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tx_pool</a:t>
            </a:r>
            <a:r>
              <a:rPr lang="en-US" altLang="zh-CN" dirty="0">
                <a:solidFill>
                  <a:schemeClr val="tx2"/>
                </a:solidFill>
              </a:rPr>
              <a:t>]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limit=10000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436C0A-C930-4F74-8247-A641482E92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68925" y="2743200"/>
          <a:ext cx="742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包装程序外壳对象" showAsIcon="1" r:id="rId4" imgW="743040" imgH="533880" progId="Package">
                  <p:embed/>
                </p:oleObj>
              </mc:Choice>
              <mc:Fallback>
                <p:oleObj name="包装程序外壳对象" showAsIcon="1" r:id="rId4" imgW="743040" imgH="533880" progId="Packag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436C0A-C930-4F74-8247-A641482E92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8925" y="2743200"/>
                        <a:ext cx="7429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479F297-7CD3-4B7E-8B6B-8F8EB997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关键文件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group.#.ini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440891-761A-4C5E-8462-C6649E395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7" y="5289788"/>
            <a:ext cx="626952" cy="123540"/>
          </a:xfrm>
          <a:prstGeom prst="rect">
            <a:avLst/>
          </a:prstGeom>
          <a:ln>
            <a:noFill/>
          </a:ln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308032-9C56-4709-A08D-21B8B6443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DEBDBB-D1B4-47B3-AC49-F9AB59EE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配置说明</a:t>
            </a:r>
          </a:p>
        </p:txBody>
      </p:sp>
    </p:spTree>
    <p:extLst>
      <p:ext uri="{BB962C8B-B14F-4D97-AF65-F5344CB8AC3E}">
        <p14:creationId xmlns:p14="http://schemas.microsoft.com/office/powerpoint/2010/main" val="20029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0"/>
</p:tagLst>
</file>

<file path=ppt/theme/theme1.xml><?xml version="1.0" encoding="utf-8"?>
<a:theme xmlns:a="http://schemas.openxmlformats.org/drawingml/2006/main" name="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vftfbwj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sz="1200" dirty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22439</TotalTime>
  <Words>1750</Words>
  <Application>Microsoft Office PowerPoint</Application>
  <PresentationFormat>自定义</PresentationFormat>
  <Paragraphs>220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Facto</vt:lpstr>
      <vt:lpstr>FZZhengHeiS-B-GB</vt:lpstr>
      <vt:lpstr>MS PGothic</vt:lpstr>
      <vt:lpstr>Source Han Sans CN</vt:lpstr>
      <vt:lpstr>Source Han Sans Regular</vt:lpstr>
      <vt:lpstr>宋体</vt:lpstr>
      <vt:lpstr>Microsoft YaHei</vt:lpstr>
      <vt:lpstr>Microsoft YaHei</vt:lpstr>
      <vt:lpstr>Arial</vt:lpstr>
      <vt:lpstr>Calibri</vt:lpstr>
      <vt:lpstr>Helvetica</vt:lpstr>
      <vt:lpstr>WeBank</vt:lpstr>
      <vt:lpstr>包装程序外壳对象</vt:lpstr>
      <vt:lpstr>FISCO BCOS配置解析</vt:lpstr>
      <vt:lpstr>配置文件</vt:lpstr>
      <vt:lpstr>FISCO BCOS二进制包</vt:lpstr>
      <vt:lpstr>节点配置文件config.ini</vt:lpstr>
      <vt:lpstr>节点配置文件（续）</vt:lpstr>
      <vt:lpstr>节点ID文件node.nodeid</vt:lpstr>
      <vt:lpstr>关键文件group.#.genesis</vt:lpstr>
      <vt:lpstr>关键文件group.#.ini</vt:lpstr>
      <vt:lpstr>配置说明</vt:lpstr>
      <vt:lpstr>节点主配置文件config.ini</vt:lpstr>
      <vt:lpstr>RPC配置</vt:lpstr>
      <vt:lpstr>P2P配置</vt:lpstr>
      <vt:lpstr>黑名单</vt:lpstr>
      <vt:lpstr>群组配置</vt:lpstr>
      <vt:lpstr>证书配置</vt:lpstr>
      <vt:lpstr>落盘加密</vt:lpstr>
      <vt:lpstr>日志配置</vt:lpstr>
      <vt:lpstr>群组配置</vt:lpstr>
      <vt:lpstr>群组配置文件group.x.genesis</vt:lpstr>
      <vt:lpstr>公司配置群组ID</vt:lpstr>
      <vt:lpstr>共识</vt:lpstr>
      <vt:lpstr>存储配置</vt:lpstr>
      <vt:lpstr>Gas配置</vt:lpstr>
      <vt:lpstr>群组账本配置group.x.ini</vt:lpstr>
      <vt:lpstr>共识消息</vt:lpstr>
      <vt:lpstr>交易配置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richzhao(赵振华)</dc:creator>
  <cp:lastModifiedBy>richzhao(赵振华)</cp:lastModifiedBy>
  <cp:revision>2983</cp:revision>
  <cp:lastPrinted>2016-07-25T06:49:00Z</cp:lastPrinted>
  <dcterms:created xsi:type="dcterms:W3CDTF">2014-12-29T00:05:00Z</dcterms:created>
  <dcterms:modified xsi:type="dcterms:W3CDTF">2019-07-03T09:51:53Z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