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ZWMK6GO796A00TGRZR8YLJB7ZEMOYPR9X0XTJDVXFBRTQ5T6IBH4E361319CA19B38D13704A7D2E6DEB686" Type="http://schemas.microsoft.com/office/2006/relationships/officeDocumentMain" Target="NULL"/><Relationship Id="rId4" Type="http://schemas.openxmlformats.org/officeDocument/2006/relationships/extended-properties" Target="docProps/app.xml"/><Relationship Id="CVWM86BA79TQ00HGRVRNIL0C7ZEMOAGR9U0XFJDXXGI8TEWTZ0BJDCJVFYYTP88RXUMX5OLIZIWD8LXJQEFTPF8C8RL0WOWBAXODYHB3C1B0381745A4948755DB4A99C08411B6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77" r:id="rId15"/>
    <p:sldId id="478" r:id="rId16"/>
    <p:sldId id="469" r:id="rId17"/>
    <p:sldId id="475" r:id="rId18"/>
    <p:sldId id="476" r:id="rId19"/>
    <p:sldId id="479" r:id="rId20"/>
    <p:sldId id="480" r:id="rId21"/>
    <p:sldId id="481" r:id="rId22"/>
    <p:sldId id="482" r:id="rId23"/>
    <p:sldId id="483" r:id="rId24"/>
    <p:sldId id="484" r:id="rId25"/>
    <p:sldId id="470" r:id="rId26"/>
    <p:sldId id="471" r:id="rId27"/>
    <p:sldId id="472" r:id="rId28"/>
    <p:sldId id="451" r:id="rId29"/>
    <p:sldId id="322" r:id="rId30"/>
  </p:sldIdLst>
  <p:sldSz cx="10080625" cy="5670550"/>
  <p:notesSz cx="6797675" cy="9872663"/>
  <p:defaultTextStyle>
    <a:defPPr>
      <a:defRPr lang="en-US"/>
    </a:defPPr>
    <a:lvl1pPr marL="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780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5598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033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18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896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6146" userDrawn="1">
          <p15:clr>
            <a:srgbClr val="A4A3A4"/>
          </p15:clr>
        </p15:guide>
        <p15:guide id="4" orient="horz" pos="221" userDrawn="1">
          <p15:clr>
            <a:srgbClr val="A4A3A4"/>
          </p15:clr>
        </p15:guide>
        <p15:guide id="5" pos="3175" userDrawn="1">
          <p15:clr>
            <a:srgbClr val="A4A3A4"/>
          </p15:clr>
        </p15:guide>
        <p15:guide id="6" pos="612" userDrawn="1">
          <p15:clr>
            <a:srgbClr val="A4A3A4"/>
          </p15:clr>
        </p15:guide>
        <p15:guide id="7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3A4"/>
    <a:srgbClr val="EBEBEB"/>
    <a:srgbClr val="821437"/>
    <a:srgbClr val="D80C18"/>
    <a:srgbClr val="FF5582"/>
    <a:srgbClr val="002882"/>
    <a:srgbClr val="C0C0C0"/>
    <a:srgbClr val="64CD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129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08" y="78"/>
      </p:cViewPr>
      <p:guideLst>
        <p:guide orient="horz" pos="1786"/>
        <p:guide pos="181"/>
        <p:guide pos="6146"/>
        <p:guide orient="horz" pos="221"/>
        <p:guide pos="3175"/>
        <p:guide pos="61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410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69" y="0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25C020-4514-466A-9B9E-7D41CCDD4C2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2019/7/8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单击此处编辑母版文本样式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第二级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第三级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第四级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69" y="9377316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7974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89632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15C5-CBFA-4D16-AC91-B142BA89E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48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10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11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12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13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14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15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16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17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18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19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20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21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22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23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24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25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26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27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3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4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5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6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7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8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9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4" y="1540462"/>
            <a:ext cx="5403512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024" y="3603670"/>
            <a:ext cx="5403512" cy="6894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1E53A4"/>
                </a:solidFill>
                <a:latin typeface="+mn-ea"/>
                <a:ea typeface="+mn-ea"/>
              </a:defRPr>
            </a:lvl1pPr>
            <a:lvl2pPr marL="377825" indent="0">
              <a:buNone/>
              <a:defRPr>
                <a:solidFill>
                  <a:srgbClr val="FF0000"/>
                </a:solidFill>
              </a:defRPr>
            </a:lvl2pPr>
            <a:lvl3pPr marL="756285" indent="0">
              <a:buNone/>
              <a:defRPr>
                <a:solidFill>
                  <a:srgbClr val="FF0000"/>
                </a:solidFill>
              </a:defRPr>
            </a:lvl3pPr>
            <a:lvl4pPr marL="1134110" indent="0">
              <a:buNone/>
              <a:defRPr>
                <a:solidFill>
                  <a:srgbClr val="FF0000"/>
                </a:solidFill>
              </a:defRPr>
            </a:lvl4pPr>
            <a:lvl5pPr marL="1511935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6E098C-FFE4-431A-A36A-A8EA607958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495" y="5248057"/>
            <a:ext cx="1403215" cy="198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3" y="1540462"/>
            <a:ext cx="9637515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9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319954" y="5192175"/>
            <a:ext cx="313837" cy="3053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594FC5-4630-479D-AEBD-C2743A80F7AD}"/>
              </a:ext>
            </a:extLst>
          </p:cNvPr>
          <p:cNvSpPr txBox="1"/>
          <p:nvPr userDrawn="1"/>
        </p:nvSpPr>
        <p:spPr>
          <a:xfrm>
            <a:off x="59005" y="5497540"/>
            <a:ext cx="3036676" cy="2334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R="0" indent="0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900" b="0" i="0">
                <a:latin typeface="+mn-ea"/>
                <a:cs typeface="Source Han Sans CN" charset="-122"/>
              </a:defRPr>
            </a:lvl1pPr>
          </a:lstStyle>
          <a:p>
            <a:r>
              <a:rPr kumimoji="1" lang="en-US" altLang="zh-CN" sz="882" b="0" i="0" u="none" strike="noStrike" kern="120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urce Han Sans CN" charset="-122"/>
              </a:rPr>
              <a:t>Copyright </a:t>
            </a:r>
            <a:r>
              <a:rPr lang="zh-CN" altLang="en-US" sz="88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微众银行</a:t>
            </a:r>
            <a:r>
              <a:rPr lang="en-US" altLang="zh-CN" sz="88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©</a:t>
            </a:r>
            <a:r>
              <a:rPr lang="zh-CN" altLang="en-US" sz="88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版权所有，不得侵犯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542DBC-04B0-4AC0-8BA8-C764DB08C017}"/>
              </a:ext>
            </a:extLst>
          </p:cNvPr>
          <p:cNvSpPr/>
          <p:nvPr userDrawn="1"/>
        </p:nvSpPr>
        <p:spPr>
          <a:xfrm>
            <a:off x="3649859" y="5192175"/>
            <a:ext cx="1912359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23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 机密文件请勿外传</a:t>
            </a:r>
            <a:endParaRPr lang="zh-CN" altLang="en-US" sz="1323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063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无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4885"/>
            <a:ext cx="619538" cy="12601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E44133B-82B3-4EA7-88FE-746292B2A529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305E3B-DA44-4E64-A56E-E2F42F2F61E6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2DD497-6A71-43BB-BFE5-63B4646F064A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B2AAA56-0850-4CCC-8F1F-960ABBC65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28B6D46-C6E4-4AF1-B0BC-90D316E7BBD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78023" y="1102607"/>
            <a:ext cx="9324578" cy="4000888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>
                <a:schemeClr val="tx2"/>
              </a:buClr>
              <a:defRPr sz="1600"/>
            </a:lvl3pPr>
            <a:lvl4pPr>
              <a:buClrTx/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240537-1E61-496D-BD41-50C8883A22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0905D44F-3E62-4B20-A4C4-3B2345FC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95DC38-AF8D-4207-B6F4-E0C96B3297C8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4955A-4C7E-4A3A-A0B9-6558470D2015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46C1A3-7450-4508-A4A9-5AD21D1CE7AD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1" name="页脚占位符 1">
            <a:extLst>
              <a:ext uri="{FF2B5EF4-FFF2-40B4-BE49-F238E27FC236}">
                <a16:creationId xmlns:a16="http://schemas.microsoft.com/office/drawing/2014/main" id="{C45BF2B8-4926-469D-BD1B-A8201F7A5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78023" y="1354631"/>
            <a:ext cx="9324578" cy="3748864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Tx/>
              <a:defRPr sz="16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D058D9-FEA8-4D00-977B-588118DB2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6" name="Title 17">
            <a:extLst>
              <a:ext uri="{FF2B5EF4-FFF2-40B4-BE49-F238E27FC236}">
                <a16:creationId xmlns:a16="http://schemas.microsoft.com/office/drawing/2014/main" id="{A41E248B-6F99-47A7-80DB-6D1B841F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E42089-948D-4107-8F5F-68F9353B48BB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FFA885-9ACE-4801-ABA3-73C470DE9A47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AEA574-381F-457A-BCB8-78C83A748B94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0" name="页脚占位符 1">
            <a:extLst>
              <a:ext uri="{FF2B5EF4-FFF2-40B4-BE49-F238E27FC236}">
                <a16:creationId xmlns:a16="http://schemas.microsoft.com/office/drawing/2014/main" id="{C16D16C6-F16D-4E33-B389-8C96C4A22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两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023" y="1107108"/>
            <a:ext cx="3591223" cy="3995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149070" y="1107107"/>
            <a:ext cx="5553531" cy="399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1F979063-0422-4032-8256-699C4C1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825B30-BE4F-46BA-AF6F-18BF288F56C6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B90EF7-4314-4C4D-A514-4E7660D58AAA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BB2F4-3C59-49EF-8817-56671FF5F839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6029C6A-DE27-4EFF-9455-9F1BE07ED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22" name="页脚占位符 1">
            <a:extLst>
              <a:ext uri="{FF2B5EF4-FFF2-40B4-BE49-F238E27FC236}">
                <a16:creationId xmlns:a16="http://schemas.microsoft.com/office/drawing/2014/main" id="{FB5E8871-178C-4392-AB92-EF874DAB8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103" y="1035844"/>
            <a:ext cx="3504437" cy="1622560"/>
          </a:xfrm>
        </p:spPr>
        <p:txBody>
          <a:bodyPr>
            <a:spAutoFit/>
          </a:bodyPr>
          <a:lstStyle>
            <a:lvl1pPr marL="0" indent="0">
              <a:buNone/>
              <a:defRPr sz="9600" b="1" i="0">
                <a:solidFill>
                  <a:srgbClr val="1E53A4"/>
                </a:solidFill>
                <a:latin typeface="+mn-ea"/>
                <a:ea typeface="+mn-ea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77103" y="2973048"/>
            <a:ext cx="5274327" cy="540854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1">
                <a:solidFill>
                  <a:srgbClr val="1E53A4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章节页标题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0080625" cy="567055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49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5250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83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164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850" y="5846442"/>
            <a:ext cx="527872" cy="255869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92325" y="5846442"/>
            <a:ext cx="528721" cy="25586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506485" y="5846442"/>
            <a:ext cx="528721" cy="255869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101508" y="5846442"/>
            <a:ext cx="527872" cy="255869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701633" y="5846442"/>
            <a:ext cx="528721" cy="255869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302607" y="5846442"/>
            <a:ext cx="527871" cy="255869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9232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216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12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50648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101508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701632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302606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4236639" y="6180518"/>
            <a:ext cx="53127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4240039" y="5846442"/>
            <a:ext cx="527872" cy="25586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834214" y="5846442"/>
            <a:ext cx="528721" cy="25586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5408535" y="5846442"/>
            <a:ext cx="527872" cy="255869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977797" y="5846442"/>
            <a:ext cx="527871" cy="255869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834213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5404285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977797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6567433" y="5846442"/>
            <a:ext cx="527871" cy="255869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7157070" y="5846442"/>
            <a:ext cx="527871" cy="255869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755991" y="5846442"/>
            <a:ext cx="527871" cy="255869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8354913" y="5846442"/>
            <a:ext cx="527871" cy="255869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953833" y="5846442"/>
            <a:ext cx="527871" cy="255869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9552755" y="5846442"/>
            <a:ext cx="527871" cy="255869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6567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7153670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755991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835491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950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9552755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24" y="378037"/>
            <a:ext cx="9324578" cy="372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8023" y="1107107"/>
            <a:ext cx="9324578" cy="3996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85ED1-708A-4055-A46F-17BE5CE6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9001" y="5292514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67" r:id="rId4"/>
    <p:sldLayoutId id="2147483668" r:id="rId5"/>
    <p:sldLayoutId id="2147483669" r:id="rId6"/>
    <p:sldLayoutId id="2147483688" r:id="rId7"/>
    <p:sldLayoutId id="2147483670" r:id="rId8"/>
    <p:sldLayoutId id="2147483671" r:id="rId9"/>
    <p:sldLayoutId id="2147483686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FZZhengHeiS-B-GB" charset="-122"/>
        </a:defRPr>
      </a:lvl1pPr>
    </p:titleStyle>
    <p:bodyStyle>
      <a:lvl1pPr marL="189230" indent="-188595" algn="l" defTabSz="756285" rtl="0" eaLnBrk="1" latinLnBrk="0" hangingPunct="1">
        <a:lnSpc>
          <a:spcPct val="120000"/>
        </a:lnSpc>
        <a:spcBef>
          <a:spcPts val="825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56705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94488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32334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170116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07899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039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450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1250-24DF-4473-A17D-E3C792B6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3" y="2066881"/>
            <a:ext cx="7979764" cy="1428778"/>
          </a:xfrm>
        </p:spPr>
        <p:txBody>
          <a:bodyPr/>
          <a:lstStyle/>
          <a:p>
            <a:r>
              <a:rPr lang="zh-CN" altLang="en-US" b="1" dirty="0"/>
              <a:t>智能合约课堂练习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217FC-33E6-4FD4-B311-BB979FB28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99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10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传统积分系统架构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6605730" y="2598754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账户管理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6605730" y="3029108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积分管理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0F1155-7C89-3A4D-883D-81A31886F58E}"/>
              </a:ext>
            </a:extLst>
          </p:cNvPr>
          <p:cNvSpPr/>
          <p:nvPr/>
        </p:nvSpPr>
        <p:spPr>
          <a:xfrm>
            <a:off x="6417978" y="1969323"/>
            <a:ext cx="1665261" cy="1537855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noAutofit/>
          </a:bodyPr>
          <a:lstStyle/>
          <a:p>
            <a:pPr defTabSz="504017"/>
            <a:endParaRPr lang="zh-CN" altLang="en-US" sz="1643" dirty="0"/>
          </a:p>
        </p:txBody>
      </p:sp>
      <p:sp>
        <p:nvSpPr>
          <p:cNvPr id="8" name="文本框 7"/>
          <p:cNvSpPr txBox="1"/>
          <p:nvPr/>
        </p:nvSpPr>
        <p:spPr>
          <a:xfrm>
            <a:off x="6605730" y="2082341"/>
            <a:ext cx="126492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商家积分系统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2058660" y="2500126"/>
            <a:ext cx="571657" cy="572497"/>
            <a:chOff x="2431016" y="1818447"/>
            <a:chExt cx="518542" cy="519304"/>
          </a:xfrm>
        </p:grpSpPr>
        <p:sp>
          <p:nvSpPr>
            <p:cNvPr id="10" name="椭圆 9"/>
            <p:cNvSpPr/>
            <p:nvPr/>
          </p:nvSpPr>
          <p:spPr>
            <a:xfrm>
              <a:off x="2472468" y="1818447"/>
              <a:ext cx="432000" cy="5193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defTabSz="504017" hangingPunct="0"/>
              <a:endParaRPr lang="zh-CN" altLang="en-US" sz="1984">
                <a:solidFill>
                  <a:srgbClr val="000000"/>
                </a:solidFill>
                <a:sym typeface="Helvetic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31016" y="1908419"/>
              <a:ext cx="518542" cy="246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algn="ctr" defTabSz="504017" hangingPunct="0"/>
              <a:r>
                <a:rPr lang="zh-CN" altLang="en-US" sz="1102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  <a:sym typeface="Helvetica"/>
                </a:rPr>
                <a:t>用户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201974" y="3835687"/>
            <a:ext cx="3595551" cy="40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>
              <a:lnSpc>
                <a:spcPct val="150000"/>
              </a:lnSpc>
            </a:pPr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部署中心化、服务私有化、数据私有化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824330" y="2598754"/>
            <a:ext cx="1264928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手机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824330" y="3029108"/>
            <a:ext cx="1264928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电脑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D0F1155-7C89-3A4D-883D-81A31886F58E}"/>
              </a:ext>
            </a:extLst>
          </p:cNvPr>
          <p:cNvSpPr/>
          <p:nvPr/>
        </p:nvSpPr>
        <p:spPr>
          <a:xfrm>
            <a:off x="3636578" y="1969323"/>
            <a:ext cx="1665261" cy="1537855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noAutofit/>
          </a:bodyPr>
          <a:lstStyle/>
          <a:p>
            <a:pPr defTabSz="504017"/>
            <a:endParaRPr lang="zh-CN" altLang="en-US" sz="1643" dirty="0"/>
          </a:p>
        </p:txBody>
      </p:sp>
      <p:sp>
        <p:nvSpPr>
          <p:cNvPr id="69" name="文本框 68"/>
          <p:cNvSpPr txBox="1"/>
          <p:nvPr/>
        </p:nvSpPr>
        <p:spPr>
          <a:xfrm>
            <a:off x="3824330" y="2082341"/>
            <a:ext cx="126492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访问终端</a:t>
            </a:r>
            <a:endParaRPr lang="zh-CN" altLang="en-US" sz="132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cxnSp>
        <p:nvCxnSpPr>
          <p:cNvPr id="70" name="直线箭头连接符 69"/>
          <p:cNvCxnSpPr>
            <a:stCxn id="13" idx="3"/>
            <a:endCxn id="68" idx="1"/>
          </p:cNvCxnSpPr>
          <p:nvPr/>
        </p:nvCxnSpPr>
        <p:spPr>
          <a:xfrm>
            <a:off x="2630317" y="2735007"/>
            <a:ext cx="1006261" cy="3244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箭头连接符 72"/>
          <p:cNvCxnSpPr>
            <a:stCxn id="68" idx="3"/>
            <a:endCxn id="33" idx="1"/>
          </p:cNvCxnSpPr>
          <p:nvPr/>
        </p:nvCxnSpPr>
        <p:spPr>
          <a:xfrm>
            <a:off x="5301839" y="2738250"/>
            <a:ext cx="1116138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文本框 75"/>
          <p:cNvSpPr txBox="1"/>
          <p:nvPr/>
        </p:nvSpPr>
        <p:spPr>
          <a:xfrm>
            <a:off x="3201974" y="4225880"/>
            <a:ext cx="3595551" cy="40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>
              <a:lnSpc>
                <a:spcPct val="150000"/>
              </a:lnSpc>
            </a:pPr>
            <a:r>
              <a:rPr lang="zh-CN" altLang="en-US" sz="1323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可丢失、可篡改、可抵赖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A2E343-921E-43F2-92D4-EE7E2CE0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11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021" y="2757155"/>
            <a:ext cx="714375" cy="3175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Node1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1475" y="2761766"/>
            <a:ext cx="714375" cy="3175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Node2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15647" y="2129880"/>
            <a:ext cx="714375" cy="3175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Node3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15647" y="3425767"/>
            <a:ext cx="714375" cy="3175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Node4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直线箭头连接符 34"/>
          <p:cNvCxnSpPr>
            <a:stCxn id="27" idx="0"/>
            <a:endCxn id="30" idx="1"/>
          </p:cNvCxnSpPr>
          <p:nvPr/>
        </p:nvCxnSpPr>
        <p:spPr>
          <a:xfrm flipV="1">
            <a:off x="4085209" y="2288630"/>
            <a:ext cx="430438" cy="468524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19533" y="1710184"/>
            <a:ext cx="2560028" cy="214275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43" dirty="0">
              <a:ea typeface="楷体" pitchFamily="49" charset="-122"/>
            </a:endParaRPr>
          </a:p>
        </p:txBody>
      </p:sp>
      <p:cxnSp>
        <p:nvCxnSpPr>
          <p:cNvPr id="43" name="直线箭头连接符 42"/>
          <p:cNvCxnSpPr>
            <a:stCxn id="29" idx="0"/>
            <a:endCxn id="30" idx="3"/>
          </p:cNvCxnSpPr>
          <p:nvPr/>
        </p:nvCxnSpPr>
        <p:spPr>
          <a:xfrm flipH="1" flipV="1">
            <a:off x="5230022" y="2288631"/>
            <a:ext cx="468641" cy="473136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4" idx="3"/>
            <a:endCxn id="29" idx="2"/>
          </p:cNvCxnSpPr>
          <p:nvPr/>
        </p:nvCxnSpPr>
        <p:spPr>
          <a:xfrm flipV="1">
            <a:off x="5230022" y="3079266"/>
            <a:ext cx="468641" cy="505251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4" idx="1"/>
            <a:endCxn id="27" idx="2"/>
          </p:cNvCxnSpPr>
          <p:nvPr/>
        </p:nvCxnSpPr>
        <p:spPr>
          <a:xfrm flipH="1" flipV="1">
            <a:off x="4085209" y="3074655"/>
            <a:ext cx="430438" cy="509862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27" idx="3"/>
            <a:endCxn id="29" idx="1"/>
          </p:cNvCxnSpPr>
          <p:nvPr/>
        </p:nvCxnSpPr>
        <p:spPr>
          <a:xfrm>
            <a:off x="4442396" y="2915905"/>
            <a:ext cx="899080" cy="4611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30" idx="2"/>
            <a:endCxn id="34" idx="0"/>
          </p:cNvCxnSpPr>
          <p:nvPr/>
        </p:nvCxnSpPr>
        <p:spPr>
          <a:xfrm>
            <a:off x="4872834" y="2447381"/>
            <a:ext cx="0" cy="978386"/>
          </a:xfrm>
          <a:prstGeom prst="straightConnector1">
            <a:avLst/>
          </a:prstGeom>
          <a:ln w="127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277225" y="1710186"/>
            <a:ext cx="1191218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区块链网络</a:t>
            </a:r>
          </a:p>
        </p:txBody>
      </p:sp>
      <p:cxnSp>
        <p:nvCxnSpPr>
          <p:cNvPr id="68" name="直线箭头连接符 67"/>
          <p:cNvCxnSpPr>
            <a:stCxn id="27" idx="1"/>
            <a:endCxn id="39" idx="3"/>
          </p:cNvCxnSpPr>
          <p:nvPr/>
        </p:nvCxnSpPr>
        <p:spPr>
          <a:xfrm flipH="1">
            <a:off x="3197960" y="2915905"/>
            <a:ext cx="530061" cy="9260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区块链积分系统架构</a:t>
            </a:r>
          </a:p>
        </p:txBody>
      </p:sp>
      <p:sp>
        <p:nvSpPr>
          <p:cNvPr id="39" name="矩形 38"/>
          <p:cNvSpPr/>
          <p:nvPr/>
        </p:nvSpPr>
        <p:spPr>
          <a:xfrm>
            <a:off x="2611870" y="2766415"/>
            <a:ext cx="586090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DK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40635" y="2766415"/>
            <a:ext cx="586090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1" lang="en-US" altLang="zh-CN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DK</a:t>
            </a:r>
            <a:endParaRPr kumimoji="1" lang="zh-CN" altLang="en-US" sz="121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直线箭头连接符 45"/>
          <p:cNvCxnSpPr>
            <a:stCxn id="42" idx="1"/>
            <a:endCxn id="29" idx="3"/>
          </p:cNvCxnSpPr>
          <p:nvPr/>
        </p:nvCxnSpPr>
        <p:spPr>
          <a:xfrm flipH="1" flipV="1">
            <a:off x="6055851" y="2920517"/>
            <a:ext cx="584785" cy="4649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矩形 46"/>
          <p:cNvSpPr/>
          <p:nvPr/>
        </p:nvSpPr>
        <p:spPr>
          <a:xfrm>
            <a:off x="1594710" y="2600119"/>
            <a:ext cx="596511" cy="65009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商家服务</a:t>
            </a:r>
          </a:p>
        </p:txBody>
      </p:sp>
      <p:sp>
        <p:nvSpPr>
          <p:cNvPr id="49" name="矩形 48"/>
          <p:cNvSpPr/>
          <p:nvPr/>
        </p:nvSpPr>
        <p:spPr>
          <a:xfrm>
            <a:off x="7586992" y="2600119"/>
            <a:ext cx="596511" cy="65009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1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商家服务</a:t>
            </a:r>
          </a:p>
        </p:txBody>
      </p:sp>
      <p:cxnSp>
        <p:nvCxnSpPr>
          <p:cNvPr id="50" name="直线箭头连接符 49"/>
          <p:cNvCxnSpPr>
            <a:stCxn id="39" idx="1"/>
            <a:endCxn id="47" idx="3"/>
          </p:cNvCxnSpPr>
          <p:nvPr/>
        </p:nvCxnSpPr>
        <p:spPr>
          <a:xfrm flipH="1">
            <a:off x="2191220" y="2925165"/>
            <a:ext cx="420650" cy="0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线箭头连接符 59"/>
          <p:cNvCxnSpPr>
            <a:stCxn id="49" idx="1"/>
            <a:endCxn id="42" idx="3"/>
          </p:cNvCxnSpPr>
          <p:nvPr/>
        </p:nvCxnSpPr>
        <p:spPr>
          <a:xfrm flipH="1">
            <a:off x="7226725" y="2925165"/>
            <a:ext cx="360267" cy="0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1" name="组 60"/>
          <p:cNvGrpSpPr/>
          <p:nvPr/>
        </p:nvGrpSpPr>
        <p:grpSpPr>
          <a:xfrm>
            <a:off x="567383" y="2687249"/>
            <a:ext cx="571657" cy="572497"/>
            <a:chOff x="2431016" y="1818447"/>
            <a:chExt cx="518542" cy="519304"/>
          </a:xfrm>
        </p:grpSpPr>
        <p:sp>
          <p:nvSpPr>
            <p:cNvPr id="62" name="椭圆 61"/>
            <p:cNvSpPr/>
            <p:nvPr/>
          </p:nvSpPr>
          <p:spPr>
            <a:xfrm>
              <a:off x="2472468" y="1818447"/>
              <a:ext cx="432000" cy="5193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defTabSz="504017" hangingPunct="0"/>
              <a:endParaRPr lang="zh-CN" altLang="en-US" sz="1984">
                <a:solidFill>
                  <a:srgbClr val="000000"/>
                </a:solidFill>
                <a:sym typeface="Helvetic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431016" y="1908419"/>
              <a:ext cx="518542" cy="246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algn="ctr" defTabSz="504017" hangingPunct="0"/>
              <a:r>
                <a:rPr lang="zh-CN" altLang="en-US" sz="1102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  <a:sym typeface="Helvetica"/>
                </a:rPr>
                <a:t>用户</a:t>
              </a: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612359" y="2687249"/>
            <a:ext cx="571657" cy="572497"/>
            <a:chOff x="2431016" y="1818447"/>
            <a:chExt cx="518542" cy="519304"/>
          </a:xfrm>
        </p:grpSpPr>
        <p:sp>
          <p:nvSpPr>
            <p:cNvPr id="65" name="椭圆 64"/>
            <p:cNvSpPr/>
            <p:nvPr/>
          </p:nvSpPr>
          <p:spPr>
            <a:xfrm>
              <a:off x="2472468" y="1818447"/>
              <a:ext cx="432000" cy="5193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defTabSz="504017" hangingPunct="0"/>
              <a:endParaRPr lang="zh-CN" altLang="en-US" sz="1984">
                <a:solidFill>
                  <a:srgbClr val="000000"/>
                </a:solidFill>
                <a:sym typeface="Helvetic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431016" y="1908419"/>
              <a:ext cx="518542" cy="246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1" tIns="50401" rIns="50401" bIns="50401" numCol="1" spcCol="38100" rtlCol="0" anchor="t">
              <a:spAutoFit/>
            </a:bodyPr>
            <a:lstStyle/>
            <a:p>
              <a:pPr algn="ctr" defTabSz="504017" hangingPunct="0"/>
              <a:r>
                <a:rPr lang="zh-CN" altLang="en-US" sz="1102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  <a:sym typeface="Helvetica"/>
                </a:rPr>
                <a:t>用户</a:t>
              </a:r>
            </a:p>
          </p:txBody>
        </p:sp>
      </p:grpSp>
      <p:cxnSp>
        <p:nvCxnSpPr>
          <p:cNvPr id="69" name="直线箭头连接符 68"/>
          <p:cNvCxnSpPr>
            <a:stCxn id="47" idx="1"/>
            <a:endCxn id="63" idx="3"/>
          </p:cNvCxnSpPr>
          <p:nvPr/>
        </p:nvCxnSpPr>
        <p:spPr>
          <a:xfrm flipH="1" flipV="1">
            <a:off x="1139040" y="2922130"/>
            <a:ext cx="455670" cy="3035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线箭头连接符 69"/>
          <p:cNvCxnSpPr>
            <a:stCxn id="66" idx="1"/>
            <a:endCxn id="49" idx="3"/>
          </p:cNvCxnSpPr>
          <p:nvPr/>
        </p:nvCxnSpPr>
        <p:spPr>
          <a:xfrm flipH="1">
            <a:off x="8183503" y="2922130"/>
            <a:ext cx="428856" cy="3035"/>
          </a:xfrm>
          <a:prstGeom prst="straightConnector1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文本框 71"/>
          <p:cNvSpPr txBox="1"/>
          <p:nvPr/>
        </p:nvSpPr>
        <p:spPr>
          <a:xfrm>
            <a:off x="3075059" y="4026211"/>
            <a:ext cx="3595551" cy="40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>
              <a:lnSpc>
                <a:spcPct val="150000"/>
              </a:lnSpc>
            </a:pPr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部署去中心化、服务统一化、数据共享化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075059" y="4425656"/>
            <a:ext cx="3595551" cy="40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>
              <a:lnSpc>
                <a:spcPct val="150000"/>
              </a:lnSpc>
            </a:pPr>
            <a:r>
              <a:rPr lang="zh-CN" altLang="en-US" sz="1323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防丢失、防篡改、防抵赖</a:t>
            </a:r>
          </a:p>
        </p:txBody>
      </p:sp>
      <p:sp>
        <p:nvSpPr>
          <p:cNvPr id="74" name="矩形 73"/>
          <p:cNvSpPr/>
          <p:nvPr/>
        </p:nvSpPr>
        <p:spPr>
          <a:xfrm>
            <a:off x="2435755" y="2600119"/>
            <a:ext cx="936191" cy="6500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43" dirty="0">
              <a:ea typeface="楷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47948" y="2600119"/>
            <a:ext cx="936191" cy="6500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43" dirty="0">
              <a:ea typeface="楷体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13604" y="2478978"/>
            <a:ext cx="302529" cy="44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终端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251837" y="2481067"/>
            <a:ext cx="302529" cy="44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终端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BBB0F-A3A2-4D48-9428-0C33C92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7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12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1061986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准备工作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5377" y="1598897"/>
            <a:ext cx="7928628" cy="1017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en-US" altLang="zh-CN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JAVA</a:t>
            </a: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开发环境（</a:t>
            </a:r>
            <a:r>
              <a:rPr lang="en-US" altLang="zh-CN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JDK</a:t>
            </a: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、</a:t>
            </a:r>
            <a:r>
              <a:rPr lang="en-US" altLang="zh-CN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IDE</a:t>
            </a: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）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创建工程（</a:t>
            </a:r>
            <a:r>
              <a:rPr lang="en-US" altLang="zh-CN" sz="1323" dirty="0" err="1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lagcredit</a:t>
            </a: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），可使用</a:t>
            </a:r>
            <a:r>
              <a:rPr lang="zh-CN" altLang="zh-CN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sz="1323" dirty="0" err="1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tart.spring.io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编译智能合约，可通过控制台</a:t>
            </a:r>
            <a:r>
              <a:rPr lang="en-US" altLang="zh-CN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Tools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AF161-A7AD-49CC-8BFD-5E1BB69E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13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5377" y="1524344"/>
            <a:ext cx="7928628" cy="1017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证书配置</a:t>
            </a:r>
            <a:endParaRPr lang="en-US" altLang="zh-CN" sz="132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en-US" altLang="zh-CN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Application</a:t>
            </a: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文件配置</a:t>
            </a: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依赖配置</a:t>
            </a:r>
            <a:r>
              <a:rPr lang="en-US" altLang="zh-CN" sz="1323" dirty="0" err="1">
                <a:latin typeface="微软雅黑"/>
                <a:ea typeface="微软雅黑"/>
                <a:cs typeface="微软雅黑"/>
              </a:rPr>
              <a:t>build.gradle</a:t>
            </a:r>
            <a:r>
              <a:rPr lang="en-US" altLang="zh-CN" sz="1323" dirty="0">
                <a:latin typeface="微软雅黑"/>
                <a:ea typeface="微软雅黑"/>
                <a:cs typeface="微软雅黑"/>
              </a:rPr>
              <a:t>(web3sdk)</a:t>
            </a:r>
            <a:endParaRPr lang="en-US" altLang="zh-CN" sz="132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pic>
        <p:nvPicPr>
          <p:cNvPr id="3" name="图片 2" descr="企业微信截图_2240228f-bd85-442f-98d2-22bf2fa32fa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" y="2617822"/>
            <a:ext cx="6868163" cy="2402514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BC15087-AD3D-4E69-A88B-199CC30C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14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工程配置：加载加密方式</a:t>
            </a:r>
          </a:p>
        </p:txBody>
      </p:sp>
      <p:pic>
        <p:nvPicPr>
          <p:cNvPr id="4" name="图片 3" descr="企业微信截图_fd83a534-d15b-413b-9a3c-9d741de33ef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1" y="1698306"/>
            <a:ext cx="8419663" cy="267571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B98D983-F795-4C36-934B-D7105E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0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15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工程配置：加载群组配置</a:t>
            </a:r>
          </a:p>
        </p:txBody>
      </p:sp>
      <p:pic>
        <p:nvPicPr>
          <p:cNvPr id="3" name="图片 2" descr="企业微信截图_000d650c-ca40-4bf0-b6d0-a70e7fa8af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3" y="1515813"/>
            <a:ext cx="7930855" cy="263453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80EDF7C-4EBA-4A07-AF0E-1D2B9A2A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4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16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工程配置：加载用户私钥</a:t>
            </a:r>
          </a:p>
        </p:txBody>
      </p:sp>
      <p:pic>
        <p:nvPicPr>
          <p:cNvPr id="4" name="图片 3" descr="企业微信截图_9f123707-a0c0-400f-b845-21e159b548f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2" y="1565762"/>
            <a:ext cx="6505856" cy="256801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35A92E5-F826-44BB-99D0-0F62AA0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17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工程配置：初始化</a:t>
            </a:r>
            <a:r>
              <a:rPr lang="en-US" altLang="zh-CN" sz="1543" dirty="0" err="1">
                <a:latin typeface="微软雅黑"/>
                <a:ea typeface="微软雅黑"/>
                <a:cs typeface="微软雅黑"/>
              </a:rPr>
              <a:t>channelService</a:t>
            </a:r>
            <a:endParaRPr lang="zh-CN" altLang="en-US" sz="1543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企业微信截图_f0af5ff0-69c5-452a-ba0c-afe3e023640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3" y="1607181"/>
            <a:ext cx="8311960" cy="3055817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40590A2-462E-42C4-9A79-9F92B793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0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18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工程配置：初始化</a:t>
            </a: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web3j</a:t>
            </a:r>
            <a:endParaRPr lang="zh-CN" altLang="en-US" sz="1543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企业微信截图_dfdd2a6a-9f14-4a80-b8ab-c37114ad457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3" y="1740175"/>
            <a:ext cx="8403094" cy="219479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9EB7A44-8E34-4353-B4B5-C755C639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5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19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3.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543" dirty="0" err="1">
                <a:latin typeface="微软雅黑"/>
                <a:ea typeface="微软雅黑"/>
                <a:cs typeface="微软雅黑"/>
              </a:rPr>
              <a:t>UserKey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013645" y="2010750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用户注册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5067518" y="2010750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生成账户标识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833565" y="2169500"/>
            <a:ext cx="1233953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571661" y="2010750"/>
            <a:ext cx="185580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传统积分系统账户</a:t>
            </a: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13645" y="2484128"/>
            <a:ext cx="5030972" cy="508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账户为一个唯一标识，根据个人信息，比如身份证号码、手机号码等生成，通过密码确保账户操作的安全性，依赖系统</a:t>
            </a:r>
            <a:endParaRPr lang="zh-CN" altLang="en-US" sz="132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013645" y="3545595"/>
            <a:ext cx="115364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用户生成密钥</a:t>
            </a:r>
          </a:p>
        </p:txBody>
      </p:sp>
      <p:cxnSp>
        <p:nvCxnSpPr>
          <p:cNvPr id="16" name="直线箭头连接符 15"/>
          <p:cNvCxnSpPr>
            <a:stCxn id="14" idx="3"/>
            <a:endCxn id="23" idx="1"/>
          </p:cNvCxnSpPr>
          <p:nvPr/>
        </p:nvCxnSpPr>
        <p:spPr>
          <a:xfrm>
            <a:off x="4167293" y="3704345"/>
            <a:ext cx="903311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/>
          <p:cNvSpPr txBox="1"/>
          <p:nvPr/>
        </p:nvSpPr>
        <p:spPr>
          <a:xfrm>
            <a:off x="571661" y="3545595"/>
            <a:ext cx="185580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区块链积分系统账户</a:t>
            </a: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13645" y="4018974"/>
            <a:ext cx="5030972" cy="508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账户为一个唯一地址，由公钥生成，通过私钥确保账户操作的安全性，不依赖系统</a:t>
            </a:r>
            <a:endParaRPr lang="zh-CN" altLang="en-US" sz="132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5070604" y="3545595"/>
            <a:ext cx="115364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生成账户地址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84923" y="1875031"/>
            <a:ext cx="590364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密码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16597" y="3409877"/>
            <a:ext cx="590364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公钥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7275699" y="2010750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账户操作</a:t>
            </a:r>
          </a:p>
        </p:txBody>
      </p:sp>
      <p:cxnSp>
        <p:nvCxnSpPr>
          <p:cNvPr id="27" name="直线箭头连接符 26"/>
          <p:cNvCxnSpPr>
            <a:stCxn id="10" idx="3"/>
            <a:endCxn id="26" idx="1"/>
          </p:cNvCxnSpPr>
          <p:nvPr/>
        </p:nvCxnSpPr>
        <p:spPr>
          <a:xfrm>
            <a:off x="6224252" y="2169500"/>
            <a:ext cx="1051448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/>
          <p:cNvSpPr txBox="1"/>
          <p:nvPr/>
        </p:nvSpPr>
        <p:spPr>
          <a:xfrm>
            <a:off x="4004845" y="1864402"/>
            <a:ext cx="792100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latin typeface="微软雅黑"/>
                <a:ea typeface="微软雅黑"/>
                <a:cs typeface="微软雅黑"/>
              </a:rPr>
              <a:t>个人信息</a:t>
            </a:r>
            <a:endParaRPr lang="zh-CN" altLang="en-US" sz="1102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7275699" y="3545595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账户操作</a:t>
            </a:r>
          </a:p>
        </p:txBody>
      </p:sp>
      <p:cxnSp>
        <p:nvCxnSpPr>
          <p:cNvPr id="33" name="直线箭头连接符 32"/>
          <p:cNvCxnSpPr>
            <a:endCxn id="32" idx="1"/>
          </p:cNvCxnSpPr>
          <p:nvPr/>
        </p:nvCxnSpPr>
        <p:spPr>
          <a:xfrm flipV="1">
            <a:off x="6224252" y="3704345"/>
            <a:ext cx="1051448" cy="11157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文本框 35"/>
          <p:cNvSpPr txBox="1"/>
          <p:nvPr/>
        </p:nvSpPr>
        <p:spPr>
          <a:xfrm>
            <a:off x="6484923" y="3409877"/>
            <a:ext cx="590364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latin typeface="微软雅黑"/>
                <a:ea typeface="微软雅黑"/>
                <a:cs typeface="微软雅黑"/>
              </a:rPr>
              <a:t>私</a:t>
            </a:r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E61E4-2010-47A5-9E07-1E0B51D8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D432D-F0E2-4E07-B1B2-9C573066CB9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78013" indent="-378013" defTabSz="504017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积分系统</a:t>
            </a:r>
            <a:r>
              <a:rPr lang="en-US" altLang="en-US" dirty="0" err="1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介绍</a:t>
            </a:r>
            <a:endParaRPr lang="zh-CN" altLang="en-US" dirty="0">
              <a:solidFill>
                <a:srgbClr val="1E53A4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378013" indent="-378013" defTabSz="504017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智能合约实现</a:t>
            </a:r>
          </a:p>
          <a:p>
            <a:pPr marL="378013" indent="-378013" defTabSz="504017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JAVA</a:t>
            </a:r>
            <a:r>
              <a:rPr lang="zh-CN" altLang="en-US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 </a:t>
            </a:r>
            <a:r>
              <a:rPr lang="en-US" altLang="zh-CN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SDK</a:t>
            </a:r>
            <a:r>
              <a:rPr lang="zh-CN" altLang="en-US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开发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FD816B-E85D-4413-9393-59066049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39160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20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3.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543" dirty="0" err="1">
                <a:latin typeface="微软雅黑"/>
                <a:ea typeface="微软雅黑"/>
                <a:cs typeface="微软雅黑"/>
              </a:rPr>
              <a:t>UserKey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生成</a:t>
            </a:r>
          </a:p>
        </p:txBody>
      </p:sp>
      <p:pic>
        <p:nvPicPr>
          <p:cNvPr id="3" name="图片 2" descr="企业微信截图_3595b680-f8ae-4454-b5c9-b7cb1fb978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6" y="1640318"/>
            <a:ext cx="7166420" cy="323638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6A6347C-7F87-45E9-8157-F300C78C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0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21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4.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服务开发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013645" y="1637985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生成账号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4744408" y="1637985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部署积分合约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833566" y="1796735"/>
            <a:ext cx="910842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571661" y="1637985"/>
            <a:ext cx="185580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r" defTabSz="504017" hangingPunct="0"/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商家：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6530061" y="1637985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初始化商家账号</a:t>
            </a:r>
          </a:p>
        </p:txBody>
      </p:sp>
      <p:cxnSp>
        <p:nvCxnSpPr>
          <p:cNvPr id="27" name="直线箭头连接符 26"/>
          <p:cNvCxnSpPr>
            <a:stCxn id="10" idx="3"/>
            <a:endCxn id="26" idx="1"/>
          </p:cNvCxnSpPr>
          <p:nvPr/>
        </p:nvCxnSpPr>
        <p:spPr>
          <a:xfrm>
            <a:off x="5901142" y="1796735"/>
            <a:ext cx="628919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571661" y="2111364"/>
            <a:ext cx="185580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r" defTabSz="504017" hangingPunct="0"/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013645" y="2106913"/>
            <a:ext cx="819921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生成账号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4744408" y="2111363"/>
            <a:ext cx="1156734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商家积分奖励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6530061" y="2104260"/>
            <a:ext cx="1156734" cy="317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用户积分消费</a:t>
            </a:r>
          </a:p>
        </p:txBody>
      </p:sp>
      <p:cxnSp>
        <p:nvCxnSpPr>
          <p:cNvPr id="35" name="直线箭头连接符 34"/>
          <p:cNvCxnSpPr>
            <a:stCxn id="29" idx="3"/>
            <a:endCxn id="30" idx="1"/>
          </p:cNvCxnSpPr>
          <p:nvPr/>
        </p:nvCxnSpPr>
        <p:spPr>
          <a:xfrm>
            <a:off x="3833566" y="2265664"/>
            <a:ext cx="910842" cy="4449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30" idx="3"/>
            <a:endCxn id="34" idx="1"/>
          </p:cNvCxnSpPr>
          <p:nvPr/>
        </p:nvCxnSpPr>
        <p:spPr>
          <a:xfrm flipV="1">
            <a:off x="5901142" y="2263010"/>
            <a:ext cx="628919" cy="7103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2026854" y="3086390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商家账号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6783620" y="3086390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用户账号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4392440" y="3086390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积分合约</a:t>
            </a: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2846775" y="3195438"/>
            <a:ext cx="1545666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/>
          <p:cNvSpPr txBox="1"/>
          <p:nvPr/>
        </p:nvSpPr>
        <p:spPr>
          <a:xfrm>
            <a:off x="3020755" y="2909253"/>
            <a:ext cx="1149265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en-US" altLang="zh-CN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1.</a:t>
            </a:r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 部署合约</a:t>
            </a: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2846775" y="3297177"/>
            <a:ext cx="1545666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文本框 46"/>
          <p:cNvSpPr txBox="1"/>
          <p:nvPr/>
        </p:nvSpPr>
        <p:spPr>
          <a:xfrm>
            <a:off x="3020755" y="3300464"/>
            <a:ext cx="1149265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zh-CN" sz="1102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.</a:t>
            </a:r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 积分奖励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359402" y="2950672"/>
            <a:ext cx="1149265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zh-CN" sz="1102" dirty="0"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.</a:t>
            </a:r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 积分消费</a:t>
            </a:r>
          </a:p>
        </p:txBody>
      </p:sp>
      <p:cxnSp>
        <p:nvCxnSpPr>
          <p:cNvPr id="49" name="直线箭头连接符 48"/>
          <p:cNvCxnSpPr>
            <a:stCxn id="41" idx="3"/>
            <a:endCxn id="40" idx="1"/>
          </p:cNvCxnSpPr>
          <p:nvPr/>
        </p:nvCxnSpPr>
        <p:spPr>
          <a:xfrm>
            <a:off x="5212361" y="3245140"/>
            <a:ext cx="1571259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文本框 51"/>
          <p:cNvSpPr txBox="1"/>
          <p:nvPr/>
        </p:nvSpPr>
        <p:spPr>
          <a:xfrm>
            <a:off x="505378" y="3910116"/>
            <a:ext cx="7928628" cy="1017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用户必须在商家部署的智能合约上操作，依赖商家部署的合约地址</a:t>
            </a: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latin typeface="微软雅黑"/>
                <a:ea typeface="微软雅黑"/>
                <a:cs typeface="微软雅黑"/>
              </a:rPr>
              <a:t>用户也可自己发放积分，但无法和商家积分建立关联（地址唯一性）</a:t>
            </a: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积分奖励和积分消费依赖账户和积分合约地址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A81D7AC-354A-4C87-A67A-22122AB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22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4.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服务开发：积分合约部署，完成积分初始化 </a:t>
            </a:r>
          </a:p>
        </p:txBody>
      </p:sp>
      <p:pic>
        <p:nvPicPr>
          <p:cNvPr id="4" name="图片 3" descr="企业微信截图_88b95538-7a61-44c3-9fb3-d556b1e5ab1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" y="1839132"/>
            <a:ext cx="7342630" cy="170773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2C42D91-93D7-41C7-9B02-0EB9AA1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23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5.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服务开发：积分转账</a:t>
            </a:r>
          </a:p>
        </p:txBody>
      </p:sp>
      <p:pic>
        <p:nvPicPr>
          <p:cNvPr id="5" name="图片 4" descr="企业微信截图_7d84a259-3590-4b13-be93-6c7db25a83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8" y="1623751"/>
            <a:ext cx="7903773" cy="247689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84185B3-3D86-4B52-B37D-A7B88BF2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24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5.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服务开发：积分查询</a:t>
            </a:r>
          </a:p>
        </p:txBody>
      </p:sp>
      <p:pic>
        <p:nvPicPr>
          <p:cNvPr id="3" name="图片 2" descr="企业微信截图_8b1d94a5-a447-4c3f-9017-096b2654dbc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" y="1610199"/>
            <a:ext cx="7806583" cy="196027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EE0C683-16EC-4DE3-BE6E-E75C1E25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1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25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6.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测试案例开发：测试链是否联通</a:t>
            </a:r>
          </a:p>
        </p:txBody>
      </p:sp>
      <p:pic>
        <p:nvPicPr>
          <p:cNvPr id="4" name="图片 3" descr="企业微信截图_610d5403-68b0-447d-b8df-5f0be184206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4" y="1634466"/>
            <a:ext cx="7936914" cy="180346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8DA32FD-76FC-4E34-8774-784CD72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26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6.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测试案例开发：部署合约及转账</a:t>
            </a:r>
          </a:p>
        </p:txBody>
      </p:sp>
      <p:pic>
        <p:nvPicPr>
          <p:cNvPr id="3" name="图片 2" descr="企业微信截图_bb7c436a-434e-48be-b303-7ae1244d20b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2" y="1690021"/>
            <a:ext cx="8626784" cy="283310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66763B7-40DE-4CE5-84FA-78733269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27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883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6. 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测试案例开发：积分查询</a:t>
            </a:r>
          </a:p>
        </p:txBody>
      </p:sp>
      <p:pic>
        <p:nvPicPr>
          <p:cNvPr id="4" name="图片 3" descr="企业微信截图_8b1d94a5-a447-4c3f-9017-096b2654dbc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6" y="1610200"/>
            <a:ext cx="8336815" cy="218394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FD64C8-127D-4BBF-AA7F-D3AE5BBD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SDK开发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CB1A1-120C-4745-9352-BFF6FC2E9344}"/>
              </a:ext>
            </a:extLst>
          </p:cNvPr>
          <p:cNvSpPr txBox="1"/>
          <p:nvPr/>
        </p:nvSpPr>
        <p:spPr>
          <a:xfrm>
            <a:off x="3909234" y="2931207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</a:rPr>
              <a:t>微众银行，版权所有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9051F-8D4B-4C1C-AC83-A97B5CC6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08" y="2013737"/>
            <a:ext cx="181581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21C5-6CCA-47B6-9961-CAF4F76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5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3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F7FE2-8345-4A68-807B-E4AE9ED4DB5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南京先锋书店为了吸引用户消费，通过区块链发放一定额度的积分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消费者可以通过首次消费可以获得一定量的积分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消费者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每次按消费金额也可以获得相应的积分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积分可以在消费时抵扣消费金额（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189006" indent="-189006" defTabSz="504017" hangingPunct="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积分可以相互转让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BEC920-B6B5-4B7D-84E4-BD3D955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实验内容：基于区块链的积分系统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4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454" y="988979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传统积分系统流程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2102321" y="2226125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用户注册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360855" y="2226125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消费赚积分</a:t>
            </a:r>
          </a:p>
        </p:txBody>
      </p:sp>
      <p:cxnSp>
        <p:nvCxnSpPr>
          <p:cNvPr id="17" name="直线箭头连接符 16"/>
          <p:cNvCxnSpPr>
            <a:stCxn id="11" idx="3"/>
            <a:endCxn id="12" idx="1"/>
          </p:cNvCxnSpPr>
          <p:nvPr/>
        </p:nvCxnSpPr>
        <p:spPr>
          <a:xfrm>
            <a:off x="2922241" y="2384875"/>
            <a:ext cx="438614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745641" y="2226126"/>
            <a:ext cx="1514981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账户初始化：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2102321" y="2833184"/>
            <a:ext cx="819921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用户登录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3940801" y="2833184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登录验证成功</a:t>
            </a:r>
          </a:p>
        </p:txBody>
      </p:sp>
      <p:cxnSp>
        <p:nvCxnSpPr>
          <p:cNvPr id="25" name="直线箭头连接符 24"/>
          <p:cNvCxnSpPr>
            <a:stCxn id="23" idx="3"/>
            <a:endCxn id="24" idx="1"/>
          </p:cNvCxnSpPr>
          <p:nvPr/>
        </p:nvCxnSpPr>
        <p:spPr>
          <a:xfrm>
            <a:off x="2922241" y="2991934"/>
            <a:ext cx="1018560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745641" y="2833184"/>
            <a:ext cx="1514981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账户使用：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85939" y="2710847"/>
            <a:ext cx="1107374" cy="271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algn="ctr" defTabSz="504017" hangingPunct="0"/>
            <a:r>
              <a:rPr lang="zh-CN" altLang="en-US" sz="1102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密码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5964624" y="2372743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积分查询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5964624" y="2833184"/>
            <a:ext cx="1264928" cy="317500"/>
          </a:xfrm>
          <a:prstGeom prst="rect">
            <a:avLst/>
          </a:prstGeom>
          <a:solidFill>
            <a:srgbClr val="234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积分消费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DD7D80-E0F3-944E-91BE-2DE3F5B72593}"/>
              </a:ext>
            </a:extLst>
          </p:cNvPr>
          <p:cNvSpPr/>
          <p:nvPr/>
        </p:nvSpPr>
        <p:spPr>
          <a:xfrm>
            <a:off x="5964624" y="3274771"/>
            <a:ext cx="1264928" cy="31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9" tIns="45755" rIns="91509" bIns="45755" rtlCol="0" anchor="ctr"/>
          <a:lstStyle/>
          <a:p>
            <a:pPr algn="ctr" defTabSz="50382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2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积分转送</a:t>
            </a:r>
          </a:p>
        </p:txBody>
      </p:sp>
      <p:cxnSp>
        <p:nvCxnSpPr>
          <p:cNvPr id="31" name="直线箭头连接符 30"/>
          <p:cNvCxnSpPr>
            <a:stCxn id="24" idx="3"/>
            <a:endCxn id="29" idx="1"/>
          </p:cNvCxnSpPr>
          <p:nvPr/>
        </p:nvCxnSpPr>
        <p:spPr>
          <a:xfrm>
            <a:off x="5205728" y="2991934"/>
            <a:ext cx="758896" cy="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线箭头连接符 33"/>
          <p:cNvCxnSpPr>
            <a:endCxn id="28" idx="1"/>
          </p:cNvCxnSpPr>
          <p:nvPr/>
        </p:nvCxnSpPr>
        <p:spPr>
          <a:xfrm flipV="1">
            <a:off x="5205730" y="2531493"/>
            <a:ext cx="758894" cy="450790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24" idx="3"/>
            <a:endCxn id="30" idx="1"/>
          </p:cNvCxnSpPr>
          <p:nvPr/>
        </p:nvCxnSpPr>
        <p:spPr>
          <a:xfrm>
            <a:off x="5205728" y="2991934"/>
            <a:ext cx="758896" cy="441587"/>
          </a:xfrm>
          <a:prstGeom prst="straightConnector1">
            <a:avLst/>
          </a:prstGeom>
          <a:noFill/>
          <a:ln w="12700" cap="flat">
            <a:solidFill>
              <a:srgbClr val="3366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070690DB-0045-4640-8855-34DFF17D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积分系统分析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0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5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459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  实验系统简介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459" y="2173544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defTabSz="457200">
              <a:lnSpc>
                <a:spcPct val="150000"/>
              </a:lnSpc>
              <a:buFont typeface="+mj-lt"/>
              <a:buAutoNum type="arabicPeriod"/>
              <a:defRPr sz="1400">
                <a:latin typeface="微软雅黑"/>
                <a:ea typeface="微软雅黑"/>
                <a:cs typeface="微软雅黑"/>
              </a:defRPr>
            </a:lvl1pPr>
          </a:lstStyle>
          <a:p>
            <a:pPr marL="0" indent="0">
              <a:buNone/>
            </a:pPr>
            <a:r>
              <a:rPr lang="zh-CN" altLang="zh-CN" sz="1543" dirty="0"/>
              <a:t>2</a:t>
            </a:r>
            <a:r>
              <a:rPr lang="en-US" altLang="zh-CN" sz="1543" dirty="0"/>
              <a:t>.</a:t>
            </a:r>
            <a:r>
              <a:rPr lang="zh-CN" altLang="en-US" sz="1543" dirty="0"/>
              <a:t>   实验系统功能介绍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4505" y="1565763"/>
            <a:ext cx="7928628" cy="305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/>
            <a:r>
              <a:rPr lang="zh-CN" altLang="en-US" sz="1323" dirty="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Helvetica"/>
              </a:rPr>
              <a:t>本次实验我们实现一个积分系统，由商家进行积分发放，用户进行积分消费。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505" y="2918375"/>
            <a:ext cx="7928628" cy="1119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marL="252009" indent="-252009" defTabSz="504017" hangingPunct="0">
              <a:buFont typeface="+mj-lt"/>
              <a:buAutoNum type="arabicParenBoth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总积分初始化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252009" indent="-252009" defTabSz="504017" hangingPunct="0">
              <a:buFont typeface="+mj-lt"/>
              <a:buAutoNum type="arabicParenBoth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总积分查询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</a:endParaRPr>
          </a:p>
          <a:p>
            <a:pPr marL="252009" indent="-252009" defTabSz="504017" hangingPunct="0">
              <a:buFont typeface="+mj-lt"/>
              <a:buAutoNum type="arabicParenBoth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积分转账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  <a:sym typeface="Helvetica"/>
            </a:endParaRPr>
          </a:p>
          <a:p>
            <a:pPr marL="252009" indent="-252009" defTabSz="504017" hangingPunct="0">
              <a:buFont typeface="+mj-lt"/>
              <a:buAutoNum type="arabicParenBoth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</a:rPr>
              <a:t>积分查询</a:t>
            </a:r>
            <a:endParaRPr lang="en-US" altLang="zh-CN" sz="1323" dirty="0">
              <a:solidFill>
                <a:srgbClr val="1E53A4"/>
              </a:solidFill>
              <a:latin typeface="微软雅黑"/>
              <a:ea typeface="微软雅黑"/>
              <a:cs typeface="微软雅黑"/>
            </a:endParaRPr>
          </a:p>
          <a:p>
            <a:pPr marL="252009" indent="-252009" defTabSz="504017" hangingPunct="0">
              <a:buFont typeface="+mj-lt"/>
              <a:buAutoNum type="arabicParenBoth"/>
            </a:pPr>
            <a:r>
              <a:rPr lang="zh-CN" altLang="en-US" sz="1323" dirty="0">
                <a:solidFill>
                  <a:srgbClr val="1E53A4"/>
                </a:solidFill>
                <a:latin typeface="微软雅黑"/>
                <a:ea typeface="微软雅黑"/>
                <a:cs typeface="微软雅黑"/>
                <a:sym typeface="Helvetica"/>
              </a:rPr>
              <a:t>积分转账明细记录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2247B4-3EE6-4EED-B4BF-47E1D0A0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实验内容介绍：积分系统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0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6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59" y="98743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  积分发行常量初始化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9459" y="2361130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defTabSz="457200">
              <a:lnSpc>
                <a:spcPct val="150000"/>
              </a:lnSpc>
              <a:buFont typeface="+mj-lt"/>
              <a:buAutoNum type="arabicPeriod"/>
              <a:defRPr sz="1400">
                <a:latin typeface="微软雅黑"/>
                <a:ea typeface="微软雅黑"/>
                <a:cs typeface="微软雅黑"/>
              </a:defRPr>
            </a:lvl1pPr>
          </a:lstStyle>
          <a:p>
            <a:pPr marL="0" indent="0">
              <a:buNone/>
            </a:pPr>
            <a:r>
              <a:rPr lang="zh-CN" altLang="zh-CN" sz="1543" dirty="0"/>
              <a:t>2</a:t>
            </a:r>
            <a:r>
              <a:rPr lang="en-US" altLang="zh-CN" sz="1543" dirty="0"/>
              <a:t>.</a:t>
            </a:r>
            <a:r>
              <a:rPr lang="zh-CN" altLang="en-US" sz="1543" dirty="0"/>
              <a:t> 账户和余额对应关系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05" y="1582330"/>
            <a:ext cx="7928628" cy="6617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string name = “LAGC”;  // </a:t>
            </a:r>
            <a:r>
              <a:rPr lang="zh-CN" altLang="mr-IN" sz="1213" dirty="0">
                <a:latin typeface="微软雅黑"/>
                <a:ea typeface="微软雅黑"/>
                <a:cs typeface="微软雅黑"/>
              </a:rPr>
              <a:t>积分名称  </a:t>
            </a:r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LIBRAIRIE AVANT-GARDE CREDIT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string symbol = “LAG”; // </a:t>
            </a:r>
            <a:r>
              <a:rPr lang="zh-CN" altLang="mr-IN" sz="1213" dirty="0">
                <a:latin typeface="微软雅黑"/>
                <a:ea typeface="微软雅黑"/>
                <a:cs typeface="微软雅黑"/>
              </a:rPr>
              <a:t>积分简称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uint256 totalSupply;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mr-IN" sz="1213" dirty="0">
                <a:latin typeface="微软雅黑"/>
                <a:ea typeface="微软雅黑"/>
                <a:cs typeface="微软雅黑"/>
              </a:rPr>
              <a:t>发行量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505" y="2876957"/>
            <a:ext cx="7928628" cy="475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地址对应余额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mapping (address =&gt; uint256) public balances; 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459" y="3553917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defTabSz="457200">
              <a:lnSpc>
                <a:spcPct val="150000"/>
              </a:lnSpc>
              <a:buFont typeface="+mj-lt"/>
              <a:buAutoNum type="arabicPeriod"/>
              <a:defRPr sz="1400">
                <a:latin typeface="微软雅黑"/>
                <a:ea typeface="微软雅黑"/>
                <a:cs typeface="微软雅黑"/>
              </a:defRPr>
            </a:lvl1pPr>
          </a:lstStyle>
          <a:p>
            <a:pPr marL="0" indent="0">
              <a:buNone/>
            </a:pPr>
            <a:r>
              <a:rPr lang="zh-CN" altLang="zh-CN" sz="1543" dirty="0"/>
              <a:t>2</a:t>
            </a:r>
            <a:r>
              <a:rPr lang="en-US" altLang="zh-CN" sz="1543" dirty="0"/>
              <a:t>.</a:t>
            </a:r>
            <a:r>
              <a:rPr lang="zh-CN" altLang="en-US" sz="1543" dirty="0"/>
              <a:t> 消费</a:t>
            </a:r>
            <a:r>
              <a:rPr lang="en-US" altLang="zh-CN" sz="1543" dirty="0"/>
              <a:t>/</a:t>
            </a:r>
            <a:r>
              <a:rPr lang="zh-CN" altLang="en-US" sz="1543" dirty="0"/>
              <a:t>转让明细记录 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4505" y="4069744"/>
            <a:ext cx="7928628" cy="475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用来通知客户端积分交易发生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event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transferEvent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(address from, address to, uint256 value);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F8798-6889-44E5-978A-DA57A0A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智能合约编写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7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59" y="946015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4.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  积分智能合约初始化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05" y="1540912"/>
            <a:ext cx="7928628" cy="14083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mr-IN" sz="1213" dirty="0">
                <a:latin typeface="微软雅黑"/>
                <a:ea typeface="微软雅黑"/>
                <a:cs typeface="微软雅黑"/>
              </a:rPr>
              <a:t>构造函数，由积分创建者执行：书店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constructor(uint256 initialSupply, string creditName, string creditSymbol) public {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        totalSupply = initialSupply; 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        balances[msg.sender] = totalSupply; 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        name = creditName;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        symbol = creditSymbol;</a:t>
            </a:r>
          </a:p>
          <a:p>
            <a:pPr defTabSz="504017"/>
            <a:r>
              <a:rPr lang="mr-IN" altLang="zh-CN" sz="1213" dirty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459" y="3230854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defTabSz="457200">
              <a:lnSpc>
                <a:spcPct val="150000"/>
              </a:lnSpc>
              <a:buFont typeface="+mj-lt"/>
              <a:buAutoNum type="arabicPeriod"/>
              <a:defRPr sz="1400">
                <a:latin typeface="微软雅黑"/>
                <a:ea typeface="微软雅黑"/>
                <a:cs typeface="微软雅黑"/>
              </a:defRPr>
            </a:lvl1pPr>
          </a:lstStyle>
          <a:p>
            <a:pPr marL="0" indent="0">
              <a:buNone/>
            </a:pPr>
            <a:r>
              <a:rPr lang="zh-CN" altLang="zh-CN" sz="1543" dirty="0"/>
              <a:t>5</a:t>
            </a:r>
            <a:r>
              <a:rPr lang="en-US" altLang="zh-CN" sz="1543" dirty="0"/>
              <a:t>.</a:t>
            </a:r>
            <a:r>
              <a:rPr lang="zh-CN" altLang="en-US" sz="1543" dirty="0"/>
              <a:t> 积分发放总量查询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4505" y="3746681"/>
            <a:ext cx="7928628" cy="8484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查询积分发放总额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function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getTotalSupply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() constant returns (uint256) {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return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totalSupply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;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732BD6-AFD7-42FE-A47B-4D48DC1E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智能合约编写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8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59" y="805193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6.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  积分转账（消费</a:t>
            </a: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转让）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05" y="1308969"/>
            <a:ext cx="7928628" cy="38348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积分的发送函数，内部函数</a:t>
            </a:r>
          </a:p>
          <a:p>
            <a:pPr defTabSz="504017"/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function _transfer(address _from, address _to,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uint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_value) internal {</a:t>
            </a:r>
          </a:p>
          <a:p>
            <a:pPr defTabSz="504017"/>
            <a:endParaRPr lang="en-US" altLang="zh-CN" sz="1213" dirty="0">
              <a:latin typeface="微软雅黑"/>
              <a:ea typeface="微软雅黑"/>
              <a:cs typeface="微软雅黑"/>
            </a:endParaRP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require(_to != 0x0); 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require(balances[_from] &gt;= _value); 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require(balances[_to] + _value &gt; balances[_to]); //_value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不能为负值</a:t>
            </a:r>
          </a:p>
          <a:p>
            <a:pPr defTabSz="504017"/>
            <a:endParaRPr lang="zh-CN" altLang="en-US" sz="1213" dirty="0">
              <a:latin typeface="微软雅黑"/>
              <a:ea typeface="微软雅黑"/>
              <a:cs typeface="微软雅黑"/>
            </a:endParaRPr>
          </a:p>
          <a:p>
            <a:pPr defTabSz="504017"/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uint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previousBalances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= balances[_from] + balances[_to]; </a:t>
            </a:r>
          </a:p>
          <a:p>
            <a:pPr defTabSz="504017"/>
            <a:endParaRPr lang="en-US" altLang="zh-CN" sz="1213" dirty="0">
              <a:latin typeface="微软雅黑"/>
              <a:ea typeface="微软雅黑"/>
              <a:cs typeface="微软雅黑"/>
            </a:endParaRP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balances[_from] -= _value; 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balances[_to] += _value;</a:t>
            </a:r>
          </a:p>
          <a:p>
            <a:pPr defTabSz="504017"/>
            <a:endParaRPr lang="en-US" altLang="zh-CN" sz="1213" dirty="0">
              <a:latin typeface="微软雅黑"/>
              <a:ea typeface="微软雅黑"/>
              <a:cs typeface="微软雅黑"/>
            </a:endParaRP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transferEvent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(_from, _to, _value);   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记录转账并通知客户端发生积分交易</a:t>
            </a:r>
          </a:p>
          <a:p>
            <a:pPr defTabSz="504017"/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assert(balances[_from] + balances[_to] ==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previousBalances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);  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}</a:t>
            </a:r>
          </a:p>
          <a:p>
            <a:pPr defTabSz="504017"/>
            <a:endParaRPr lang="en-US" altLang="zh-CN" sz="1213" dirty="0">
              <a:latin typeface="微软雅黑"/>
              <a:ea typeface="微软雅黑"/>
              <a:cs typeface="微软雅黑"/>
            </a:endParaRP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客户端调用的积分发送函数</a:t>
            </a:r>
          </a:p>
          <a:p>
            <a:pPr defTabSz="504017"/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function transfer(address _to, uint256 _value) public {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_transfer(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msg.sender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, _to, _value); 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}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756920-E596-4D8F-BCE3-120C7F8B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智能合约编写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085E-3B13-4847-BF9A-ACAEF035ED65}"/>
              </a:ext>
            </a:extLst>
          </p:cNvPr>
          <p:cNvSpPr txBox="1">
            <a:spLocks/>
          </p:cNvSpPr>
          <p:nvPr/>
        </p:nvSpPr>
        <p:spPr>
          <a:xfrm>
            <a:off x="7970538" y="5251792"/>
            <a:ext cx="1803026" cy="259761"/>
          </a:xfrm>
          <a:prstGeom prst="rect">
            <a:avLst/>
          </a:prstGeom>
        </p:spPr>
        <p:txBody>
          <a:bodyPr lIns="91432" tIns="45714" rIns="91432" bIns="4571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4269F9-B5CE-EB46-8536-1F9E4423A6BA}" type="slidenum">
              <a:rPr kumimoji="1" lang="zh-CN" altLang="en-US" sz="772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lt"/>
              </a:rPr>
              <a:pPr algn="r"/>
              <a:t>9</a:t>
            </a:fld>
            <a:endParaRPr kumimoji="1" lang="zh-CN" altLang="en-US" sz="772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59" y="937731"/>
            <a:ext cx="9252536" cy="457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 hangingPunct="0">
              <a:lnSpc>
                <a:spcPct val="150000"/>
              </a:lnSpc>
            </a:pPr>
            <a:r>
              <a:rPr lang="en-US" altLang="zh-CN" sz="1543" dirty="0">
                <a:latin typeface="微软雅黑"/>
                <a:ea typeface="微软雅黑"/>
                <a:cs typeface="微软雅黑"/>
              </a:rPr>
              <a:t>7.</a:t>
            </a:r>
            <a:r>
              <a:rPr lang="zh-CN" altLang="en-US" sz="1543" dirty="0">
                <a:latin typeface="微软雅黑"/>
                <a:ea typeface="微软雅黑"/>
                <a:cs typeface="微软雅黑"/>
              </a:rPr>
              <a:t>   积分查询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05" y="1441507"/>
            <a:ext cx="7928628" cy="8484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1" tIns="50401" rIns="50401" bIns="50401" numCol="1" spcCol="38100" rtlCol="0" anchor="t">
            <a:spAutoFit/>
          </a:bodyPr>
          <a:lstStyle/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// </a:t>
            </a:r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查询账户余额</a:t>
            </a:r>
          </a:p>
          <a:p>
            <a:pPr defTabSz="504017"/>
            <a:r>
              <a:rPr lang="zh-CN" altLang="en-US" sz="1213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function </a:t>
            </a:r>
            <a:r>
              <a:rPr lang="en-US" altLang="zh-CN" sz="1213" dirty="0" err="1">
                <a:latin typeface="微软雅黑"/>
                <a:ea typeface="微软雅黑"/>
                <a:cs typeface="微软雅黑"/>
              </a:rPr>
              <a:t>balanceOf</a:t>
            </a:r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(address _owner) constant returns (uint256) {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    return balances[_owner];</a:t>
            </a:r>
          </a:p>
          <a:p>
            <a:pPr defTabSz="504017"/>
            <a:r>
              <a:rPr lang="en-US" altLang="zh-CN" sz="1213" dirty="0">
                <a:latin typeface="微软雅黑"/>
                <a:ea typeface="微软雅黑"/>
                <a:cs typeface="微软雅黑"/>
              </a:rPr>
              <a:t>    }</a:t>
            </a:r>
            <a:endParaRPr lang="zh-CN" altLang="en-US" sz="1213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Helvetic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D1A4C0-A825-42E9-B2B8-8E01DAB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智能合约编写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vftfbwj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noAutofit/>
      </a:bodyPr>
      <a:lstStyle>
        <a:defPPr marL="236258" indent="-236258" algn="l" defTabSz="756026">
          <a:lnSpc>
            <a:spcPct val="150000"/>
          </a:lnSpc>
          <a:buFont typeface="Arial" panose="020B0604020202020204" pitchFamily="34" charset="0"/>
          <a:buChar char="•"/>
          <a:defRPr sz="1323" dirty="0"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22772</TotalTime>
  <Words>1029</Words>
  <Application>Microsoft Office PowerPoint</Application>
  <PresentationFormat>自定义</PresentationFormat>
  <Paragraphs>238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Facto</vt:lpstr>
      <vt:lpstr>FZZhengHeiS-B-GB</vt:lpstr>
      <vt:lpstr>MS PGothic</vt:lpstr>
      <vt:lpstr>Source Han Sans CN</vt:lpstr>
      <vt:lpstr>Source Han Sans Regular</vt:lpstr>
      <vt:lpstr>楷体</vt:lpstr>
      <vt:lpstr>宋体</vt:lpstr>
      <vt:lpstr>微软雅黑</vt:lpstr>
      <vt:lpstr>微软雅黑</vt:lpstr>
      <vt:lpstr>Arial</vt:lpstr>
      <vt:lpstr>Calibri</vt:lpstr>
      <vt:lpstr>Helvetica</vt:lpstr>
      <vt:lpstr>WeBank</vt:lpstr>
      <vt:lpstr>智能合约课堂练习</vt:lpstr>
      <vt:lpstr>主要内容</vt:lpstr>
      <vt:lpstr>实验内容：基于区块链的积分系统</vt:lpstr>
      <vt:lpstr>积分系统分析</vt:lpstr>
      <vt:lpstr>实验内容介绍：积分系统</vt:lpstr>
      <vt:lpstr>智能合约编写</vt:lpstr>
      <vt:lpstr>智能合约编写</vt:lpstr>
      <vt:lpstr>智能合约编写</vt:lpstr>
      <vt:lpstr>智能合约编写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SDK开发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richzhao(赵振华)</dc:creator>
  <cp:lastModifiedBy>richzhao(赵振华)</cp:lastModifiedBy>
  <cp:revision>3016</cp:revision>
  <cp:lastPrinted>2016-07-25T06:49:00Z</cp:lastPrinted>
  <dcterms:created xsi:type="dcterms:W3CDTF">2014-12-29T00:05:00Z</dcterms:created>
  <dcterms:modified xsi:type="dcterms:W3CDTF">2019-07-08T07:58:57Z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