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5307C8-5098-44FF-AAB6-A28979761143}">
  <a:tblStyle styleId="{525307C8-5098-44FF-AAB6-A2897976114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70"/>
        <p:guide pos="452" orient="horz"/>
        <p:guide pos="3024" orient="horz"/>
        <p:guide pos="286"/>
        <p:guide pos="2880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s://drive.google.com/file/d/1VKH8d-Rma0K2ayz-oOnn6t3bg8Qh0js2/view?usp=sharing" TargetMode="External"/><Relationship Id="rId6" Type="http://schemas.openxmlformats.org/officeDocument/2006/relationships/hyperlink" Target="https://www.kaggle.com/datasets/hendratno/covid19-indonesia?resource=download" TargetMode="External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3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Challenge </a:t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Chapter 1</a:t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70" name="Google Shape;170;p22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1" name="Google Shape;17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6273" y="966725"/>
            <a:ext cx="4895852" cy="373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Selanjutnya, misi kedua!</a:t>
            </a:r>
            <a:endParaRPr b="1" i="0" sz="13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Nah, setelah berhasil menjawab persoalan yang dibutuhkan user, selanjutnya kamu diminta </a:t>
            </a: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merancang dashboard yang informatif dan tepat sasaran untuk audience menggunakan dataset yang sama dengan misi kedua dan ketiga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💻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Untuk itu, kamu perlu </a:t>
            </a: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buat 1 (satu) page khusus untuk menjelaskan arti dashboard dan kegunaannya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lalu </a:t>
            </a: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kemas dashboard sekreatif mungkin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dengan visualisasi yang kamu pilih (table, bar chart, line chart, dll).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Untuk isi dashboard, diserahkan kepada kelompokmu, ya!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1" name="Google Shape;18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6273" y="966725"/>
            <a:ext cx="4895852" cy="373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Nah, untuk dashboard, kamu dapat </a:t>
            </a: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mengumpulkannya dalam bentuk link Google Data Studio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ya!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Eits, jangan lupa untuk link tersebut </a:t>
            </a: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accessnya diubah menjadi everyone can view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agar dapat diakses dan diperiksa oleh Facil nantinya👍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4"/>
          <p:cNvCxnSpPr>
            <a:endCxn id="189" idx="3"/>
          </p:cNvCxnSpPr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0" name="Google Shape;19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Pembagian kelompok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 mengerjakan challenge ini, kamu akan </a:t>
            </a: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membagi diri ke dalam kelompok dengan anggota 1-2 orang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dengan pembagian tugas yang adil menurut kelompokmu, ya. 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So, kelompok diharapkan berkolaborasi dengan koordinasi yang efisien sehingga </a:t>
            </a: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semua anggota mendapatkan porsi pembagian tugas yang pas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😉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1048" y="943525"/>
            <a:ext cx="4956698" cy="377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Saatnya mengumpulkan project📩</a:t>
            </a:r>
            <a:endParaRPr b="1" i="0" sz="1600" u="none" cap="none" strike="noStrike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 selesai melakukan langkah-langkah pengerjaan, kamu dan tim akan </a:t>
            </a: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menghasilkan 2 (dua) output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ini: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 Script (Google Docs/Code Editor)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yang berisi query dan jawaban soal-soal di misi pertama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AutoNum type="arabicPeriod"/>
            </a:pP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Dashboard 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menjawab persoalan di misi kedua dalam format link Google Data Studio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" name="Google Shape;201;p25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2" name="Google Shape;20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945450"/>
            <a:ext cx="4267325" cy="3252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 kedua output tersebut selesai, jangan lupa </a:t>
            </a: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mengecek kembali untuk disesuaikan dengan challenge criteria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ya. Pastikan agar semua challenge criteria terpenuhi dalam project yang kamu buat, ya🙌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Jika semuanya sudah selesai dan dicek, kamu bisa </a:t>
            </a: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mengumpulkan hasil projectmu ke dalam Form Submission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diberikan oleh Tim Binar.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" name="Google Shape;211;p26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2" name="Google Shape;21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945450"/>
            <a:ext cx="4267325" cy="3252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7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9" name="Google Shape;21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/>
        </p:nvSpPr>
        <p:spPr>
          <a:xfrm>
            <a:off x="915550" y="140763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2672025" y="3932250"/>
            <a:ext cx="81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4379925" y="3958375"/>
            <a:ext cx="74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5427937" y="3546560"/>
            <a:ext cx="1840500" cy="133500"/>
          </a:xfrm>
          <a:prstGeom prst="rect">
            <a:avLst/>
          </a:prstGeom>
          <a:solidFill>
            <a:srgbClr val="FFC4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3783211" y="2198939"/>
            <a:ext cx="1729982" cy="1759438"/>
            <a:chOff x="4708179" y="1731854"/>
            <a:chExt cx="2208300" cy="1759438"/>
          </a:xfrm>
        </p:grpSpPr>
        <p:grpSp>
          <p:nvGrpSpPr>
            <p:cNvPr id="225" name="Google Shape;225;p27"/>
            <p:cNvGrpSpPr/>
            <p:nvPr/>
          </p:nvGrpSpPr>
          <p:grpSpPr>
            <a:xfrm rot="10800000">
              <a:off x="6760035" y="3079467"/>
              <a:ext cx="92400" cy="411825"/>
              <a:chOff x="2070100" y="2563700"/>
              <a:chExt cx="92400" cy="411825"/>
            </a:xfrm>
          </p:grpSpPr>
          <p:cxnSp>
            <p:nvCxnSpPr>
              <p:cNvPr id="226" name="Google Shape;226;p27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7" name="Google Shape;227;p27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8" name="Google Shape;228;p27"/>
            <p:cNvSpPr txBox="1"/>
            <p:nvPr/>
          </p:nvSpPr>
          <p:spPr>
            <a:xfrm>
              <a:off x="4708179" y="1731854"/>
              <a:ext cx="22083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Pengumpulan Challenge di Hari Terakhir Minggu Kedua</a:t>
              </a:r>
              <a:endParaRPr b="1" i="0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Disiapkan sebuah Form Submission dari tim Binar untuk di share kepada student sebagai tempat pengumpulan dokumen</a:t>
              </a:r>
              <a:endParaRPr b="1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29" name="Google Shape;229;p27"/>
          <p:cNvGrpSpPr/>
          <p:nvPr/>
        </p:nvGrpSpPr>
        <p:grpSpPr>
          <a:xfrm>
            <a:off x="74500" y="2172475"/>
            <a:ext cx="2041027" cy="1881263"/>
            <a:chOff x="495991" y="1705400"/>
            <a:chExt cx="2395009" cy="1881263"/>
          </a:xfrm>
        </p:grpSpPr>
        <p:sp>
          <p:nvSpPr>
            <p:cNvPr id="230" name="Google Shape;230;p27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7"/>
            <p:cNvGrpSpPr/>
            <p:nvPr/>
          </p:nvGrpSpPr>
          <p:grpSpPr>
            <a:xfrm>
              <a:off x="495991" y="1705400"/>
              <a:ext cx="2285524" cy="1881263"/>
              <a:chOff x="495991" y="1705400"/>
              <a:chExt cx="2285524" cy="1881263"/>
            </a:xfrm>
          </p:grpSpPr>
          <p:sp>
            <p:nvSpPr>
              <p:cNvPr id="232" name="Google Shape;232;p27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33" name="Google Shape;233;p2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34" name="Google Shape;234;p2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5" name="Google Shape;235;p2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6" name="Google Shape;236;p27"/>
              <p:cNvSpPr txBox="1"/>
              <p:nvPr/>
            </p:nvSpPr>
            <p:spPr>
              <a:xfrm>
                <a:off x="823115" y="1705400"/>
                <a:ext cx="1958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Hari Pertama di Minggu Pertama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Penjelasan tentang Challenge 1 oleh Facilitator secara langsung ke student.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237" name="Google Shape;237;p27"/>
          <p:cNvGrpSpPr/>
          <p:nvPr/>
        </p:nvGrpSpPr>
        <p:grpSpPr>
          <a:xfrm>
            <a:off x="2015266" y="3546542"/>
            <a:ext cx="1920518" cy="1358783"/>
            <a:chOff x="2773350" y="3079467"/>
            <a:chExt cx="2253600" cy="1358783"/>
          </a:xfrm>
        </p:grpSpPr>
        <p:sp>
          <p:nvSpPr>
            <p:cNvPr id="238" name="Google Shape;238;p27"/>
            <p:cNvSpPr/>
            <p:nvPr/>
          </p:nvSpPr>
          <p:spPr>
            <a:xfrm>
              <a:off x="2890932" y="3079475"/>
              <a:ext cx="2136000" cy="133500"/>
            </a:xfrm>
            <a:prstGeom prst="rect">
              <a:avLst/>
            </a:prstGeom>
            <a:solidFill>
              <a:srgbClr val="FFC4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9" name="Google Shape;239;p27"/>
            <p:cNvGrpSpPr/>
            <p:nvPr/>
          </p:nvGrpSpPr>
          <p:grpSpPr>
            <a:xfrm>
              <a:off x="2773350" y="3079467"/>
              <a:ext cx="2253600" cy="1358783"/>
              <a:chOff x="2773350" y="3079467"/>
              <a:chExt cx="2253600" cy="1358783"/>
            </a:xfrm>
          </p:grpSpPr>
          <p:grpSp>
            <p:nvGrpSpPr>
              <p:cNvPr id="240" name="Google Shape;240;p27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41" name="Google Shape;241;p2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42" name="Google Shape;242;p2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3" name="Google Shape;243;p27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Pengerjaan Challenge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Dilakukan secara mandiri oleh Students selama minggu kedua dan ketiga. Jika student mengalami kesulitan bisa di diskusikan pada saat sesi live session dengan Facilitator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244" name="Google Shape;244;p27"/>
          <p:cNvGrpSpPr/>
          <p:nvPr/>
        </p:nvGrpSpPr>
        <p:grpSpPr>
          <a:xfrm>
            <a:off x="7151352" y="2164525"/>
            <a:ext cx="1645434" cy="1507578"/>
            <a:chOff x="4753221" y="1705397"/>
            <a:chExt cx="2054481" cy="1507578"/>
          </a:xfrm>
        </p:grpSpPr>
        <p:sp>
          <p:nvSpPr>
            <p:cNvPr id="245" name="Google Shape;245;p27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" name="Google Shape;246;p27"/>
            <p:cNvGrpSpPr/>
            <p:nvPr/>
          </p:nvGrpSpPr>
          <p:grpSpPr>
            <a:xfrm>
              <a:off x="4753221" y="1705397"/>
              <a:ext cx="1958400" cy="1506493"/>
              <a:chOff x="4753221" y="1705397"/>
              <a:chExt cx="1958400" cy="1506493"/>
            </a:xfrm>
          </p:grpSpPr>
          <p:grpSp>
            <p:nvGrpSpPr>
              <p:cNvPr id="247" name="Google Shape;247;p27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48" name="Google Shape;248;p2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49" name="Google Shape;249;p2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0" name="Google Shape;250;p27"/>
              <p:cNvSpPr txBox="1"/>
              <p:nvPr/>
            </p:nvSpPr>
            <p:spPr>
              <a:xfrm>
                <a:off x="4753221" y="1705397"/>
                <a:ext cx="1958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Penilaian dan Feedback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t/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Dilakukan pemberian nilai dan feedback atas pengerjaan students oleh Facilitator.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251" name="Google Shape;251;p27"/>
          <p:cNvGrpSpPr/>
          <p:nvPr/>
        </p:nvGrpSpPr>
        <p:grpSpPr>
          <a:xfrm>
            <a:off x="3414550" y="3267140"/>
            <a:ext cx="3736789" cy="1730410"/>
            <a:chOff x="495991" y="2800065"/>
            <a:chExt cx="4384873" cy="1730410"/>
          </a:xfrm>
        </p:grpSpPr>
        <p:sp>
          <p:nvSpPr>
            <p:cNvPr id="252" name="Google Shape;252;p27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6D3A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" name="Google Shape;253;p27"/>
            <p:cNvGrpSpPr/>
            <p:nvPr/>
          </p:nvGrpSpPr>
          <p:grpSpPr>
            <a:xfrm>
              <a:off x="495991" y="2800065"/>
              <a:ext cx="4384873" cy="1730410"/>
              <a:chOff x="495991" y="2800065"/>
              <a:chExt cx="4384873" cy="1730410"/>
            </a:xfrm>
          </p:grpSpPr>
          <p:sp>
            <p:nvSpPr>
              <p:cNvPr id="254" name="Google Shape;254;p27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55" name="Google Shape;255;p2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56" name="Google Shape;256;p2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57" name="Google Shape;257;p2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8" name="Google Shape;258;p27"/>
              <p:cNvSpPr txBox="1"/>
              <p:nvPr/>
            </p:nvSpPr>
            <p:spPr>
              <a:xfrm>
                <a:off x="2812964" y="3586675"/>
                <a:ext cx="20679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1" i="0" lang="en" sz="9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Sesi Presentasi - Minggu Keenam</a:t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Facilitator sebagai moderator, students akan mempresentasikan pekerjaannya.</a:t>
                </a:r>
                <a:endParaRPr b="1" i="0" sz="8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259" name="Google Shape;259;p27"/>
          <p:cNvSpPr txBox="1"/>
          <p:nvPr/>
        </p:nvSpPr>
        <p:spPr>
          <a:xfrm>
            <a:off x="445675" y="717100"/>
            <a:ext cx="82377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Timeline Pelaksanaan dan Pengumpulan Challenge</a:t>
            </a:r>
            <a:endParaRPr b="1" i="0" sz="1600" u="none" cap="none" strike="noStrike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Biar makin paham dengan tahapan penyelesaian challenge dan estimasi waktu yang diperlukan untuk setiap tahap tersebut, yuk amati timeline berikut!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Selamat Mengerjakan!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5" name="Google Shape;2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28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28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b="0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69" name="Google Shape;26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15674" y="1073500"/>
            <a:ext cx="4417474" cy="33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66" name="Google Shape;66;p14"/>
          <p:cNvCxnSpPr>
            <a:stCxn id="67" idx="0"/>
            <a:endCxn id="68" idx="1"/>
          </p:cNvCxnSpPr>
          <p:nvPr/>
        </p:nvCxnSpPr>
        <p:spPr>
          <a:xfrm rot="-5400000">
            <a:off x="4791897" y="1166321"/>
            <a:ext cx="265500" cy="830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69" name="Google Shape;69;p14"/>
          <p:cNvSpPr txBox="1"/>
          <p:nvPr/>
        </p:nvSpPr>
        <p:spPr>
          <a:xfrm>
            <a:off x="877475" y="2749225"/>
            <a:ext cx="196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ACCEPTANCE CRITERIA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Kriteria pengumpulan challenge yang harus kamu penuhi untuk dapat melewati level</a:t>
            </a:r>
            <a:endParaRPr b="1" i="0" sz="1100" u="none" cap="none" strike="sng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" name="Google Shape;70;p14"/>
          <p:cNvCxnSpPr>
            <a:stCxn id="71" idx="2"/>
          </p:cNvCxnSpPr>
          <p:nvPr/>
        </p:nvCxnSpPr>
        <p:spPr>
          <a:xfrm rot="10800000">
            <a:off x="2823118" y="3355769"/>
            <a:ext cx="857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68" name="Google Shape;68;p14"/>
          <p:cNvSpPr txBox="1"/>
          <p:nvPr/>
        </p:nvSpPr>
        <p:spPr>
          <a:xfrm>
            <a:off x="5340076" y="891375"/>
            <a:ext cx="1539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7436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Kemampuan teknis yang akan kamu pelajari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141000" y="2901625"/>
            <a:ext cx="172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Hal yang akan kamu lakukan untuk dapat melewati level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5045757" y="3325623"/>
            <a:ext cx="1112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74" name="Google Shape;74;p14"/>
          <p:cNvSpPr/>
          <p:nvPr/>
        </p:nvSpPr>
        <p:spPr>
          <a:xfrm rot="3599998">
            <a:off x="3282759" y="1653263"/>
            <a:ext cx="2398198" cy="2398198"/>
          </a:xfrm>
          <a:prstGeom prst="blockArc">
            <a:avLst>
              <a:gd fmla="val 12622480" name="adj1"/>
              <a:gd fmla="val 19781569" name="adj2"/>
              <a:gd fmla="val 20773" name="adj3"/>
            </a:avLst>
          </a:prstGeom>
          <a:solidFill>
            <a:srgbClr val="F2A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 rot="10800000">
            <a:off x="3294359" y="1634807"/>
            <a:ext cx="2398200" cy="2398200"/>
          </a:xfrm>
          <a:prstGeom prst="blockArc">
            <a:avLst>
              <a:gd fmla="val 12622480" name="adj1"/>
              <a:gd fmla="val 19662822" name="adj2"/>
              <a:gd fmla="val 20729" name="adj3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 rot="-3599998">
            <a:off x="3304038" y="1652933"/>
            <a:ext cx="2398198" cy="2398198"/>
          </a:xfrm>
          <a:prstGeom prst="blockArc">
            <a:avLst>
              <a:gd fmla="val 12622480" name="adj1"/>
              <a:gd fmla="val 19703271" name="adj2"/>
              <a:gd fmla="val 20851" name="adj3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 rot="-7200164">
            <a:off x="3427565" y="3072584"/>
            <a:ext cx="505638" cy="506061"/>
            <a:chOff x="1967628" y="812211"/>
            <a:chExt cx="587999" cy="587999"/>
          </a:xfrm>
        </p:grpSpPr>
        <p:sp>
          <p:nvSpPr>
            <p:cNvPr id="78" name="Google Shape;78;p14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F1C232"/>
            </a:solidFill>
            <a:ln>
              <a:noFill/>
            </a:ln>
            <a:effectLst>
              <a:outerShdw blurRad="142875" rotWithShape="0" algn="bl">
                <a:srgbClr val="000000">
                  <a:alpha val="4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4228368" y="1649639"/>
            <a:ext cx="505621" cy="506092"/>
            <a:chOff x="1970048" y="811613"/>
            <a:chExt cx="587999" cy="587999"/>
          </a:xfrm>
        </p:grpSpPr>
        <p:sp>
          <p:nvSpPr>
            <p:cNvPr id="81" name="Google Shape;81;p14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B45F06"/>
            </a:solidFill>
            <a:ln>
              <a:noFill/>
            </a:ln>
            <a:effectLst>
              <a:outerShdw blurRad="142875" rotWithShape="0" algn="bl">
                <a:srgbClr val="000000">
                  <a:alpha val="4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 rot="7200164">
            <a:off x="5063147" y="3053597"/>
            <a:ext cx="505638" cy="506061"/>
            <a:chOff x="1977085" y="811649"/>
            <a:chExt cx="587999" cy="587999"/>
          </a:xfrm>
        </p:grpSpPr>
        <p:sp>
          <p:nvSpPr>
            <p:cNvPr id="84" name="Google Shape;84;p14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rotWithShape="0" algn="bl">
                <a:srgbClr val="000000">
                  <a:alpha val="4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4"/>
          <p:cNvSpPr txBox="1"/>
          <p:nvPr/>
        </p:nvSpPr>
        <p:spPr>
          <a:xfrm>
            <a:off x="4289247" y="1714421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 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460468" y="3125069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5108021" y="3099507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5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(Kemampuan teknis yang akan kamu pelajari)</a:t>
            </a:r>
            <a:endParaRPr b="0" i="1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078075" y="1821150"/>
            <a:ext cx="6949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Siswa mampu melakukan query dengan bahasa pemrograman SQL menggunakan BigQuery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Siswa mampu melakukan query menggunaan BI Tools (Google Data Studio)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6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(Hal yang akan kamu lakukan untuk dapat melewati level)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014600" y="1821150"/>
            <a:ext cx="71148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Mendownload data dari link yang telah disediakan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Membaca data yang sudah disajikan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Mendownload dan import file ke Google BigQuery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Membaca data yang sudah disajikan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Menyelesaikan soal-soal yang disediakan menggunakan Google BigQuery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Mengumpulkan jawaban dalam bentuk file SQL script (Google Docs/Code Editor)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Mengimport data ke Google Data Studio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dashboard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Menjelaskan tujuan penggunaan dashboard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Mengumpulkan jawaban dalam bentuk link Google Data Studio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1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Hal-Hal yang Harus Kamu Lewati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CRITERIA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(Kriteria pengumpulan challenge yang harus kamu penuhi untuk dapat melewati level)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953500" y="1821150"/>
            <a:ext cx="74400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berhasil diimport ke Google BigQuery dengan benar (</a:t>
            </a: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points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Penggunaan query di Google BigQuery untuk menjawab soal tersusun dengan tepat (</a:t>
            </a: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22,5 points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Soal pada studi kasus yang disediakan terjawab dengan tepat (</a:t>
            </a: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22,5 points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Pengumpulan jawaban dalam bentuk file SQL script (Google Docs/Code Editor) dikumpulkan sesuai dengan waktu yang ditentukan (</a:t>
            </a: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 points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berhasil diimport ke Google Data Studio dengan benar (</a:t>
            </a: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points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Visualisasi pada dashboard ditampilkan dengan ciamik dan rapi  (</a:t>
            </a: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17,5 points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Desain dashboard ditampilkan sesuai dengan kebutuhan menggunakan chart yang tepat (</a:t>
            </a: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22,5 points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Tujuan dashboard yang dibuat dijelaskan dengan tepat (</a:t>
            </a:r>
            <a:r>
              <a:rPr b="1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 points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58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8"/>
          <p:cNvCxnSpPr>
            <a:endCxn id="129" idx="3"/>
          </p:cNvCxnSpPr>
          <p:nvPr/>
        </p:nvCxnSpPr>
        <p:spPr>
          <a:xfrm flipH="1">
            <a:off x="1975075" y="427150"/>
            <a:ext cx="5549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454375" y="144400"/>
            <a:ext cx="15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Insight data needed💻</a:t>
            </a:r>
            <a:endParaRPr b="1" i="0" sz="13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Kamu baru aja direkrut jadi junior data scientist di tim data dan teknologi kesehatan. Nah, usermu membutuhkan insight dari </a:t>
            </a: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data yang sangat banyak tentang kasus Covid-19 di Indonesia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Terus langkah apa yang harus dilakukan?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3603" y="558225"/>
            <a:ext cx="5283395" cy="402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445675" y="717100"/>
            <a:ext cx="82377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Download datasetnya dulu~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Kamu perlu download data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dari </a:t>
            </a:r>
            <a:r>
              <a:rPr b="1" i="0" lang="en" sz="11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link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ini yang formatnya CSV. Data ini bersumber dari </a:t>
            </a:r>
            <a:r>
              <a:rPr b="0" i="0" lang="en" sz="11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Kaggle</a:t>
            </a:r>
            <a:r>
              <a:rPr b="0" i="0" lang="en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Nah, cuplikan datanya seperti gambar di bawah, ya~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19"/>
          <p:cNvCxnSpPr/>
          <p:nvPr/>
        </p:nvCxnSpPr>
        <p:spPr>
          <a:xfrm flipH="1">
            <a:off x="1975075" y="427150"/>
            <a:ext cx="55494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8247" y="1917951"/>
            <a:ext cx="8127474" cy="279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Langkah selanjutnya👉</a:t>
            </a:r>
            <a:endParaRPr b="1" i="0" sz="13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Setelah kamu mengunduh datanya, kamu bisa </a:t>
            </a: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mengimport data tersebut ke BigQuery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Nah, setelah import data kamu pasti bertanya-tanya datanya harus diapakan, ya? 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7398" y="779627"/>
            <a:ext cx="5386772" cy="41058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445675" y="717100"/>
            <a:ext cx="4126200" cy="4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Langkah selanjutnya, menyelesaikan misi pertama🕵️</a:t>
            </a:r>
            <a:endParaRPr b="1" i="0" sz="13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So, ini misi pertama buat kamu. Usermu membutuhkan data seperti di tabel, nih👉</a:t>
            </a:r>
            <a:endParaRPr b="0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Kamu dapat </a:t>
            </a: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melakukan query di Big Query</a:t>
            </a: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untuk menjawab persoalan-persoalan di misi pertama ini😎 </a:t>
            </a:r>
            <a:endParaRPr b="1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Nantinya, </a:t>
            </a:r>
            <a:r>
              <a:rPr b="1" i="0" lang="en" sz="1100" u="none" cap="none" strike="noStrike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format hasil pengerjaan dari misi pertama ini berbentuk SQL Script (Google Docs/Code Editor)👍</a:t>
            </a:r>
            <a:endParaRPr b="1" i="0" sz="1100" u="none" cap="none" strike="noStrike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0" name="Google Shape;160;p21"/>
          <p:cNvGraphicFramePr/>
          <p:nvPr/>
        </p:nvGraphicFramePr>
        <p:xfrm>
          <a:off x="5012150" y="738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{525307C8-5098-44FF-AAB6-A28979761143}</a:tableStyleId>
              </a:tblPr>
              <a:tblGrid>
                <a:gridCol w="3920300"/>
              </a:tblGrid>
              <a:tr h="35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Misi Pertama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761A79"/>
                    </a:solidFill>
                  </a:tcPr>
                </a:tc>
              </a:tr>
              <a:tr h="59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Jumlah total kasus Covid-19 aktif yang baru di setiap provinsi lalu diurutkan berdasarkan jumlah kasus yang paling besar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Mengambil 2 (dua) location iso code yang memiliki jumlah total kematian karena Covid-19 paling sedikit</a:t>
                      </a:r>
                      <a:endParaRPr sz="11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tentang tanggal-tanggal ketika rate kasus recovered di Indonesia paling tinggi beserta jumlah ratenya</a:t>
                      </a:r>
                      <a:endParaRPr sz="11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 case fatality rate dan case recovered rate dari masing-masing location iso code yang diurutkan dari data yang paling rendah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tentang tanggal-tanggal saat total kasus Covid-19 mulai menyentuh angka 30.000-an</a:t>
                      </a:r>
                      <a:endParaRPr sz="11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Jumlah data yang tercatat ketika kasus Covid-19 lebih dari atau sama dengan 30.000</a:t>
                      </a:r>
                      <a:endParaRPr sz="11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1" name="Google Shape;161;p21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Langkah Pengerjaan</a:t>
            </a:r>
            <a:endParaRPr b="0" i="0" sz="1400" u="none" cap="none" strike="noStrik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62" name="Google Shape;162;p21"/>
          <p:cNvCxnSpPr/>
          <p:nvPr/>
        </p:nvCxnSpPr>
        <p:spPr>
          <a:xfrm flipH="1">
            <a:off x="2953375" y="427150"/>
            <a:ext cx="4571100" cy="36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