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Open Sans 1" panose="020B0604020202020204" charset="0"/>
      <p:regular r:id="rId16"/>
    </p:embeddedFont>
    <p:embeddedFont>
      <p:font typeface="Open Sans 1 Bold" panose="020B0604020202020204" charset="0"/>
      <p:regular r:id="rId17"/>
    </p:embeddedFont>
    <p:embeddedFont>
      <p:font typeface="Open Sans 2" panose="020B0604020202020204" charset="0"/>
      <p:regular r:id="rId18"/>
    </p:embeddedFont>
    <p:embeddedFont>
      <p:font typeface="Open Sans 2 Bold" panose="020B0604020202020204" charset="0"/>
      <p:regular r:id="rId19"/>
    </p:embeddedFont>
    <p:embeddedFont>
      <p:font typeface="Staatliche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3375" autoAdjust="0"/>
  </p:normalViewPr>
  <p:slideViewPr>
    <p:cSldViewPr>
      <p:cViewPr varScale="1">
        <p:scale>
          <a:sx n="35" d="100"/>
          <a:sy n="35" d="100"/>
        </p:scale>
        <p:origin x="11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604"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03.09.2025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‹Nº›</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Hola me llamo Francisco José Arroyo y hoy os voy apresentar mi TFG, GeNomIn.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Este </a:t>
            </a:r>
            <a:r>
              <a:rPr lang="en-US" dirty="0" err="1"/>
              <a:t>proyecto</a:t>
            </a:r>
            <a:r>
              <a:rPr lang="en-US" dirty="0"/>
              <a:t> </a:t>
            </a:r>
            <a:r>
              <a:rPr lang="en-US" dirty="0" err="1"/>
              <a:t>nace</a:t>
            </a:r>
            <a:r>
              <a:rPr lang="en-US" dirty="0"/>
              <a:t> de la </a:t>
            </a:r>
            <a:r>
              <a:rPr lang="en-US" dirty="0" err="1"/>
              <a:t>necesidad</a:t>
            </a:r>
            <a:r>
              <a:rPr lang="en-US" dirty="0"/>
              <a:t> de </a:t>
            </a:r>
            <a:r>
              <a:rPr lang="en-US" dirty="0" err="1"/>
              <a:t>modernizar</a:t>
            </a:r>
            <a:r>
              <a:rPr lang="en-US" dirty="0"/>
              <a:t> la </a:t>
            </a:r>
            <a:r>
              <a:rPr lang="en-US" dirty="0" err="1"/>
              <a:t>gestión</a:t>
            </a:r>
            <a:r>
              <a:rPr lang="en-US" dirty="0"/>
              <a:t> </a:t>
            </a:r>
            <a:r>
              <a:rPr lang="en-US" dirty="0" err="1"/>
              <a:t>en</a:t>
            </a:r>
            <a:r>
              <a:rPr lang="en-US" dirty="0"/>
              <a:t> </a:t>
            </a:r>
            <a:r>
              <a:rPr lang="en-US" dirty="0" err="1"/>
              <a:t>el</a:t>
            </a:r>
            <a:r>
              <a:rPr lang="en-US" dirty="0"/>
              <a:t> </a:t>
            </a:r>
            <a:r>
              <a:rPr lang="en-US" dirty="0" err="1"/>
              <a:t>Servicio</a:t>
            </a:r>
            <a:r>
              <a:rPr lang="en-US" dirty="0"/>
              <a:t> de </a:t>
            </a:r>
            <a:r>
              <a:rPr lang="en-US" dirty="0" err="1"/>
              <a:t>Investigación</a:t>
            </a:r>
            <a:r>
              <a:rPr lang="en-US" dirty="0"/>
              <a:t> de la Universidad de Burgos para </a:t>
            </a:r>
            <a:r>
              <a:rPr lang="en-US" dirty="0" err="1"/>
              <a:t>el</a:t>
            </a:r>
            <a:r>
              <a:rPr lang="en-US" dirty="0"/>
              <a:t> control de </a:t>
            </a:r>
            <a:r>
              <a:rPr lang="en-US" dirty="0" err="1"/>
              <a:t>pagos</a:t>
            </a:r>
            <a:r>
              <a:rPr lang="en-US" dirty="0"/>
              <a:t> de </a:t>
            </a:r>
            <a:r>
              <a:rPr lang="en-US" dirty="0" err="1"/>
              <a:t>contratos</a:t>
            </a:r>
            <a:r>
              <a:rPr lang="en-US" dirty="0"/>
              <a:t>.</a:t>
            </a:r>
          </a:p>
          <a:p>
            <a:r>
              <a:rPr lang="en-US" dirty="0"/>
              <a:t>¿</a:t>
            </a:r>
            <a:r>
              <a:rPr lang="en-US" dirty="0" err="1"/>
              <a:t>Sabíais</a:t>
            </a:r>
            <a:r>
              <a:rPr lang="en-US" dirty="0"/>
              <a:t> que </a:t>
            </a:r>
            <a:r>
              <a:rPr lang="en-US" dirty="0" err="1"/>
              <a:t>en</a:t>
            </a:r>
            <a:r>
              <a:rPr lang="en-US" dirty="0"/>
              <a:t> </a:t>
            </a:r>
            <a:r>
              <a:rPr lang="en-US" dirty="0" err="1"/>
              <a:t>este</a:t>
            </a:r>
            <a:r>
              <a:rPr lang="en-US" dirty="0"/>
              <a:t> </a:t>
            </a:r>
            <a:r>
              <a:rPr lang="en-US" dirty="0" err="1"/>
              <a:t>Servicio</a:t>
            </a:r>
            <a:r>
              <a:rPr lang="en-US" dirty="0"/>
              <a:t> se </a:t>
            </a:r>
            <a:r>
              <a:rPr lang="en-US" dirty="0" err="1"/>
              <a:t>gestionan</a:t>
            </a:r>
            <a:r>
              <a:rPr lang="en-US" dirty="0"/>
              <a:t> y pagan </a:t>
            </a:r>
            <a:r>
              <a:rPr lang="en-US" dirty="0" err="1"/>
              <a:t>más</a:t>
            </a:r>
            <a:r>
              <a:rPr lang="en-US" dirty="0"/>
              <a:t> de 400 </a:t>
            </a:r>
            <a:r>
              <a:rPr lang="en-US" dirty="0" err="1"/>
              <a:t>contratos</a:t>
            </a:r>
            <a:r>
              <a:rPr lang="en-US" dirty="0"/>
              <a:t> </a:t>
            </a:r>
            <a:r>
              <a:rPr lang="en-US" dirty="0" err="1"/>
              <a:t>asociados</a:t>
            </a:r>
            <a:r>
              <a:rPr lang="en-US" dirty="0"/>
              <a:t> a </a:t>
            </a:r>
            <a:r>
              <a:rPr lang="en-US" dirty="0" err="1"/>
              <a:t>proyectos</a:t>
            </a:r>
            <a:r>
              <a:rPr lang="en-US" dirty="0"/>
              <a:t> de </a:t>
            </a:r>
            <a:r>
              <a:rPr lang="en-US" dirty="0" err="1"/>
              <a:t>investigación</a:t>
            </a:r>
            <a:r>
              <a:rPr lang="en-US" dirty="0"/>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Con </a:t>
            </a:r>
            <a:r>
              <a:rPr lang="en-US" dirty="0" err="1"/>
              <a:t>este</a:t>
            </a:r>
            <a:r>
              <a:rPr lang="en-US" dirty="0"/>
              <a:t> </a:t>
            </a:r>
            <a:r>
              <a:rPr lang="en-US" dirty="0" err="1"/>
              <a:t>trabajo</a:t>
            </a:r>
            <a:r>
              <a:rPr lang="en-US" dirty="0"/>
              <a:t> se </a:t>
            </a:r>
            <a:r>
              <a:rPr lang="en-US" dirty="0" err="1"/>
              <a:t>crea</a:t>
            </a:r>
            <a:r>
              <a:rPr lang="en-US" dirty="0"/>
              <a:t> una </a:t>
            </a:r>
            <a:r>
              <a:rPr lang="en-US" dirty="0" err="1"/>
              <a:t>aplicación</a:t>
            </a:r>
            <a:r>
              <a:rPr lang="en-US" dirty="0"/>
              <a:t> web </a:t>
            </a:r>
            <a:r>
              <a:rPr lang="en-US" dirty="0" err="1"/>
              <a:t>sobre</a:t>
            </a:r>
            <a:r>
              <a:rPr lang="en-US" dirty="0"/>
              <a:t> una base de </a:t>
            </a:r>
            <a:r>
              <a:rPr lang="en-US" dirty="0" err="1"/>
              <a:t>datos</a:t>
            </a:r>
            <a:r>
              <a:rPr lang="en-US" dirty="0"/>
              <a:t> </a:t>
            </a:r>
            <a:r>
              <a:rPr lang="en-US" dirty="0" err="1"/>
              <a:t>profesional</a:t>
            </a:r>
            <a:r>
              <a:rPr lang="en-US" dirty="0"/>
              <a:t>, Oracle, para </a:t>
            </a:r>
            <a:r>
              <a:rPr lang="en-US" dirty="0" err="1"/>
              <a:t>sustituir</a:t>
            </a:r>
            <a:r>
              <a:rPr lang="en-US" dirty="0"/>
              <a:t> </a:t>
            </a:r>
            <a:r>
              <a:rPr lang="en-US" dirty="0" err="1"/>
              <a:t>el</a:t>
            </a:r>
            <a:r>
              <a:rPr lang="en-US" dirty="0"/>
              <a:t> control manual de los </a:t>
            </a:r>
            <a:r>
              <a:rPr lang="en-US" dirty="0" err="1"/>
              <a:t>pagos</a:t>
            </a:r>
            <a:r>
              <a:rPr lang="en-US" dirty="0"/>
              <a:t> a </a:t>
            </a:r>
            <a:r>
              <a:rPr lang="en-US" dirty="0" err="1"/>
              <a:t>contratados</a:t>
            </a:r>
            <a:r>
              <a:rPr lang="en-US" dirty="0"/>
              <a:t>, que </a:t>
            </a:r>
            <a:r>
              <a:rPr lang="en-US" dirty="0" err="1"/>
              <a:t>están</a:t>
            </a:r>
            <a:r>
              <a:rPr lang="en-US" dirty="0"/>
              <a:t> </a:t>
            </a:r>
            <a:r>
              <a:rPr lang="en-US" dirty="0" err="1"/>
              <a:t>asociados</a:t>
            </a:r>
            <a:r>
              <a:rPr lang="en-US" dirty="0"/>
              <a:t> a </a:t>
            </a:r>
            <a:r>
              <a:rPr lang="en-US" dirty="0" err="1"/>
              <a:t>proyectos</a:t>
            </a:r>
            <a:r>
              <a:rPr lang="en-US" dirty="0"/>
              <a:t> de </a:t>
            </a:r>
            <a:r>
              <a:rPr lang="en-US" dirty="0" err="1"/>
              <a:t>Investigación</a:t>
            </a:r>
            <a:r>
              <a:rPr lang="en-US" dirty="0"/>
              <a:t> y que </a:t>
            </a:r>
            <a:r>
              <a:rPr lang="en-US" dirty="0" err="1"/>
              <a:t>actualmente</a:t>
            </a:r>
            <a:r>
              <a:rPr lang="en-US" dirty="0"/>
              <a:t> se </a:t>
            </a:r>
            <a:r>
              <a:rPr lang="en-US" dirty="0" err="1"/>
              <a:t>realiza</a:t>
            </a:r>
            <a:r>
              <a:rPr lang="en-US" dirty="0"/>
              <a:t> a </a:t>
            </a:r>
            <a:r>
              <a:rPr lang="en-US" dirty="0" err="1"/>
              <a:t>través</a:t>
            </a:r>
            <a:r>
              <a:rPr lang="en-US" dirty="0"/>
              <a:t> de una hoja de </a:t>
            </a:r>
            <a:r>
              <a:rPr lang="en-US" dirty="0" err="1"/>
              <a:t>cálculo</a:t>
            </a:r>
            <a:r>
              <a:rPr lang="en-US" dirty="0"/>
              <a:t>. Como </a:t>
            </a:r>
            <a:r>
              <a:rPr lang="en-US" dirty="0" err="1"/>
              <a:t>vemos</a:t>
            </a:r>
            <a:r>
              <a:rPr lang="en-US" dirty="0"/>
              <a:t> </a:t>
            </a:r>
            <a:r>
              <a:rPr lang="en-US" dirty="0" err="1"/>
              <a:t>en</a:t>
            </a:r>
            <a:r>
              <a:rPr lang="en-US" dirty="0"/>
              <a:t> la imagen con </a:t>
            </a:r>
            <a:r>
              <a:rPr lang="en-US" dirty="0" err="1"/>
              <a:t>multitud</a:t>
            </a:r>
            <a:r>
              <a:rPr lang="en-US" dirty="0"/>
              <a:t> de </a:t>
            </a:r>
            <a:r>
              <a:rPr lang="en-US" dirty="0" err="1"/>
              <a:t>campos</a:t>
            </a:r>
            <a:r>
              <a:rPr lang="en-US" dirty="0"/>
              <a:t>, lo que </a:t>
            </a:r>
            <a:r>
              <a:rPr lang="en-US" dirty="0" err="1"/>
              <a:t>implica</a:t>
            </a:r>
            <a:r>
              <a:rPr lang="en-US" dirty="0"/>
              <a:t> </a:t>
            </a:r>
            <a:r>
              <a:rPr lang="en-US" dirty="0" err="1"/>
              <a:t>errores</a:t>
            </a:r>
            <a:r>
              <a:rPr lang="en-US" dirty="0"/>
              <a:t> de </a:t>
            </a:r>
            <a:r>
              <a:rPr lang="en-US" dirty="0" err="1"/>
              <a:t>duplicados</a:t>
            </a:r>
            <a:r>
              <a:rPr lang="en-US" dirty="0"/>
              <a:t> e inexactitudes, </a:t>
            </a:r>
            <a:r>
              <a:rPr lang="en-US" dirty="0" err="1"/>
              <a:t>como</a:t>
            </a:r>
            <a:r>
              <a:rPr lang="en-US" dirty="0"/>
              <a:t> </a:t>
            </a:r>
            <a:r>
              <a:rPr lang="en-US" dirty="0" err="1"/>
              <a:t>puede</a:t>
            </a:r>
            <a:r>
              <a:rPr lang="en-US" dirty="0"/>
              <a:t> ser un </a:t>
            </a:r>
            <a:r>
              <a:rPr lang="en-US" dirty="0" err="1"/>
              <a:t>nombre</a:t>
            </a:r>
            <a:r>
              <a:rPr lang="en-US" dirty="0"/>
              <a:t> Francisco J o Francisco José.</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Bien, cada mes hay que cotejar los pagos que envía RRHH, con los datos que obran en la hoja de cálculo vista, por contratados, proyectos, meses, etc. </a:t>
            </a:r>
          </a:p>
          <a:p>
            <a:r>
              <a:rPr lang="en-US"/>
              <a:t>Es evidente que el manejo de una hoja de cálculo con tantas filas, produce errores en los campos, importes y referencias.</a:t>
            </a:r>
          </a:p>
          <a:p>
            <a:r>
              <a:rPr lang="en-US"/>
              <a:t>La solución es transformar esa hoja de cálculo en una BD relacional gestionada por una aplicación web, para así obtener informes fáciles de cotejar y datos consistentes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Para la realización de este trabajo, se han utilizado tres herramientas fundamentales:</a:t>
            </a:r>
          </a:p>
          <a:p>
            <a:r>
              <a:rPr lang="en-US"/>
              <a:t>Oracle 23ai:  Base de Datos que integra AI, con Vector Search (búquedas vectoriales más rápidas)</a:t>
            </a:r>
          </a:p>
          <a:p>
            <a:r>
              <a:rPr lang="en-US"/>
              <a:t>Apex 24: Para el desarrollo de la aplicación con SQL, PL/SQL y Java Script para acciones y procesos y la tercera</a:t>
            </a:r>
          </a:p>
          <a:p>
            <a:r>
              <a:rPr lang="en-US"/>
              <a:t>ORDS: Herramienta Oracle que permite la conexión de la BD con la web vía https fácilmente.</a:t>
            </a:r>
          </a:p>
          <a:p>
            <a:r>
              <a:rPr lang="en-US"/>
              <a:t>Además,</a:t>
            </a:r>
          </a:p>
          <a:p>
            <a:r>
              <a:rPr lang="en-US"/>
              <a:t>Para el despliegue en la nube se utiliza Oracle Cloud Free Tier, que permite el alojamiento de la Base de Datos y la aplicación, para su acceso desde la web.</a:t>
            </a:r>
          </a:p>
          <a:p>
            <a:r>
              <a:rPr lang="en-US"/>
              <a:t>Como herramientas auxiliares, se utilizaron; para los test, testcafé junto a visual studio y allure que genera informes de los mismos, Apex Office Print para la exportación en PDF de informes de la aplicación, GitHub como repositorio, la gestión de procesos en Zube, la verificación de código con SonarQube, y TexStudio para la creación de la memoria en Latex</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Un factor fundamental es la Normalización y modelado de los datos para generar las tablas, si no es correcto nada funcionará.</a:t>
            </a:r>
          </a:p>
          <a:p>
            <a:r>
              <a:rPr lang="en-US"/>
              <a:t>La instalación de Oracle con ORDS, es un factor que requiere una configuración cuidadosa, siguiendo las guías de instalación.</a:t>
            </a:r>
          </a:p>
          <a:p>
            <a:r>
              <a:rPr lang="en-US"/>
              <a:t>Consultas complejas en SQL, PL/SQL y acciones en JS, como el Control de fechas, es un aspecto que en la tabla de Excel no se contemplaba y ha generado muchos problemas por el formato entre Oracle y Apex, resuelto con conversiones de formato.</a:t>
            </a:r>
          </a:p>
          <a:p>
            <a:r>
              <a:rPr lang="en-US"/>
              <a:t>El despliegue en Oracle Cloud Free Tier, en sí no es gravoso, pero el alta del servicio requiere de mucha paciencia.</a:t>
            </a:r>
          </a:p>
          <a:p>
            <a:r>
              <a:rPr lang="en-US"/>
              <a:t>Los Informes en PDF a través de AOP, ha requerido la configuración de la plantilla y campos ocultos, para conservar los Totales.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En el mercado existen varias herramientas que  gestionan nóminas, como ZOHO e informes como PandaDoc, pero no aúnan la gestión de convocatorias, contratos, pagos e informes de nómina.</a:t>
            </a:r>
          </a:p>
          <a:p>
            <a:r>
              <a:rPr lang="en-US"/>
              <a:t>Actualmente la Universidad utiliza en la gestión Universitas XXI, con diferentes módulos,  que aunque interconectan,  contratos, solicitudes y proyectos, no están personalizados para realizar informes como los requeridos. A través de contabilidad podemos obtener listas de pagos pero poco útiles para este cometido.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Como conclusiones podemos destacar que:</a:t>
            </a:r>
          </a:p>
          <a:p>
            <a:r>
              <a:rPr lang="en-US"/>
              <a:t>Se ha cumplido con el objetivo de conversión de una hoja Excel en una aplicación web, que genera informes que mejoran la gestión, cumpliendo con el Desarrollo Sostenible.</a:t>
            </a:r>
          </a:p>
          <a:p>
            <a:r>
              <a:rPr lang="en-US"/>
              <a:t>Se ha desarrollado un proyecto siguiendo la metodología ágil, con un repositorio documental y verificación de código.</a:t>
            </a:r>
          </a:p>
          <a:p>
            <a:r>
              <a:rPr lang="en-US"/>
              <a:t>Se han afrontado retos similares a la vida profesional con éxito.</a:t>
            </a:r>
          </a:p>
          <a:p>
            <a:r>
              <a:rPr lang="en-US"/>
              <a:t>Idealmente, podría implantarse la aplicación localmente para uso y ¿Quién sabe si como funcionalidad en Universitas XXI?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Esta ha sido la presentación de mi TFG, GeNomIn, gracias por su atención y espero que haya sido de interés el trabajo realizado.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0.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63167">
            <a:off x="-1178936" y="433543"/>
            <a:ext cx="6437068" cy="5243285"/>
          </a:xfrm>
          <a:custGeom>
            <a:avLst/>
            <a:gdLst/>
            <a:ahLst/>
            <a:cxnLst/>
            <a:rect l="l" t="t" r="r" b="b"/>
            <a:pathLst>
              <a:path w="6437068" h="5243285">
                <a:moveTo>
                  <a:pt x="0" y="0"/>
                </a:moveTo>
                <a:lnTo>
                  <a:pt x="6437069" y="0"/>
                </a:lnTo>
                <a:lnTo>
                  <a:pt x="6437069" y="5243284"/>
                </a:lnTo>
                <a:lnTo>
                  <a:pt x="0" y="52432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TextBox 3"/>
          <p:cNvSpPr txBox="1"/>
          <p:nvPr/>
        </p:nvSpPr>
        <p:spPr>
          <a:xfrm>
            <a:off x="3113356" y="2629137"/>
            <a:ext cx="12061288" cy="3089594"/>
          </a:xfrm>
          <a:prstGeom prst="rect">
            <a:avLst/>
          </a:prstGeom>
        </p:spPr>
        <p:txBody>
          <a:bodyPr lIns="0" tIns="0" rIns="0" bIns="0" rtlCol="0" anchor="t">
            <a:spAutoFit/>
          </a:bodyPr>
          <a:lstStyle/>
          <a:p>
            <a:pPr algn="ctr">
              <a:lnSpc>
                <a:spcPts val="14877"/>
              </a:lnSpc>
            </a:pPr>
            <a:r>
              <a:rPr lang="en-US" sz="12501" dirty="0">
                <a:solidFill>
                  <a:srgbClr val="000000"/>
                </a:solidFill>
                <a:latin typeface="Staatliches"/>
                <a:ea typeface="Staatliches"/>
                <a:cs typeface="Staatliches"/>
                <a:sym typeface="Staatliches"/>
              </a:rPr>
              <a:t>TRABAJO</a:t>
            </a:r>
          </a:p>
          <a:p>
            <a:pPr algn="ctr">
              <a:lnSpc>
                <a:spcPts val="9520"/>
              </a:lnSpc>
            </a:pPr>
            <a:r>
              <a:rPr lang="en-US" sz="8000" dirty="0">
                <a:solidFill>
                  <a:srgbClr val="000000"/>
                </a:solidFill>
                <a:latin typeface="Staatliches"/>
                <a:ea typeface="Staatliches"/>
                <a:cs typeface="Staatliches"/>
                <a:sym typeface="Staatliches"/>
              </a:rPr>
              <a:t> FINAL DE GRADO INFORMÁTICA</a:t>
            </a:r>
          </a:p>
        </p:txBody>
      </p:sp>
      <p:sp>
        <p:nvSpPr>
          <p:cNvPr id="4" name="Freeform 4"/>
          <p:cNvSpPr/>
          <p:nvPr/>
        </p:nvSpPr>
        <p:spPr>
          <a:xfrm rot="-5399999">
            <a:off x="12763625" y="4690283"/>
            <a:ext cx="6437068" cy="5243285"/>
          </a:xfrm>
          <a:custGeom>
            <a:avLst/>
            <a:gdLst/>
            <a:ahLst/>
            <a:cxnLst/>
            <a:rect l="l" t="t" r="r" b="b"/>
            <a:pathLst>
              <a:path w="6437068" h="5243285">
                <a:moveTo>
                  <a:pt x="0" y="0"/>
                </a:moveTo>
                <a:lnTo>
                  <a:pt x="6437069" y="0"/>
                </a:lnTo>
                <a:lnTo>
                  <a:pt x="6437069" y="5243284"/>
                </a:lnTo>
                <a:lnTo>
                  <a:pt x="0" y="52432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007260" y="741400"/>
            <a:ext cx="4273480" cy="1878212"/>
          </a:xfrm>
          <a:custGeom>
            <a:avLst/>
            <a:gdLst/>
            <a:ahLst/>
            <a:cxnLst/>
            <a:rect l="l" t="t" r="r" b="b"/>
            <a:pathLst>
              <a:path w="4273480" h="1878212">
                <a:moveTo>
                  <a:pt x="0" y="0"/>
                </a:moveTo>
                <a:lnTo>
                  <a:pt x="4273480" y="0"/>
                </a:lnTo>
                <a:lnTo>
                  <a:pt x="4273480" y="1878212"/>
                </a:lnTo>
                <a:lnTo>
                  <a:pt x="0" y="1878212"/>
                </a:lnTo>
                <a:lnTo>
                  <a:pt x="0" y="0"/>
                </a:lnTo>
                <a:close/>
              </a:path>
            </a:pathLst>
          </a:custGeom>
          <a:blipFill>
            <a:blip r:embed="rId5"/>
            <a:stretch>
              <a:fillRect t="-5033" b="-5033"/>
            </a:stretch>
          </a:blipFill>
        </p:spPr>
      </p:sp>
      <p:sp>
        <p:nvSpPr>
          <p:cNvPr id="6" name="Freeform 6"/>
          <p:cNvSpPr/>
          <p:nvPr/>
        </p:nvSpPr>
        <p:spPr>
          <a:xfrm>
            <a:off x="7977937" y="5908526"/>
            <a:ext cx="2806797" cy="2806797"/>
          </a:xfrm>
          <a:custGeom>
            <a:avLst/>
            <a:gdLst/>
            <a:ahLst/>
            <a:cxnLst/>
            <a:rect l="l" t="t" r="r" b="b"/>
            <a:pathLst>
              <a:path w="2806797" h="2806797">
                <a:moveTo>
                  <a:pt x="0" y="0"/>
                </a:moveTo>
                <a:lnTo>
                  <a:pt x="2806797" y="0"/>
                </a:lnTo>
                <a:lnTo>
                  <a:pt x="2806797" y="2806798"/>
                </a:lnTo>
                <a:lnTo>
                  <a:pt x="0" y="2806798"/>
                </a:lnTo>
                <a:lnTo>
                  <a:pt x="0" y="0"/>
                </a:lnTo>
                <a:close/>
              </a:path>
            </a:pathLst>
          </a:custGeom>
          <a:blipFill>
            <a:blip r:embed="rId6"/>
            <a:stretch>
              <a:fillRect/>
            </a:stretch>
          </a:blipFill>
        </p:spPr>
      </p:sp>
      <p:sp>
        <p:nvSpPr>
          <p:cNvPr id="7" name="TextBox 7"/>
          <p:cNvSpPr txBox="1"/>
          <p:nvPr/>
        </p:nvSpPr>
        <p:spPr>
          <a:xfrm>
            <a:off x="5402154" y="8465828"/>
            <a:ext cx="7958363" cy="1508745"/>
          </a:xfrm>
          <a:prstGeom prst="rect">
            <a:avLst/>
          </a:prstGeom>
        </p:spPr>
        <p:txBody>
          <a:bodyPr lIns="0" tIns="0" rIns="0" bIns="0" rtlCol="0" anchor="t">
            <a:spAutoFit/>
          </a:bodyPr>
          <a:lstStyle/>
          <a:p>
            <a:pPr algn="ctr">
              <a:lnSpc>
                <a:spcPts val="6090"/>
              </a:lnSpc>
            </a:pPr>
            <a:r>
              <a:rPr lang="en-US" sz="4350">
                <a:solidFill>
                  <a:srgbClr val="000000"/>
                </a:solidFill>
                <a:latin typeface="Staatliches"/>
                <a:ea typeface="Staatliches"/>
                <a:cs typeface="Staatliches"/>
                <a:sym typeface="Staatliches"/>
              </a:rPr>
              <a:t>Francisco j arroyo </a:t>
            </a:r>
          </a:p>
          <a:p>
            <a:pPr algn="ctr">
              <a:lnSpc>
                <a:spcPts val="6090"/>
              </a:lnSpc>
            </a:pPr>
            <a:r>
              <a:rPr lang="en-US" sz="4350">
                <a:solidFill>
                  <a:srgbClr val="000000"/>
                </a:solidFill>
                <a:latin typeface="Staatliches"/>
                <a:ea typeface="Staatliches"/>
                <a:cs typeface="Staatliches"/>
                <a:sym typeface="Staatliches"/>
              </a:rPr>
              <a:t>septiembre 2025</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70590" y="1852251"/>
            <a:ext cx="5906447" cy="5906447"/>
          </a:xfrm>
          <a:custGeom>
            <a:avLst/>
            <a:gdLst/>
            <a:ahLst/>
            <a:cxnLst/>
            <a:rect l="l" t="t" r="r" b="b"/>
            <a:pathLst>
              <a:path w="5906447" h="5906447">
                <a:moveTo>
                  <a:pt x="0" y="0"/>
                </a:moveTo>
                <a:lnTo>
                  <a:pt x="5906447" y="0"/>
                </a:lnTo>
                <a:lnTo>
                  <a:pt x="5906447" y="5906447"/>
                </a:lnTo>
                <a:lnTo>
                  <a:pt x="0" y="5906447"/>
                </a:lnTo>
                <a:lnTo>
                  <a:pt x="0" y="0"/>
                </a:lnTo>
                <a:close/>
              </a:path>
            </a:pathLst>
          </a:custGeom>
          <a:blipFill>
            <a:blip r:embed="rId3"/>
            <a:stretch>
              <a:fillRect/>
            </a:stretch>
          </a:blipFill>
        </p:spPr>
      </p:sp>
      <p:sp>
        <p:nvSpPr>
          <p:cNvPr id="3" name="TextBox 3"/>
          <p:cNvSpPr txBox="1"/>
          <p:nvPr/>
        </p:nvSpPr>
        <p:spPr>
          <a:xfrm>
            <a:off x="6763640" y="2925239"/>
            <a:ext cx="9632973" cy="3684270"/>
          </a:xfrm>
          <a:prstGeom prst="rect">
            <a:avLst/>
          </a:prstGeom>
        </p:spPr>
        <p:txBody>
          <a:bodyPr lIns="0" tIns="0" rIns="0" bIns="0" rtlCol="0" anchor="t">
            <a:spAutoFit/>
          </a:bodyPr>
          <a:lstStyle/>
          <a:p>
            <a:pPr algn="just">
              <a:lnSpc>
                <a:spcPts val="5880"/>
              </a:lnSpc>
            </a:pPr>
            <a:endParaRPr/>
          </a:p>
          <a:p>
            <a:pPr algn="just">
              <a:lnSpc>
                <a:spcPts val="5880"/>
              </a:lnSpc>
              <a:spcBef>
                <a:spcPct val="0"/>
              </a:spcBef>
            </a:pPr>
            <a:r>
              <a:rPr lang="en-US" sz="4200">
                <a:solidFill>
                  <a:srgbClr val="000000"/>
                </a:solidFill>
                <a:latin typeface="Open Sans 1"/>
                <a:ea typeface="Open Sans 1"/>
                <a:cs typeface="Open Sans 1"/>
                <a:sym typeface="Open Sans 1"/>
              </a:rPr>
              <a:t>¿Sabíais que en el Servicio de Investigación se gestionan y pagan </a:t>
            </a:r>
            <a:r>
              <a:rPr lang="en-US" sz="4200" b="1">
                <a:solidFill>
                  <a:srgbClr val="000000"/>
                </a:solidFill>
                <a:latin typeface="Open Sans 1 Bold"/>
                <a:ea typeface="Open Sans 1 Bold"/>
                <a:cs typeface="Open Sans 1 Bold"/>
                <a:sym typeface="Open Sans 1 Bold"/>
              </a:rPr>
              <a:t>más de 400 contratos</a:t>
            </a:r>
            <a:r>
              <a:rPr lang="en-US" sz="4200">
                <a:solidFill>
                  <a:srgbClr val="000000"/>
                </a:solidFill>
                <a:latin typeface="Open Sans 1"/>
                <a:ea typeface="Open Sans 1"/>
                <a:cs typeface="Open Sans 1"/>
                <a:sym typeface="Open Sans 1"/>
              </a:rPr>
              <a:t> asociados a proyectos de investigación?</a:t>
            </a:r>
          </a:p>
        </p:txBody>
      </p:sp>
      <p:sp>
        <p:nvSpPr>
          <p:cNvPr id="4" name="Freeform 4"/>
          <p:cNvSpPr/>
          <p:nvPr/>
        </p:nvSpPr>
        <p:spPr>
          <a:xfrm flipH="1">
            <a:off x="13138602" y="5964020"/>
            <a:ext cx="5462160" cy="4449177"/>
          </a:xfrm>
          <a:custGeom>
            <a:avLst/>
            <a:gdLst/>
            <a:ahLst/>
            <a:cxnLst/>
            <a:rect l="l" t="t" r="r" b="b"/>
            <a:pathLst>
              <a:path w="5462160" h="4449177">
                <a:moveTo>
                  <a:pt x="5462160" y="0"/>
                </a:moveTo>
                <a:lnTo>
                  <a:pt x="0" y="0"/>
                </a:lnTo>
                <a:lnTo>
                  <a:pt x="0" y="4449177"/>
                </a:lnTo>
                <a:lnTo>
                  <a:pt x="5462160" y="4449177"/>
                </a:lnTo>
                <a:lnTo>
                  <a:pt x="546216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9144000" y="923925"/>
            <a:ext cx="5910567" cy="928326"/>
          </a:xfrm>
          <a:prstGeom prst="rect">
            <a:avLst/>
          </a:prstGeom>
        </p:spPr>
        <p:txBody>
          <a:bodyPr lIns="0" tIns="0" rIns="0" bIns="0" rtlCol="0" anchor="t">
            <a:spAutoFit/>
          </a:bodyPr>
          <a:lstStyle/>
          <a:p>
            <a:pPr algn="l">
              <a:lnSpc>
                <a:spcPts val="7632"/>
              </a:lnSpc>
            </a:pPr>
            <a:r>
              <a:rPr lang="en-US" sz="5451">
                <a:solidFill>
                  <a:srgbClr val="000000"/>
                </a:solidFill>
                <a:latin typeface="Staatliches"/>
                <a:ea typeface="Staatliches"/>
                <a:cs typeface="Staatliches"/>
                <a:sym typeface="Staatliches"/>
              </a:rPr>
              <a:t>INTRODUCCIÓN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146285" y="5610868"/>
            <a:ext cx="12015333" cy="2941320"/>
          </a:xfrm>
          <a:prstGeom prst="rect">
            <a:avLst/>
          </a:prstGeom>
        </p:spPr>
        <p:txBody>
          <a:bodyPr lIns="0" tIns="0" rIns="0" bIns="0" rtlCol="0" anchor="t">
            <a:spAutoFit/>
          </a:bodyPr>
          <a:lstStyle/>
          <a:p>
            <a:pPr marL="906780" lvl="1" indent="-453390" algn="just">
              <a:lnSpc>
                <a:spcPts val="5880"/>
              </a:lnSpc>
              <a:buFont typeface="Arial"/>
              <a:buChar char="•"/>
            </a:pPr>
            <a:r>
              <a:rPr lang="en-US" sz="4200">
                <a:solidFill>
                  <a:srgbClr val="000000"/>
                </a:solidFill>
                <a:latin typeface="Open Sans 1"/>
                <a:ea typeface="Open Sans 1"/>
                <a:cs typeface="Open Sans 1"/>
                <a:sym typeface="Open Sans 1"/>
              </a:rPr>
              <a:t>Se pretende eliminar </a:t>
            </a:r>
            <a:r>
              <a:rPr lang="en-US" sz="4200" b="1">
                <a:solidFill>
                  <a:srgbClr val="000000"/>
                </a:solidFill>
                <a:latin typeface="Open Sans 1 Bold"/>
                <a:ea typeface="Open Sans 1 Bold"/>
                <a:cs typeface="Open Sans 1 Bold"/>
                <a:sym typeface="Open Sans 1 Bold"/>
              </a:rPr>
              <a:t>errores</a:t>
            </a:r>
          </a:p>
          <a:p>
            <a:pPr marL="906780" lvl="1" indent="-453390" algn="just">
              <a:lnSpc>
                <a:spcPts val="5880"/>
              </a:lnSpc>
              <a:buFont typeface="Arial"/>
              <a:buChar char="•"/>
            </a:pPr>
            <a:r>
              <a:rPr lang="en-US" sz="4200" b="1">
                <a:solidFill>
                  <a:srgbClr val="000000"/>
                </a:solidFill>
                <a:latin typeface="Open Sans 1 Bold"/>
                <a:ea typeface="Open Sans 1 Bold"/>
                <a:cs typeface="Open Sans 1 Bold"/>
                <a:sym typeface="Open Sans 1 Bold"/>
              </a:rPr>
              <a:t>Duplicidades </a:t>
            </a:r>
            <a:r>
              <a:rPr lang="en-US" sz="4200">
                <a:solidFill>
                  <a:srgbClr val="000000"/>
                </a:solidFill>
                <a:latin typeface="Open Sans 1"/>
                <a:ea typeface="Open Sans 1"/>
                <a:cs typeface="Open Sans 1"/>
                <a:sym typeface="Open Sans 1"/>
              </a:rPr>
              <a:t>de datos </a:t>
            </a:r>
          </a:p>
          <a:p>
            <a:pPr marL="906780" lvl="1" indent="-453390" algn="just">
              <a:lnSpc>
                <a:spcPts val="5880"/>
              </a:lnSpc>
              <a:buFont typeface="Arial"/>
              <a:buChar char="•"/>
            </a:pPr>
            <a:r>
              <a:rPr lang="en-US" sz="4200" b="1">
                <a:solidFill>
                  <a:srgbClr val="000000"/>
                </a:solidFill>
                <a:latin typeface="Open Sans 1 Bold"/>
                <a:ea typeface="Open Sans 1 Bold"/>
                <a:cs typeface="Open Sans 1 Bold"/>
                <a:sym typeface="Open Sans 1 Bold"/>
              </a:rPr>
              <a:t>Persistencia</a:t>
            </a:r>
            <a:r>
              <a:rPr lang="en-US" sz="4200">
                <a:solidFill>
                  <a:srgbClr val="000000"/>
                </a:solidFill>
                <a:latin typeface="Open Sans 1"/>
                <a:ea typeface="Open Sans 1"/>
                <a:cs typeface="Open Sans 1"/>
                <a:sym typeface="Open Sans 1"/>
              </a:rPr>
              <a:t>, acceso y </a:t>
            </a:r>
            <a:r>
              <a:rPr lang="en-US" sz="4200" b="1">
                <a:solidFill>
                  <a:srgbClr val="000000"/>
                </a:solidFill>
                <a:latin typeface="Open Sans 1 Bold"/>
                <a:ea typeface="Open Sans 1 Bold"/>
                <a:cs typeface="Open Sans 1 Bold"/>
                <a:sym typeface="Open Sans 1 Bold"/>
              </a:rPr>
              <a:t>seguridad</a:t>
            </a:r>
          </a:p>
          <a:p>
            <a:pPr marL="906780" lvl="1" indent="-453390" algn="l">
              <a:lnSpc>
                <a:spcPts val="5880"/>
              </a:lnSpc>
              <a:buFont typeface="Arial"/>
              <a:buChar char="•"/>
            </a:pPr>
            <a:r>
              <a:rPr lang="en-US" sz="4200">
                <a:solidFill>
                  <a:srgbClr val="000000"/>
                </a:solidFill>
                <a:latin typeface="Open Sans 1"/>
                <a:ea typeface="Open Sans 1"/>
                <a:cs typeface="Open Sans 1"/>
                <a:sym typeface="Open Sans 1"/>
              </a:rPr>
              <a:t>Entorno </a:t>
            </a:r>
            <a:r>
              <a:rPr lang="en-US" sz="4200" b="1">
                <a:solidFill>
                  <a:srgbClr val="000000"/>
                </a:solidFill>
                <a:latin typeface="Open Sans 1 Bold"/>
                <a:ea typeface="Open Sans 1 Bold"/>
                <a:cs typeface="Open Sans 1 Bold"/>
                <a:sym typeface="Open Sans 1 Bold"/>
              </a:rPr>
              <a:t>profesional </a:t>
            </a:r>
            <a:r>
              <a:rPr lang="en-US" sz="4200">
                <a:solidFill>
                  <a:srgbClr val="000000"/>
                </a:solidFill>
                <a:latin typeface="Open Sans 1"/>
                <a:ea typeface="Open Sans 1"/>
                <a:cs typeface="Open Sans 1"/>
                <a:sym typeface="Open Sans 1"/>
              </a:rPr>
              <a:t>y </a:t>
            </a:r>
            <a:r>
              <a:rPr lang="en-US" sz="4200" b="1">
                <a:solidFill>
                  <a:srgbClr val="000000"/>
                </a:solidFill>
                <a:latin typeface="Open Sans 1 Bold"/>
                <a:ea typeface="Open Sans 1 Bold"/>
                <a:cs typeface="Open Sans 1 Bold"/>
                <a:sym typeface="Open Sans 1 Bold"/>
              </a:rPr>
              <a:t>escalable</a:t>
            </a:r>
          </a:p>
        </p:txBody>
      </p:sp>
      <p:sp>
        <p:nvSpPr>
          <p:cNvPr id="3" name="Freeform 3"/>
          <p:cNvSpPr/>
          <p:nvPr/>
        </p:nvSpPr>
        <p:spPr>
          <a:xfrm rot="-5222564" flipH="1">
            <a:off x="14308868" y="-156155"/>
            <a:ext cx="5462160" cy="4449177"/>
          </a:xfrm>
          <a:custGeom>
            <a:avLst/>
            <a:gdLst/>
            <a:ahLst/>
            <a:cxnLst/>
            <a:rect l="l" t="t" r="r" b="b"/>
            <a:pathLst>
              <a:path w="5462160" h="4449177">
                <a:moveTo>
                  <a:pt x="5462160" y="0"/>
                </a:moveTo>
                <a:lnTo>
                  <a:pt x="0" y="0"/>
                </a:lnTo>
                <a:lnTo>
                  <a:pt x="0" y="4449177"/>
                </a:lnTo>
                <a:lnTo>
                  <a:pt x="5462160" y="4449177"/>
                </a:lnTo>
                <a:lnTo>
                  <a:pt x="546216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809578" y="2028468"/>
            <a:ext cx="13659418" cy="3115032"/>
          </a:xfrm>
          <a:custGeom>
            <a:avLst/>
            <a:gdLst/>
            <a:ahLst/>
            <a:cxnLst/>
            <a:rect l="l" t="t" r="r" b="b"/>
            <a:pathLst>
              <a:path w="13659418" h="3115032">
                <a:moveTo>
                  <a:pt x="0" y="0"/>
                </a:moveTo>
                <a:lnTo>
                  <a:pt x="13659417" y="0"/>
                </a:lnTo>
                <a:lnTo>
                  <a:pt x="13659417" y="3115032"/>
                </a:lnTo>
                <a:lnTo>
                  <a:pt x="0" y="3115032"/>
                </a:lnTo>
                <a:lnTo>
                  <a:pt x="0" y="0"/>
                </a:lnTo>
                <a:close/>
              </a:path>
            </a:pathLst>
          </a:custGeom>
          <a:blipFill>
            <a:blip r:embed="rId5"/>
            <a:stretch>
              <a:fillRect l="-33315" r="-22616"/>
            </a:stretch>
          </a:blipFill>
        </p:spPr>
      </p:sp>
      <p:sp>
        <p:nvSpPr>
          <p:cNvPr id="5" name="TextBox 5"/>
          <p:cNvSpPr txBox="1"/>
          <p:nvPr/>
        </p:nvSpPr>
        <p:spPr>
          <a:xfrm>
            <a:off x="4741857" y="923925"/>
            <a:ext cx="8804286" cy="934954"/>
          </a:xfrm>
          <a:prstGeom prst="rect">
            <a:avLst/>
          </a:prstGeom>
        </p:spPr>
        <p:txBody>
          <a:bodyPr lIns="0" tIns="0" rIns="0" bIns="0" rtlCol="0" anchor="t">
            <a:spAutoFit/>
          </a:bodyPr>
          <a:lstStyle/>
          <a:p>
            <a:pPr algn="ctr">
              <a:lnSpc>
                <a:spcPts val="7632"/>
              </a:lnSpc>
            </a:pPr>
            <a:r>
              <a:rPr lang="en-US" sz="5451">
                <a:solidFill>
                  <a:srgbClr val="000000"/>
                </a:solidFill>
                <a:latin typeface="Staatliches"/>
                <a:ea typeface="Staatliches"/>
                <a:cs typeface="Staatliches"/>
                <a:sym typeface="Staatliches"/>
              </a:rPr>
              <a:t>OBJETIVO DEL TRABAJO</a:t>
            </a:r>
          </a:p>
        </p:txBody>
      </p:sp>
      <p:sp>
        <p:nvSpPr>
          <p:cNvPr id="6" name="Freeform 6"/>
          <p:cNvSpPr/>
          <p:nvPr/>
        </p:nvSpPr>
        <p:spPr>
          <a:xfrm>
            <a:off x="429826" y="613723"/>
            <a:ext cx="1660132" cy="1660132"/>
          </a:xfrm>
          <a:custGeom>
            <a:avLst/>
            <a:gdLst/>
            <a:ahLst/>
            <a:cxnLst/>
            <a:rect l="l" t="t" r="r" b="b"/>
            <a:pathLst>
              <a:path w="1660132" h="1660132">
                <a:moveTo>
                  <a:pt x="0" y="0"/>
                </a:moveTo>
                <a:lnTo>
                  <a:pt x="1660132" y="0"/>
                </a:lnTo>
                <a:lnTo>
                  <a:pt x="1660132" y="1660133"/>
                </a:lnTo>
                <a:lnTo>
                  <a:pt x="0" y="1660133"/>
                </a:lnTo>
                <a:lnTo>
                  <a:pt x="0" y="0"/>
                </a:lnTo>
                <a:close/>
              </a:path>
            </a:pathLst>
          </a:custGeom>
          <a:blipFill>
            <a:blip r:embed="rId6"/>
            <a:stretch>
              <a:fillRect/>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222564" flipH="1">
            <a:off x="14308868" y="-156155"/>
            <a:ext cx="5462160" cy="4449177"/>
          </a:xfrm>
          <a:custGeom>
            <a:avLst/>
            <a:gdLst/>
            <a:ahLst/>
            <a:cxnLst/>
            <a:rect l="l" t="t" r="r" b="b"/>
            <a:pathLst>
              <a:path w="5462160" h="4449177">
                <a:moveTo>
                  <a:pt x="5462160" y="0"/>
                </a:moveTo>
                <a:lnTo>
                  <a:pt x="0" y="0"/>
                </a:lnTo>
                <a:lnTo>
                  <a:pt x="0" y="4449177"/>
                </a:lnTo>
                <a:lnTo>
                  <a:pt x="5462160" y="4449177"/>
                </a:lnTo>
                <a:lnTo>
                  <a:pt x="546216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1316669" y="3683548"/>
            <a:ext cx="5723279" cy="5119128"/>
          </a:xfrm>
          <a:custGeom>
            <a:avLst/>
            <a:gdLst/>
            <a:ahLst/>
            <a:cxnLst/>
            <a:rect l="l" t="t" r="r" b="b"/>
            <a:pathLst>
              <a:path w="5723279" h="5119128">
                <a:moveTo>
                  <a:pt x="0" y="0"/>
                </a:moveTo>
                <a:lnTo>
                  <a:pt x="5723279" y="0"/>
                </a:lnTo>
                <a:lnTo>
                  <a:pt x="5723279" y="5119128"/>
                </a:lnTo>
                <a:lnTo>
                  <a:pt x="0" y="5119128"/>
                </a:lnTo>
                <a:lnTo>
                  <a:pt x="0" y="0"/>
                </a:lnTo>
                <a:close/>
              </a:path>
            </a:pathLst>
          </a:custGeom>
          <a:blipFill>
            <a:blip r:embed="rId5"/>
            <a:stretch>
              <a:fillRect l="-441" r="-441"/>
            </a:stretch>
          </a:blipFill>
        </p:spPr>
      </p:sp>
      <p:sp>
        <p:nvSpPr>
          <p:cNvPr id="4" name="Freeform 4"/>
          <p:cNvSpPr/>
          <p:nvPr/>
        </p:nvSpPr>
        <p:spPr>
          <a:xfrm>
            <a:off x="807153" y="408301"/>
            <a:ext cx="1660132" cy="1660132"/>
          </a:xfrm>
          <a:custGeom>
            <a:avLst/>
            <a:gdLst/>
            <a:ahLst/>
            <a:cxnLst/>
            <a:rect l="l" t="t" r="r" b="b"/>
            <a:pathLst>
              <a:path w="1660132" h="1660132">
                <a:moveTo>
                  <a:pt x="0" y="0"/>
                </a:moveTo>
                <a:lnTo>
                  <a:pt x="1660132" y="0"/>
                </a:lnTo>
                <a:lnTo>
                  <a:pt x="1660132" y="1660133"/>
                </a:lnTo>
                <a:lnTo>
                  <a:pt x="0" y="1660133"/>
                </a:lnTo>
                <a:lnTo>
                  <a:pt x="0" y="0"/>
                </a:lnTo>
                <a:close/>
              </a:path>
            </a:pathLst>
          </a:custGeom>
          <a:blipFill>
            <a:blip r:embed="rId6"/>
            <a:stretch>
              <a:fillRect/>
            </a:stretch>
          </a:blipFill>
        </p:spPr>
      </p:sp>
      <p:sp>
        <p:nvSpPr>
          <p:cNvPr id="5" name="Freeform 5"/>
          <p:cNvSpPr/>
          <p:nvPr/>
        </p:nvSpPr>
        <p:spPr>
          <a:xfrm>
            <a:off x="683400" y="4910645"/>
            <a:ext cx="10243496" cy="3179101"/>
          </a:xfrm>
          <a:custGeom>
            <a:avLst/>
            <a:gdLst/>
            <a:ahLst/>
            <a:cxnLst/>
            <a:rect l="l" t="t" r="r" b="b"/>
            <a:pathLst>
              <a:path w="10243496" h="3179101">
                <a:moveTo>
                  <a:pt x="0" y="0"/>
                </a:moveTo>
                <a:lnTo>
                  <a:pt x="10243495" y="0"/>
                </a:lnTo>
                <a:lnTo>
                  <a:pt x="10243495" y="3179101"/>
                </a:lnTo>
                <a:lnTo>
                  <a:pt x="0" y="3179101"/>
                </a:lnTo>
                <a:lnTo>
                  <a:pt x="0" y="0"/>
                </a:lnTo>
                <a:close/>
              </a:path>
            </a:pathLst>
          </a:custGeom>
          <a:blipFill>
            <a:blip r:embed="rId7"/>
            <a:stretch>
              <a:fillRect b="-5524"/>
            </a:stretch>
          </a:blipFill>
        </p:spPr>
      </p:sp>
      <p:sp>
        <p:nvSpPr>
          <p:cNvPr id="6" name="Freeform 6"/>
          <p:cNvSpPr/>
          <p:nvPr/>
        </p:nvSpPr>
        <p:spPr>
          <a:xfrm>
            <a:off x="6992191" y="2220807"/>
            <a:ext cx="3934704" cy="2506381"/>
          </a:xfrm>
          <a:custGeom>
            <a:avLst/>
            <a:gdLst/>
            <a:ahLst/>
            <a:cxnLst/>
            <a:rect l="l" t="t" r="r" b="b"/>
            <a:pathLst>
              <a:path w="3934704" h="2506381">
                <a:moveTo>
                  <a:pt x="0" y="0"/>
                </a:moveTo>
                <a:lnTo>
                  <a:pt x="3934704" y="0"/>
                </a:lnTo>
                <a:lnTo>
                  <a:pt x="3934704" y="2506381"/>
                </a:lnTo>
                <a:lnTo>
                  <a:pt x="0" y="2506381"/>
                </a:lnTo>
                <a:lnTo>
                  <a:pt x="0" y="0"/>
                </a:lnTo>
                <a:close/>
              </a:path>
            </a:pathLst>
          </a:custGeom>
          <a:blipFill>
            <a:blip r:embed="rId8"/>
            <a:stretch>
              <a:fillRect t="-2983" b="-2983"/>
            </a:stretch>
          </a:blipFill>
        </p:spPr>
      </p:sp>
      <p:sp>
        <p:nvSpPr>
          <p:cNvPr id="7" name="TextBox 7"/>
          <p:cNvSpPr txBox="1"/>
          <p:nvPr/>
        </p:nvSpPr>
        <p:spPr>
          <a:xfrm>
            <a:off x="683400" y="2918786"/>
            <a:ext cx="5977795" cy="2224714"/>
          </a:xfrm>
          <a:prstGeom prst="rect">
            <a:avLst/>
          </a:prstGeom>
        </p:spPr>
        <p:txBody>
          <a:bodyPr lIns="0" tIns="0" rIns="0" bIns="0" rtlCol="0" anchor="t">
            <a:spAutoFit/>
          </a:bodyPr>
          <a:lstStyle/>
          <a:p>
            <a:pPr algn="ctr">
              <a:lnSpc>
                <a:spcPts val="5880"/>
              </a:lnSpc>
            </a:pPr>
            <a:r>
              <a:rPr lang="en-US" sz="4200">
                <a:solidFill>
                  <a:srgbClr val="000000"/>
                </a:solidFill>
                <a:latin typeface="Open Sans 2"/>
                <a:ea typeface="Open Sans 2"/>
                <a:cs typeface="Open Sans 2"/>
                <a:sym typeface="Open Sans 2"/>
              </a:rPr>
              <a:t>¿Cuál es el Problema?</a:t>
            </a:r>
          </a:p>
          <a:p>
            <a:pPr algn="ctr">
              <a:lnSpc>
                <a:spcPts val="5880"/>
              </a:lnSpc>
            </a:pPr>
            <a:r>
              <a:rPr lang="en-US" sz="4200">
                <a:solidFill>
                  <a:srgbClr val="000000"/>
                </a:solidFill>
                <a:latin typeface="Open Sans 2"/>
                <a:ea typeface="Open Sans 2"/>
                <a:cs typeface="Open Sans 2"/>
                <a:sym typeface="Open Sans 2"/>
              </a:rPr>
              <a:t>Sábana de RRHH</a:t>
            </a:r>
          </a:p>
          <a:p>
            <a:pPr algn="ctr">
              <a:lnSpc>
                <a:spcPts val="2975"/>
              </a:lnSpc>
            </a:pPr>
            <a:endParaRPr lang="en-US" sz="4200">
              <a:solidFill>
                <a:srgbClr val="000000"/>
              </a:solidFill>
              <a:latin typeface="Open Sans 2"/>
              <a:ea typeface="Open Sans 2"/>
              <a:cs typeface="Open Sans 2"/>
              <a:sym typeface="Open Sans 2"/>
            </a:endParaRPr>
          </a:p>
          <a:p>
            <a:pPr algn="ctr">
              <a:lnSpc>
                <a:spcPts val="2975"/>
              </a:lnSpc>
              <a:spcBef>
                <a:spcPct val="0"/>
              </a:spcBef>
            </a:pPr>
            <a:endParaRPr lang="en-US" sz="4200">
              <a:solidFill>
                <a:srgbClr val="000000"/>
              </a:solidFill>
              <a:latin typeface="Open Sans 2"/>
              <a:ea typeface="Open Sans 2"/>
              <a:cs typeface="Open Sans 2"/>
              <a:sym typeface="Open Sans 2"/>
            </a:endParaRPr>
          </a:p>
        </p:txBody>
      </p:sp>
      <p:sp>
        <p:nvSpPr>
          <p:cNvPr id="8" name="TextBox 8"/>
          <p:cNvSpPr txBox="1"/>
          <p:nvPr/>
        </p:nvSpPr>
        <p:spPr>
          <a:xfrm>
            <a:off x="4741857" y="923925"/>
            <a:ext cx="8804286" cy="934954"/>
          </a:xfrm>
          <a:prstGeom prst="rect">
            <a:avLst/>
          </a:prstGeom>
        </p:spPr>
        <p:txBody>
          <a:bodyPr lIns="0" tIns="0" rIns="0" bIns="0" rtlCol="0" anchor="t">
            <a:spAutoFit/>
          </a:bodyPr>
          <a:lstStyle/>
          <a:p>
            <a:pPr algn="ctr">
              <a:lnSpc>
                <a:spcPts val="7632"/>
              </a:lnSpc>
            </a:pPr>
            <a:r>
              <a:rPr lang="en-US" sz="5451">
                <a:solidFill>
                  <a:srgbClr val="000000"/>
                </a:solidFill>
                <a:latin typeface="Staatliches"/>
                <a:ea typeface="Staatliches"/>
                <a:cs typeface="Staatliches"/>
                <a:sym typeface="Staatliches"/>
              </a:rPr>
              <a:t>CONCEPTO TEÓRICO</a:t>
            </a:r>
          </a:p>
        </p:txBody>
      </p:sp>
      <p:sp>
        <p:nvSpPr>
          <p:cNvPr id="9" name="TextBox 9"/>
          <p:cNvSpPr txBox="1"/>
          <p:nvPr/>
        </p:nvSpPr>
        <p:spPr>
          <a:xfrm>
            <a:off x="12311824" y="2761528"/>
            <a:ext cx="3617238" cy="712470"/>
          </a:xfrm>
          <a:prstGeom prst="rect">
            <a:avLst/>
          </a:prstGeom>
        </p:spPr>
        <p:txBody>
          <a:bodyPr lIns="0" tIns="0" rIns="0" bIns="0" rtlCol="0" anchor="t">
            <a:spAutoFit/>
          </a:bodyPr>
          <a:lstStyle/>
          <a:p>
            <a:pPr algn="just">
              <a:lnSpc>
                <a:spcPts val="5880"/>
              </a:lnSpc>
              <a:spcBef>
                <a:spcPct val="0"/>
              </a:spcBef>
            </a:pPr>
            <a:r>
              <a:rPr lang="en-US" sz="4200" b="1">
                <a:solidFill>
                  <a:srgbClr val="000000"/>
                </a:solidFill>
                <a:latin typeface="Open Sans 2 Bold"/>
                <a:ea typeface="Open Sans 2 Bold"/>
                <a:cs typeface="Open Sans 2 Bold"/>
                <a:sym typeface="Open Sans 2 Bold"/>
              </a:rPr>
              <a:t>Solución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78663" y="2447078"/>
            <a:ext cx="2523215" cy="2516047"/>
          </a:xfrm>
          <a:custGeom>
            <a:avLst/>
            <a:gdLst/>
            <a:ahLst/>
            <a:cxnLst/>
            <a:rect l="l" t="t" r="r" b="b"/>
            <a:pathLst>
              <a:path w="2523215" h="2516047">
                <a:moveTo>
                  <a:pt x="0" y="0"/>
                </a:moveTo>
                <a:lnTo>
                  <a:pt x="2523215" y="0"/>
                </a:lnTo>
                <a:lnTo>
                  <a:pt x="2523215" y="2516047"/>
                </a:lnTo>
                <a:lnTo>
                  <a:pt x="0" y="2516047"/>
                </a:lnTo>
                <a:lnTo>
                  <a:pt x="0" y="0"/>
                </a:lnTo>
                <a:close/>
              </a:path>
            </a:pathLst>
          </a:custGeom>
          <a:blipFill>
            <a:blip r:embed="rId3"/>
            <a:stretch>
              <a:fillRect/>
            </a:stretch>
          </a:blipFill>
        </p:spPr>
      </p:sp>
      <p:sp>
        <p:nvSpPr>
          <p:cNvPr id="3" name="Freeform 3"/>
          <p:cNvSpPr/>
          <p:nvPr/>
        </p:nvSpPr>
        <p:spPr>
          <a:xfrm>
            <a:off x="6513765" y="2175679"/>
            <a:ext cx="3113408" cy="3104563"/>
          </a:xfrm>
          <a:custGeom>
            <a:avLst/>
            <a:gdLst/>
            <a:ahLst/>
            <a:cxnLst/>
            <a:rect l="l" t="t" r="r" b="b"/>
            <a:pathLst>
              <a:path w="3113408" h="3104563">
                <a:moveTo>
                  <a:pt x="0" y="0"/>
                </a:moveTo>
                <a:lnTo>
                  <a:pt x="3113408" y="0"/>
                </a:lnTo>
                <a:lnTo>
                  <a:pt x="3113408" y="3104563"/>
                </a:lnTo>
                <a:lnTo>
                  <a:pt x="0" y="3104563"/>
                </a:lnTo>
                <a:lnTo>
                  <a:pt x="0" y="0"/>
                </a:lnTo>
                <a:close/>
              </a:path>
            </a:pathLst>
          </a:custGeom>
          <a:blipFill>
            <a:blip r:embed="rId4"/>
            <a:stretch>
              <a:fillRect/>
            </a:stretch>
          </a:blipFill>
        </p:spPr>
      </p:sp>
      <p:sp>
        <p:nvSpPr>
          <p:cNvPr id="4" name="Freeform 4"/>
          <p:cNvSpPr/>
          <p:nvPr/>
        </p:nvSpPr>
        <p:spPr>
          <a:xfrm>
            <a:off x="10539059" y="2489471"/>
            <a:ext cx="4704495" cy="2473654"/>
          </a:xfrm>
          <a:custGeom>
            <a:avLst/>
            <a:gdLst/>
            <a:ahLst/>
            <a:cxnLst/>
            <a:rect l="l" t="t" r="r" b="b"/>
            <a:pathLst>
              <a:path w="4704495" h="2473654">
                <a:moveTo>
                  <a:pt x="0" y="0"/>
                </a:moveTo>
                <a:lnTo>
                  <a:pt x="4704495" y="0"/>
                </a:lnTo>
                <a:lnTo>
                  <a:pt x="4704495" y="2473654"/>
                </a:lnTo>
                <a:lnTo>
                  <a:pt x="0" y="2473654"/>
                </a:lnTo>
                <a:lnTo>
                  <a:pt x="0" y="0"/>
                </a:lnTo>
                <a:close/>
              </a:path>
            </a:pathLst>
          </a:custGeom>
          <a:blipFill>
            <a:blip r:embed="rId5"/>
            <a:stretch>
              <a:fillRect/>
            </a:stretch>
          </a:blipFill>
        </p:spPr>
      </p:sp>
      <p:sp>
        <p:nvSpPr>
          <p:cNvPr id="5" name="TextBox 5"/>
          <p:cNvSpPr txBox="1"/>
          <p:nvPr/>
        </p:nvSpPr>
        <p:spPr>
          <a:xfrm>
            <a:off x="4340270" y="5344125"/>
            <a:ext cx="10376282" cy="5063899"/>
          </a:xfrm>
          <a:prstGeom prst="rect">
            <a:avLst/>
          </a:prstGeom>
        </p:spPr>
        <p:txBody>
          <a:bodyPr lIns="0" tIns="0" rIns="0" bIns="0" rtlCol="0" anchor="t">
            <a:spAutoFit/>
          </a:bodyPr>
          <a:lstStyle/>
          <a:p>
            <a:pPr marL="906780" lvl="1" indent="-453390" algn="just">
              <a:lnSpc>
                <a:spcPts val="5880"/>
              </a:lnSpc>
              <a:buFont typeface="Arial"/>
              <a:buChar char="•"/>
            </a:pPr>
            <a:r>
              <a:rPr lang="en-US" sz="4200" b="1">
                <a:solidFill>
                  <a:srgbClr val="000000"/>
                </a:solidFill>
                <a:latin typeface="Open Sans 1 Bold"/>
                <a:ea typeface="Open Sans 1 Bold"/>
                <a:cs typeface="Open Sans 1 Bold"/>
                <a:sym typeface="Open Sans 1 Bold"/>
              </a:rPr>
              <a:t>Oracle 23ai</a:t>
            </a:r>
          </a:p>
          <a:p>
            <a:pPr marL="906780" lvl="1" indent="-453390" algn="just">
              <a:lnSpc>
                <a:spcPts val="5880"/>
              </a:lnSpc>
              <a:buFont typeface="Arial"/>
              <a:buChar char="•"/>
            </a:pPr>
            <a:r>
              <a:rPr lang="en-US" sz="4200" b="1">
                <a:solidFill>
                  <a:srgbClr val="000000"/>
                </a:solidFill>
                <a:latin typeface="Open Sans 1 Bold"/>
                <a:ea typeface="Open Sans 1 Bold"/>
                <a:cs typeface="Open Sans 1 Bold"/>
                <a:sym typeface="Open Sans 1 Bold"/>
              </a:rPr>
              <a:t>Apex 24</a:t>
            </a:r>
            <a:r>
              <a:rPr lang="en-US" sz="4200">
                <a:solidFill>
                  <a:srgbClr val="000000"/>
                </a:solidFill>
                <a:latin typeface="Open Sans 1"/>
                <a:ea typeface="Open Sans 1"/>
                <a:cs typeface="Open Sans 1"/>
                <a:sym typeface="Open Sans 1"/>
              </a:rPr>
              <a:t>:  </a:t>
            </a:r>
            <a:r>
              <a:rPr lang="en-US" sz="4200" b="1">
                <a:solidFill>
                  <a:srgbClr val="000000"/>
                </a:solidFill>
                <a:latin typeface="Open Sans 1 Bold"/>
                <a:ea typeface="Open Sans 1 Bold"/>
                <a:cs typeface="Open Sans 1 Bold"/>
                <a:sym typeface="Open Sans 1 Bold"/>
              </a:rPr>
              <a:t>SLQ</a:t>
            </a:r>
            <a:r>
              <a:rPr lang="en-US" sz="4200">
                <a:solidFill>
                  <a:srgbClr val="000000"/>
                </a:solidFill>
                <a:latin typeface="Open Sans 1"/>
                <a:ea typeface="Open Sans 1"/>
                <a:cs typeface="Open Sans 1"/>
                <a:sym typeface="Open Sans 1"/>
              </a:rPr>
              <a:t>, </a:t>
            </a:r>
            <a:r>
              <a:rPr lang="en-US" sz="4200" b="1">
                <a:solidFill>
                  <a:srgbClr val="000000"/>
                </a:solidFill>
                <a:latin typeface="Open Sans 1 Bold"/>
                <a:ea typeface="Open Sans 1 Bold"/>
                <a:cs typeface="Open Sans 1 Bold"/>
                <a:sym typeface="Open Sans 1 Bold"/>
              </a:rPr>
              <a:t>PL/SQL</a:t>
            </a:r>
            <a:r>
              <a:rPr lang="en-US" sz="4200">
                <a:solidFill>
                  <a:srgbClr val="000000"/>
                </a:solidFill>
                <a:latin typeface="Open Sans 1"/>
                <a:ea typeface="Open Sans 1"/>
                <a:cs typeface="Open Sans 1"/>
                <a:sym typeface="Open Sans 1"/>
              </a:rPr>
              <a:t> y </a:t>
            </a:r>
            <a:r>
              <a:rPr lang="en-US" sz="4200" b="1">
                <a:solidFill>
                  <a:srgbClr val="000000"/>
                </a:solidFill>
                <a:latin typeface="Open Sans 1 Bold"/>
                <a:ea typeface="Open Sans 1 Bold"/>
                <a:cs typeface="Open Sans 1 Bold"/>
                <a:sym typeface="Open Sans 1 Bold"/>
              </a:rPr>
              <a:t>JS</a:t>
            </a:r>
          </a:p>
          <a:p>
            <a:pPr marL="906780" lvl="1" indent="-453390" algn="just">
              <a:lnSpc>
                <a:spcPts val="5880"/>
              </a:lnSpc>
              <a:buFont typeface="Arial"/>
              <a:buChar char="•"/>
            </a:pPr>
            <a:r>
              <a:rPr lang="en-US" sz="4200" b="1">
                <a:solidFill>
                  <a:srgbClr val="000000"/>
                </a:solidFill>
                <a:latin typeface="Open Sans 1 Bold"/>
                <a:ea typeface="Open Sans 1 Bold"/>
                <a:cs typeface="Open Sans 1 Bold"/>
                <a:sym typeface="Open Sans 1 Bold"/>
              </a:rPr>
              <a:t>ORDS</a:t>
            </a:r>
          </a:p>
          <a:p>
            <a:pPr marL="906780" lvl="1" indent="-453390" algn="just">
              <a:lnSpc>
                <a:spcPts val="5880"/>
              </a:lnSpc>
              <a:buFont typeface="Arial"/>
              <a:buChar char="•"/>
            </a:pPr>
            <a:r>
              <a:rPr lang="en-US" sz="4200">
                <a:solidFill>
                  <a:srgbClr val="000000"/>
                </a:solidFill>
                <a:latin typeface="Open Sans 1"/>
                <a:ea typeface="Open Sans 1"/>
                <a:cs typeface="Open Sans 1"/>
                <a:sym typeface="Open Sans 1"/>
              </a:rPr>
              <a:t>Oracle Cloud Free Tier</a:t>
            </a:r>
          </a:p>
          <a:p>
            <a:pPr marL="906780" lvl="1" indent="-453390" algn="just">
              <a:lnSpc>
                <a:spcPts val="5880"/>
              </a:lnSpc>
              <a:buFont typeface="Arial"/>
              <a:buChar char="•"/>
            </a:pPr>
            <a:r>
              <a:rPr lang="en-US" sz="4200">
                <a:solidFill>
                  <a:srgbClr val="000000"/>
                </a:solidFill>
                <a:latin typeface="Open Sans 1"/>
                <a:ea typeface="Open Sans 1"/>
                <a:cs typeface="Open Sans 1"/>
                <a:sym typeface="Open Sans 1"/>
              </a:rPr>
              <a:t>Otras; TestCafe, VS, Allure, AOP, GitHub, Zube, SonarQube,TexStudio</a:t>
            </a:r>
          </a:p>
          <a:p>
            <a:pPr algn="just">
              <a:lnSpc>
                <a:spcPts val="4994"/>
              </a:lnSpc>
            </a:pPr>
            <a:endParaRPr lang="en-US" sz="4200">
              <a:solidFill>
                <a:srgbClr val="000000"/>
              </a:solidFill>
              <a:latin typeface="Open Sans 1"/>
              <a:ea typeface="Open Sans 1"/>
              <a:cs typeface="Open Sans 1"/>
              <a:sym typeface="Open Sans 1"/>
            </a:endParaRPr>
          </a:p>
        </p:txBody>
      </p:sp>
      <p:sp>
        <p:nvSpPr>
          <p:cNvPr id="6" name="TextBox 6"/>
          <p:cNvSpPr txBox="1"/>
          <p:nvPr/>
        </p:nvSpPr>
        <p:spPr>
          <a:xfrm>
            <a:off x="4741857" y="1100641"/>
            <a:ext cx="8804286" cy="934954"/>
          </a:xfrm>
          <a:prstGeom prst="rect">
            <a:avLst/>
          </a:prstGeom>
        </p:spPr>
        <p:txBody>
          <a:bodyPr lIns="0" tIns="0" rIns="0" bIns="0" rtlCol="0" anchor="t">
            <a:spAutoFit/>
          </a:bodyPr>
          <a:lstStyle/>
          <a:p>
            <a:pPr algn="ctr">
              <a:lnSpc>
                <a:spcPts val="7632"/>
              </a:lnSpc>
            </a:pPr>
            <a:r>
              <a:rPr lang="en-US" sz="5451">
                <a:solidFill>
                  <a:srgbClr val="000000"/>
                </a:solidFill>
                <a:latin typeface="Staatliches"/>
                <a:ea typeface="Staatliches"/>
                <a:cs typeface="Staatliches"/>
                <a:sym typeface="Staatliches"/>
              </a:rPr>
              <a:t>HERRAMIENTAS UTILIZADAS</a:t>
            </a:r>
          </a:p>
        </p:txBody>
      </p:sp>
      <p:sp>
        <p:nvSpPr>
          <p:cNvPr id="7" name="Freeform 7"/>
          <p:cNvSpPr/>
          <p:nvPr/>
        </p:nvSpPr>
        <p:spPr>
          <a:xfrm>
            <a:off x="807153" y="408301"/>
            <a:ext cx="1660132" cy="1660132"/>
          </a:xfrm>
          <a:custGeom>
            <a:avLst/>
            <a:gdLst/>
            <a:ahLst/>
            <a:cxnLst/>
            <a:rect l="l" t="t" r="r" b="b"/>
            <a:pathLst>
              <a:path w="1660132" h="1660132">
                <a:moveTo>
                  <a:pt x="0" y="0"/>
                </a:moveTo>
                <a:lnTo>
                  <a:pt x="1660132" y="0"/>
                </a:lnTo>
                <a:lnTo>
                  <a:pt x="1660132" y="1660133"/>
                </a:lnTo>
                <a:lnTo>
                  <a:pt x="0" y="1660133"/>
                </a:lnTo>
                <a:lnTo>
                  <a:pt x="0" y="0"/>
                </a:lnTo>
                <a:close/>
              </a:path>
            </a:pathLst>
          </a:custGeom>
          <a:blipFill>
            <a:blip r:embed="rId6"/>
            <a:stretch>
              <a:fillRect/>
            </a:stretch>
          </a:blipFill>
        </p:spPr>
      </p:sp>
      <p:sp>
        <p:nvSpPr>
          <p:cNvPr id="8" name="Freeform 8"/>
          <p:cNvSpPr/>
          <p:nvPr/>
        </p:nvSpPr>
        <p:spPr>
          <a:xfrm rot="-5222564" flipH="1">
            <a:off x="14308868" y="-156155"/>
            <a:ext cx="5462160" cy="4449177"/>
          </a:xfrm>
          <a:custGeom>
            <a:avLst/>
            <a:gdLst/>
            <a:ahLst/>
            <a:cxnLst/>
            <a:rect l="l" t="t" r="r" b="b"/>
            <a:pathLst>
              <a:path w="5462160" h="4449177">
                <a:moveTo>
                  <a:pt x="5462160" y="0"/>
                </a:moveTo>
                <a:lnTo>
                  <a:pt x="0" y="0"/>
                </a:lnTo>
                <a:lnTo>
                  <a:pt x="0" y="4449177"/>
                </a:lnTo>
                <a:lnTo>
                  <a:pt x="5462160" y="4449177"/>
                </a:lnTo>
                <a:lnTo>
                  <a:pt x="546216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224497" y="4910645"/>
            <a:ext cx="5376355" cy="5376355"/>
          </a:xfrm>
          <a:custGeom>
            <a:avLst/>
            <a:gdLst/>
            <a:ahLst/>
            <a:cxnLst/>
            <a:rect l="l" t="t" r="r" b="b"/>
            <a:pathLst>
              <a:path w="5376355" h="5376355">
                <a:moveTo>
                  <a:pt x="0" y="0"/>
                </a:moveTo>
                <a:lnTo>
                  <a:pt x="5376355" y="0"/>
                </a:lnTo>
                <a:lnTo>
                  <a:pt x="5376355" y="5376355"/>
                </a:lnTo>
                <a:lnTo>
                  <a:pt x="0" y="5376355"/>
                </a:lnTo>
                <a:lnTo>
                  <a:pt x="0" y="0"/>
                </a:lnTo>
                <a:close/>
              </a:path>
            </a:pathLst>
          </a:custGeom>
          <a:blipFill>
            <a:blip r:embed="rId3"/>
            <a:stretch>
              <a:fillRect/>
            </a:stretch>
          </a:blipFill>
        </p:spPr>
      </p:sp>
      <p:sp>
        <p:nvSpPr>
          <p:cNvPr id="3" name="TextBox 3"/>
          <p:cNvSpPr txBox="1"/>
          <p:nvPr/>
        </p:nvSpPr>
        <p:spPr>
          <a:xfrm>
            <a:off x="3054830" y="2796159"/>
            <a:ext cx="12130920" cy="4895723"/>
          </a:xfrm>
          <a:prstGeom prst="rect">
            <a:avLst/>
          </a:prstGeom>
        </p:spPr>
        <p:txBody>
          <a:bodyPr lIns="0" tIns="0" rIns="0" bIns="0" rtlCol="0" anchor="t">
            <a:spAutoFit/>
          </a:bodyPr>
          <a:lstStyle/>
          <a:p>
            <a:pPr marL="906780" lvl="1" indent="-453390" algn="l">
              <a:lnSpc>
                <a:spcPts val="5880"/>
              </a:lnSpc>
              <a:buFont typeface="Arial"/>
              <a:buChar char="•"/>
            </a:pPr>
            <a:r>
              <a:rPr lang="en-US" sz="4200">
                <a:solidFill>
                  <a:srgbClr val="000000"/>
                </a:solidFill>
                <a:latin typeface="Open Sans 1"/>
                <a:ea typeface="Open Sans 1"/>
                <a:cs typeface="Open Sans 1"/>
                <a:sym typeface="Open Sans 1"/>
              </a:rPr>
              <a:t> </a:t>
            </a:r>
            <a:r>
              <a:rPr lang="en-US" sz="4200" b="1">
                <a:solidFill>
                  <a:srgbClr val="000000"/>
                </a:solidFill>
                <a:latin typeface="Open Sans 1 Bold"/>
                <a:ea typeface="Open Sans 1 Bold"/>
                <a:cs typeface="Open Sans 1 Bold"/>
                <a:sym typeface="Open Sans 1 Bold"/>
              </a:rPr>
              <a:t>Normalización </a:t>
            </a:r>
            <a:r>
              <a:rPr lang="en-US" sz="4200">
                <a:solidFill>
                  <a:srgbClr val="000000"/>
                </a:solidFill>
                <a:latin typeface="Open Sans 1"/>
                <a:ea typeface="Open Sans 1"/>
                <a:cs typeface="Open Sans 1"/>
                <a:sym typeface="Open Sans 1"/>
              </a:rPr>
              <a:t>y</a:t>
            </a:r>
            <a:r>
              <a:rPr lang="en-US" sz="4200" b="1">
                <a:solidFill>
                  <a:srgbClr val="000000"/>
                </a:solidFill>
                <a:latin typeface="Open Sans 1 Bold"/>
                <a:ea typeface="Open Sans 1 Bold"/>
                <a:cs typeface="Open Sans 1 Bold"/>
                <a:sym typeface="Open Sans 1 Bold"/>
              </a:rPr>
              <a:t> modelado relacional</a:t>
            </a:r>
          </a:p>
          <a:p>
            <a:pPr marL="906780" lvl="1" indent="-453390" algn="l">
              <a:lnSpc>
                <a:spcPts val="5880"/>
              </a:lnSpc>
              <a:buFont typeface="Arial"/>
              <a:buChar char="•"/>
            </a:pPr>
            <a:r>
              <a:rPr lang="en-US" sz="4200">
                <a:solidFill>
                  <a:srgbClr val="000000"/>
                </a:solidFill>
                <a:latin typeface="Open Sans 1"/>
                <a:ea typeface="Open Sans 1"/>
                <a:cs typeface="Open Sans 1"/>
                <a:sym typeface="Open Sans 1"/>
              </a:rPr>
              <a:t>La </a:t>
            </a:r>
            <a:r>
              <a:rPr lang="en-US" sz="4200" b="1">
                <a:solidFill>
                  <a:srgbClr val="000000"/>
                </a:solidFill>
                <a:latin typeface="Open Sans 1 Bold"/>
                <a:ea typeface="Open Sans 1 Bold"/>
                <a:cs typeface="Open Sans 1 Bold"/>
                <a:sym typeface="Open Sans 1 Bold"/>
              </a:rPr>
              <a:t>instalación </a:t>
            </a:r>
            <a:r>
              <a:rPr lang="en-US" sz="4200">
                <a:solidFill>
                  <a:srgbClr val="000000"/>
                </a:solidFill>
                <a:latin typeface="Open Sans 1"/>
                <a:ea typeface="Open Sans 1"/>
                <a:cs typeface="Open Sans 1"/>
                <a:sym typeface="Open Sans 1"/>
              </a:rPr>
              <a:t>de Oracle con ORDS,</a:t>
            </a:r>
          </a:p>
          <a:p>
            <a:pPr marL="906780" lvl="1" indent="-453390" algn="l">
              <a:lnSpc>
                <a:spcPts val="5880"/>
              </a:lnSpc>
              <a:buFont typeface="Arial"/>
              <a:buChar char="•"/>
            </a:pPr>
            <a:r>
              <a:rPr lang="en-US" sz="4200">
                <a:solidFill>
                  <a:srgbClr val="000000"/>
                </a:solidFill>
                <a:latin typeface="Open Sans 1"/>
                <a:ea typeface="Open Sans 1"/>
                <a:cs typeface="Open Sans 1"/>
                <a:sym typeface="Open Sans 1"/>
              </a:rPr>
              <a:t>Consultas en </a:t>
            </a:r>
            <a:r>
              <a:rPr lang="en-US" sz="4200" b="1">
                <a:solidFill>
                  <a:srgbClr val="000000"/>
                </a:solidFill>
                <a:latin typeface="Open Sans 1 Bold"/>
                <a:ea typeface="Open Sans 1 Bold"/>
                <a:cs typeface="Open Sans 1 Bold"/>
                <a:sym typeface="Open Sans 1 Bold"/>
              </a:rPr>
              <a:t>SQL</a:t>
            </a:r>
            <a:r>
              <a:rPr lang="en-US" sz="4200">
                <a:solidFill>
                  <a:srgbClr val="000000"/>
                </a:solidFill>
                <a:latin typeface="Open Sans 1"/>
                <a:ea typeface="Open Sans 1"/>
                <a:cs typeface="Open Sans 1"/>
                <a:sym typeface="Open Sans 1"/>
              </a:rPr>
              <a:t>, </a:t>
            </a:r>
            <a:r>
              <a:rPr lang="en-US" sz="4200" b="1">
                <a:solidFill>
                  <a:srgbClr val="000000"/>
                </a:solidFill>
                <a:latin typeface="Open Sans 1 Bold"/>
                <a:ea typeface="Open Sans 1 Bold"/>
                <a:cs typeface="Open Sans 1 Bold"/>
                <a:sym typeface="Open Sans 1 Bold"/>
              </a:rPr>
              <a:t>PL/SQL</a:t>
            </a:r>
            <a:r>
              <a:rPr lang="en-US" sz="4200">
                <a:solidFill>
                  <a:srgbClr val="000000"/>
                </a:solidFill>
                <a:latin typeface="Open Sans 1"/>
                <a:ea typeface="Open Sans 1"/>
                <a:cs typeface="Open Sans 1"/>
                <a:sym typeface="Open Sans 1"/>
              </a:rPr>
              <a:t> y acciones </a:t>
            </a:r>
            <a:r>
              <a:rPr lang="en-US" sz="4200" b="1">
                <a:solidFill>
                  <a:srgbClr val="000000"/>
                </a:solidFill>
                <a:latin typeface="Open Sans 1 Bold"/>
                <a:ea typeface="Open Sans 1 Bold"/>
                <a:cs typeface="Open Sans 1 Bold"/>
                <a:sym typeface="Open Sans 1 Bold"/>
              </a:rPr>
              <a:t>JS</a:t>
            </a:r>
          </a:p>
          <a:p>
            <a:pPr marL="906780" lvl="1" indent="-453390" algn="l">
              <a:lnSpc>
                <a:spcPts val="5880"/>
              </a:lnSpc>
              <a:buFont typeface="Arial"/>
              <a:buChar char="•"/>
            </a:pPr>
            <a:r>
              <a:rPr lang="en-US" sz="4200" b="1">
                <a:solidFill>
                  <a:srgbClr val="000000"/>
                </a:solidFill>
                <a:latin typeface="Open Sans 1 Bold"/>
                <a:ea typeface="Open Sans 1 Bold"/>
                <a:cs typeface="Open Sans 1 Bold"/>
                <a:sym typeface="Open Sans 1 Bold"/>
              </a:rPr>
              <a:t>Problemática de fechas Oracle vs APEX</a:t>
            </a:r>
          </a:p>
          <a:p>
            <a:pPr marL="906780" lvl="1" indent="-453390" algn="l">
              <a:lnSpc>
                <a:spcPts val="5880"/>
              </a:lnSpc>
              <a:buFont typeface="Arial"/>
              <a:buChar char="•"/>
            </a:pPr>
            <a:r>
              <a:rPr lang="en-US" sz="4200">
                <a:solidFill>
                  <a:srgbClr val="000000"/>
                </a:solidFill>
                <a:latin typeface="Open Sans 1"/>
                <a:ea typeface="Open Sans 1"/>
                <a:cs typeface="Open Sans 1"/>
                <a:sym typeface="Open Sans 1"/>
              </a:rPr>
              <a:t>El </a:t>
            </a:r>
            <a:r>
              <a:rPr lang="en-US" sz="4200" b="1">
                <a:solidFill>
                  <a:srgbClr val="000000"/>
                </a:solidFill>
                <a:latin typeface="Open Sans 1 Bold"/>
                <a:ea typeface="Open Sans 1 Bold"/>
                <a:cs typeface="Open Sans 1 Bold"/>
                <a:sym typeface="Open Sans 1 Bold"/>
              </a:rPr>
              <a:t>despliegue</a:t>
            </a:r>
            <a:r>
              <a:rPr lang="en-US" sz="4200">
                <a:solidFill>
                  <a:srgbClr val="000000"/>
                </a:solidFill>
                <a:latin typeface="Open Sans 1"/>
                <a:ea typeface="Open Sans 1"/>
                <a:cs typeface="Open Sans 1"/>
                <a:sym typeface="Open Sans 1"/>
              </a:rPr>
              <a:t> en Oracle Cloud Free Tier, </a:t>
            </a:r>
          </a:p>
          <a:p>
            <a:pPr marL="906780" lvl="1" indent="-453390" algn="l">
              <a:lnSpc>
                <a:spcPts val="5880"/>
              </a:lnSpc>
              <a:buFont typeface="Arial"/>
              <a:buChar char="•"/>
            </a:pPr>
            <a:r>
              <a:rPr lang="en-US" sz="4200">
                <a:solidFill>
                  <a:srgbClr val="000000"/>
                </a:solidFill>
                <a:latin typeface="Open Sans 1"/>
                <a:ea typeface="Open Sans 1"/>
                <a:cs typeface="Open Sans 1"/>
                <a:sym typeface="Open Sans 1"/>
              </a:rPr>
              <a:t>Los </a:t>
            </a:r>
            <a:r>
              <a:rPr lang="en-US" sz="4200" b="1">
                <a:solidFill>
                  <a:srgbClr val="000000"/>
                </a:solidFill>
                <a:latin typeface="Open Sans 1 Bold"/>
                <a:ea typeface="Open Sans 1 Bold"/>
                <a:cs typeface="Open Sans 1 Bold"/>
                <a:sym typeface="Open Sans 1 Bold"/>
              </a:rPr>
              <a:t>Informes en PDF</a:t>
            </a:r>
            <a:r>
              <a:rPr lang="en-US" sz="4200">
                <a:solidFill>
                  <a:srgbClr val="000000"/>
                </a:solidFill>
                <a:latin typeface="Open Sans 1"/>
                <a:ea typeface="Open Sans 1"/>
                <a:cs typeface="Open Sans 1"/>
                <a:sym typeface="Open Sans 1"/>
              </a:rPr>
              <a:t> a través de AOP, </a:t>
            </a:r>
          </a:p>
          <a:p>
            <a:pPr marL="0" lvl="0" indent="0" algn="l">
              <a:lnSpc>
                <a:spcPts val="3583"/>
              </a:lnSpc>
              <a:spcBef>
                <a:spcPct val="0"/>
              </a:spcBef>
            </a:pPr>
            <a:endParaRPr lang="en-US" sz="4200">
              <a:solidFill>
                <a:srgbClr val="000000"/>
              </a:solidFill>
              <a:latin typeface="Open Sans 1"/>
              <a:ea typeface="Open Sans 1"/>
              <a:cs typeface="Open Sans 1"/>
              <a:sym typeface="Open Sans 1"/>
            </a:endParaRPr>
          </a:p>
        </p:txBody>
      </p:sp>
      <p:sp>
        <p:nvSpPr>
          <p:cNvPr id="4" name="Freeform 4"/>
          <p:cNvSpPr/>
          <p:nvPr/>
        </p:nvSpPr>
        <p:spPr>
          <a:xfrm>
            <a:off x="807153" y="408301"/>
            <a:ext cx="1660132" cy="1660132"/>
          </a:xfrm>
          <a:custGeom>
            <a:avLst/>
            <a:gdLst/>
            <a:ahLst/>
            <a:cxnLst/>
            <a:rect l="l" t="t" r="r" b="b"/>
            <a:pathLst>
              <a:path w="1660132" h="1660132">
                <a:moveTo>
                  <a:pt x="0" y="0"/>
                </a:moveTo>
                <a:lnTo>
                  <a:pt x="1660132" y="0"/>
                </a:lnTo>
                <a:lnTo>
                  <a:pt x="1660132" y="1660133"/>
                </a:lnTo>
                <a:lnTo>
                  <a:pt x="0" y="1660133"/>
                </a:lnTo>
                <a:lnTo>
                  <a:pt x="0" y="0"/>
                </a:lnTo>
                <a:close/>
              </a:path>
            </a:pathLst>
          </a:custGeom>
          <a:blipFill>
            <a:blip r:embed="rId4"/>
            <a:stretch>
              <a:fillRect/>
            </a:stretch>
          </a:blipFill>
        </p:spPr>
      </p:sp>
      <p:sp>
        <p:nvSpPr>
          <p:cNvPr id="5" name="Freeform 5"/>
          <p:cNvSpPr/>
          <p:nvPr/>
        </p:nvSpPr>
        <p:spPr>
          <a:xfrm rot="-5222564" flipH="1">
            <a:off x="14308868" y="-156155"/>
            <a:ext cx="5462160" cy="4449177"/>
          </a:xfrm>
          <a:custGeom>
            <a:avLst/>
            <a:gdLst/>
            <a:ahLst/>
            <a:cxnLst/>
            <a:rect l="l" t="t" r="r" b="b"/>
            <a:pathLst>
              <a:path w="5462160" h="4449177">
                <a:moveTo>
                  <a:pt x="5462160" y="0"/>
                </a:moveTo>
                <a:lnTo>
                  <a:pt x="0" y="0"/>
                </a:lnTo>
                <a:lnTo>
                  <a:pt x="0" y="4449177"/>
                </a:lnTo>
                <a:lnTo>
                  <a:pt x="5462160" y="4449177"/>
                </a:lnTo>
                <a:lnTo>
                  <a:pt x="54621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4915683" y="1140108"/>
            <a:ext cx="8804286" cy="928326"/>
          </a:xfrm>
          <a:prstGeom prst="rect">
            <a:avLst/>
          </a:prstGeom>
        </p:spPr>
        <p:txBody>
          <a:bodyPr lIns="0" tIns="0" rIns="0" bIns="0" rtlCol="0" anchor="t">
            <a:spAutoFit/>
          </a:bodyPr>
          <a:lstStyle/>
          <a:p>
            <a:pPr algn="ctr">
              <a:lnSpc>
                <a:spcPts val="7632"/>
              </a:lnSpc>
            </a:pPr>
            <a:r>
              <a:rPr lang="en-US" sz="5451">
                <a:solidFill>
                  <a:srgbClr val="000000"/>
                </a:solidFill>
                <a:latin typeface="Staatliches"/>
                <a:ea typeface="Staatliches"/>
                <a:cs typeface="Staatliches"/>
                <a:sym typeface="Staatliches"/>
              </a:rPr>
              <a:t>ASPECTOS RELEVANTES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07153" y="408301"/>
            <a:ext cx="1660132" cy="1660132"/>
          </a:xfrm>
          <a:custGeom>
            <a:avLst/>
            <a:gdLst/>
            <a:ahLst/>
            <a:cxnLst/>
            <a:rect l="l" t="t" r="r" b="b"/>
            <a:pathLst>
              <a:path w="1660132" h="1660132">
                <a:moveTo>
                  <a:pt x="0" y="0"/>
                </a:moveTo>
                <a:lnTo>
                  <a:pt x="1660132" y="0"/>
                </a:lnTo>
                <a:lnTo>
                  <a:pt x="1660132" y="1660133"/>
                </a:lnTo>
                <a:lnTo>
                  <a:pt x="0" y="1660133"/>
                </a:lnTo>
                <a:lnTo>
                  <a:pt x="0" y="0"/>
                </a:lnTo>
                <a:close/>
              </a:path>
            </a:pathLst>
          </a:custGeom>
          <a:blipFill>
            <a:blip r:embed="rId3"/>
            <a:stretch>
              <a:fillRect/>
            </a:stretch>
          </a:blipFill>
        </p:spPr>
      </p:sp>
      <p:sp>
        <p:nvSpPr>
          <p:cNvPr id="3" name="Freeform 3"/>
          <p:cNvSpPr/>
          <p:nvPr/>
        </p:nvSpPr>
        <p:spPr>
          <a:xfrm>
            <a:off x="9144000" y="2392932"/>
            <a:ext cx="7144576" cy="5595251"/>
          </a:xfrm>
          <a:custGeom>
            <a:avLst/>
            <a:gdLst/>
            <a:ahLst/>
            <a:cxnLst/>
            <a:rect l="l" t="t" r="r" b="b"/>
            <a:pathLst>
              <a:path w="7144576" h="5595251">
                <a:moveTo>
                  <a:pt x="0" y="0"/>
                </a:moveTo>
                <a:lnTo>
                  <a:pt x="7144576" y="0"/>
                </a:lnTo>
                <a:lnTo>
                  <a:pt x="7144576" y="5595251"/>
                </a:lnTo>
                <a:lnTo>
                  <a:pt x="0" y="5595251"/>
                </a:lnTo>
                <a:lnTo>
                  <a:pt x="0" y="0"/>
                </a:lnTo>
                <a:close/>
              </a:path>
            </a:pathLst>
          </a:custGeom>
          <a:blipFill>
            <a:blip r:embed="rId4"/>
            <a:stretch>
              <a:fillRect l="-22070" r="-24311"/>
            </a:stretch>
          </a:blipFill>
        </p:spPr>
      </p:sp>
      <p:sp>
        <p:nvSpPr>
          <p:cNvPr id="4" name="Freeform 4"/>
          <p:cNvSpPr/>
          <p:nvPr/>
        </p:nvSpPr>
        <p:spPr>
          <a:xfrm rot="-5400000" flipH="1">
            <a:off x="14308868" y="-156155"/>
            <a:ext cx="5462160" cy="4449177"/>
          </a:xfrm>
          <a:custGeom>
            <a:avLst/>
            <a:gdLst/>
            <a:ahLst/>
            <a:cxnLst/>
            <a:rect l="l" t="t" r="r" b="b"/>
            <a:pathLst>
              <a:path w="5462160" h="4449177">
                <a:moveTo>
                  <a:pt x="5462160" y="0"/>
                </a:moveTo>
                <a:lnTo>
                  <a:pt x="0" y="0"/>
                </a:lnTo>
                <a:lnTo>
                  <a:pt x="0" y="4449177"/>
                </a:lnTo>
                <a:lnTo>
                  <a:pt x="5462160" y="4449177"/>
                </a:lnTo>
                <a:lnTo>
                  <a:pt x="54621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637219" y="2392932"/>
            <a:ext cx="5284997" cy="3397498"/>
          </a:xfrm>
          <a:custGeom>
            <a:avLst/>
            <a:gdLst/>
            <a:ahLst/>
            <a:cxnLst/>
            <a:rect l="l" t="t" r="r" b="b"/>
            <a:pathLst>
              <a:path w="5284997" h="3397498">
                <a:moveTo>
                  <a:pt x="0" y="0"/>
                </a:moveTo>
                <a:lnTo>
                  <a:pt x="5284997" y="0"/>
                </a:lnTo>
                <a:lnTo>
                  <a:pt x="5284997" y="3397498"/>
                </a:lnTo>
                <a:lnTo>
                  <a:pt x="0" y="3397498"/>
                </a:lnTo>
                <a:lnTo>
                  <a:pt x="0" y="0"/>
                </a:lnTo>
                <a:close/>
              </a:path>
            </a:pathLst>
          </a:custGeom>
          <a:blipFill>
            <a:blip r:embed="rId7"/>
            <a:stretch>
              <a:fillRect/>
            </a:stretch>
          </a:blipFill>
        </p:spPr>
      </p:sp>
      <p:sp>
        <p:nvSpPr>
          <p:cNvPr id="6" name="Freeform 6"/>
          <p:cNvSpPr/>
          <p:nvPr/>
        </p:nvSpPr>
        <p:spPr>
          <a:xfrm>
            <a:off x="5331834" y="4799513"/>
            <a:ext cx="3180763" cy="3180763"/>
          </a:xfrm>
          <a:custGeom>
            <a:avLst/>
            <a:gdLst/>
            <a:ahLst/>
            <a:cxnLst/>
            <a:rect l="l" t="t" r="r" b="b"/>
            <a:pathLst>
              <a:path w="3180763" h="3180763">
                <a:moveTo>
                  <a:pt x="0" y="0"/>
                </a:moveTo>
                <a:lnTo>
                  <a:pt x="3180764" y="0"/>
                </a:lnTo>
                <a:lnTo>
                  <a:pt x="3180764" y="3180764"/>
                </a:lnTo>
                <a:lnTo>
                  <a:pt x="0" y="3180764"/>
                </a:lnTo>
                <a:lnTo>
                  <a:pt x="0" y="0"/>
                </a:lnTo>
                <a:close/>
              </a:path>
            </a:pathLst>
          </a:custGeom>
          <a:blipFill>
            <a:blip r:embed="rId8"/>
            <a:stretch>
              <a:fillRect/>
            </a:stretch>
          </a:blipFill>
        </p:spPr>
      </p:sp>
      <p:sp>
        <p:nvSpPr>
          <p:cNvPr id="7" name="TextBox 7"/>
          <p:cNvSpPr txBox="1"/>
          <p:nvPr/>
        </p:nvSpPr>
        <p:spPr>
          <a:xfrm>
            <a:off x="4741857" y="923925"/>
            <a:ext cx="8804286" cy="928326"/>
          </a:xfrm>
          <a:prstGeom prst="rect">
            <a:avLst/>
          </a:prstGeom>
        </p:spPr>
        <p:txBody>
          <a:bodyPr lIns="0" tIns="0" rIns="0" bIns="0" rtlCol="0" anchor="t">
            <a:spAutoFit/>
          </a:bodyPr>
          <a:lstStyle/>
          <a:p>
            <a:pPr algn="ctr">
              <a:lnSpc>
                <a:spcPts val="7632"/>
              </a:lnSpc>
            </a:pPr>
            <a:r>
              <a:rPr lang="en-US" sz="5451">
                <a:solidFill>
                  <a:srgbClr val="000000"/>
                </a:solidFill>
                <a:latin typeface="Staatliches"/>
                <a:ea typeface="Staatliches"/>
                <a:cs typeface="Staatliches"/>
                <a:sym typeface="Staatliches"/>
              </a:rPr>
              <a:t>¿HERRAMIENTAS SIMILARES?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41508" y="1551883"/>
            <a:ext cx="8804286" cy="928326"/>
          </a:xfrm>
          <a:prstGeom prst="rect">
            <a:avLst/>
          </a:prstGeom>
        </p:spPr>
        <p:txBody>
          <a:bodyPr lIns="0" tIns="0" rIns="0" bIns="0" rtlCol="0" anchor="t">
            <a:spAutoFit/>
          </a:bodyPr>
          <a:lstStyle/>
          <a:p>
            <a:pPr algn="ctr">
              <a:lnSpc>
                <a:spcPts val="7632"/>
              </a:lnSpc>
            </a:pPr>
            <a:r>
              <a:rPr lang="en-US" sz="5451">
                <a:solidFill>
                  <a:srgbClr val="000000"/>
                </a:solidFill>
                <a:latin typeface="Staatliches"/>
                <a:ea typeface="Staatliches"/>
                <a:cs typeface="Staatliches"/>
                <a:sym typeface="Staatliches"/>
              </a:rPr>
              <a:t>CONCLUSIONES</a:t>
            </a:r>
          </a:p>
        </p:txBody>
      </p:sp>
      <p:sp>
        <p:nvSpPr>
          <p:cNvPr id="3" name="Freeform 3"/>
          <p:cNvSpPr/>
          <p:nvPr/>
        </p:nvSpPr>
        <p:spPr>
          <a:xfrm>
            <a:off x="807153" y="408301"/>
            <a:ext cx="1660132" cy="1660132"/>
          </a:xfrm>
          <a:custGeom>
            <a:avLst/>
            <a:gdLst/>
            <a:ahLst/>
            <a:cxnLst/>
            <a:rect l="l" t="t" r="r" b="b"/>
            <a:pathLst>
              <a:path w="1660132" h="1660132">
                <a:moveTo>
                  <a:pt x="0" y="0"/>
                </a:moveTo>
                <a:lnTo>
                  <a:pt x="1660132" y="0"/>
                </a:lnTo>
                <a:lnTo>
                  <a:pt x="1660132" y="1660133"/>
                </a:lnTo>
                <a:lnTo>
                  <a:pt x="0" y="1660133"/>
                </a:lnTo>
                <a:lnTo>
                  <a:pt x="0" y="0"/>
                </a:lnTo>
                <a:close/>
              </a:path>
            </a:pathLst>
          </a:custGeom>
          <a:blipFill>
            <a:blip r:embed="rId3"/>
            <a:stretch>
              <a:fillRect/>
            </a:stretch>
          </a:blipFill>
        </p:spPr>
      </p:sp>
      <p:sp>
        <p:nvSpPr>
          <p:cNvPr id="4" name="Freeform 4"/>
          <p:cNvSpPr/>
          <p:nvPr/>
        </p:nvSpPr>
        <p:spPr>
          <a:xfrm>
            <a:off x="11035780" y="1440475"/>
            <a:ext cx="4466587" cy="3349940"/>
          </a:xfrm>
          <a:custGeom>
            <a:avLst/>
            <a:gdLst/>
            <a:ahLst/>
            <a:cxnLst/>
            <a:rect l="l" t="t" r="r" b="b"/>
            <a:pathLst>
              <a:path w="4466587" h="3349940">
                <a:moveTo>
                  <a:pt x="0" y="0"/>
                </a:moveTo>
                <a:lnTo>
                  <a:pt x="4466587" y="0"/>
                </a:lnTo>
                <a:lnTo>
                  <a:pt x="4466587" y="3349941"/>
                </a:lnTo>
                <a:lnTo>
                  <a:pt x="0" y="3349941"/>
                </a:lnTo>
                <a:lnTo>
                  <a:pt x="0" y="0"/>
                </a:lnTo>
                <a:close/>
              </a:path>
            </a:pathLst>
          </a:custGeom>
          <a:blipFill>
            <a:blip r:embed="rId4"/>
            <a:stretch>
              <a:fillRect/>
            </a:stretch>
          </a:blipFill>
        </p:spPr>
      </p:sp>
      <p:sp>
        <p:nvSpPr>
          <p:cNvPr id="5" name="Freeform 5"/>
          <p:cNvSpPr/>
          <p:nvPr/>
        </p:nvSpPr>
        <p:spPr>
          <a:xfrm rot="-10800000">
            <a:off x="13269074" y="-963648"/>
            <a:ext cx="5462160" cy="4449177"/>
          </a:xfrm>
          <a:custGeom>
            <a:avLst/>
            <a:gdLst/>
            <a:ahLst/>
            <a:cxnLst/>
            <a:rect l="l" t="t" r="r" b="b"/>
            <a:pathLst>
              <a:path w="5462160" h="4449177">
                <a:moveTo>
                  <a:pt x="0" y="0"/>
                </a:moveTo>
                <a:lnTo>
                  <a:pt x="5462160" y="0"/>
                </a:lnTo>
                <a:lnTo>
                  <a:pt x="5462160" y="4449177"/>
                </a:lnTo>
                <a:lnTo>
                  <a:pt x="0" y="444917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6" name="Group 6"/>
          <p:cNvGrpSpPr/>
          <p:nvPr/>
        </p:nvGrpSpPr>
        <p:grpSpPr>
          <a:xfrm>
            <a:off x="8980841" y="4331153"/>
            <a:ext cx="8576466" cy="5149890"/>
            <a:chOff x="0" y="0"/>
            <a:chExt cx="11435288" cy="6866520"/>
          </a:xfrm>
        </p:grpSpPr>
        <p:sp>
          <p:nvSpPr>
            <p:cNvPr id="7" name="Freeform 7"/>
            <p:cNvSpPr/>
            <p:nvPr/>
          </p:nvSpPr>
          <p:spPr>
            <a:xfrm>
              <a:off x="0" y="0"/>
              <a:ext cx="11435288" cy="6866520"/>
            </a:xfrm>
            <a:custGeom>
              <a:avLst/>
              <a:gdLst/>
              <a:ahLst/>
              <a:cxnLst/>
              <a:rect l="l" t="t" r="r" b="b"/>
              <a:pathLst>
                <a:path w="11435288" h="6866520">
                  <a:moveTo>
                    <a:pt x="0" y="0"/>
                  </a:moveTo>
                  <a:lnTo>
                    <a:pt x="11435288" y="0"/>
                  </a:lnTo>
                  <a:lnTo>
                    <a:pt x="11435288" y="6866520"/>
                  </a:lnTo>
                  <a:lnTo>
                    <a:pt x="0" y="6866520"/>
                  </a:lnTo>
                  <a:lnTo>
                    <a:pt x="0" y="0"/>
                  </a:lnTo>
                  <a:close/>
                </a:path>
              </a:pathLst>
            </a:custGeom>
            <a:blipFill>
              <a:blip r:embed="rId7"/>
              <a:stretch>
                <a:fillRect b="-11996"/>
              </a:stretch>
            </a:blipFill>
          </p:spPr>
        </p:sp>
        <p:sp>
          <p:nvSpPr>
            <p:cNvPr id="8" name="Freeform 8"/>
            <p:cNvSpPr/>
            <p:nvPr/>
          </p:nvSpPr>
          <p:spPr>
            <a:xfrm>
              <a:off x="9756426" y="1764987"/>
              <a:ext cx="1101099" cy="1101099"/>
            </a:xfrm>
            <a:custGeom>
              <a:avLst/>
              <a:gdLst/>
              <a:ahLst/>
              <a:cxnLst/>
              <a:rect l="l" t="t" r="r" b="b"/>
              <a:pathLst>
                <a:path w="1101099" h="1101099">
                  <a:moveTo>
                    <a:pt x="0" y="0"/>
                  </a:moveTo>
                  <a:lnTo>
                    <a:pt x="1101099" y="0"/>
                  </a:lnTo>
                  <a:lnTo>
                    <a:pt x="1101099" y="1101099"/>
                  </a:lnTo>
                  <a:lnTo>
                    <a:pt x="0" y="1101099"/>
                  </a:lnTo>
                  <a:lnTo>
                    <a:pt x="0" y="0"/>
                  </a:lnTo>
                  <a:close/>
                </a:path>
              </a:pathLst>
            </a:custGeom>
            <a:blipFill>
              <a:blip r:embed="rId3"/>
              <a:stretch>
                <a:fillRect/>
              </a:stretch>
            </a:blipFill>
          </p:spPr>
        </p:sp>
      </p:grpSp>
      <p:sp>
        <p:nvSpPr>
          <p:cNvPr id="9" name="TextBox 9"/>
          <p:cNvSpPr txBox="1"/>
          <p:nvPr/>
        </p:nvSpPr>
        <p:spPr>
          <a:xfrm>
            <a:off x="1098886" y="3409329"/>
            <a:ext cx="7881955" cy="4427220"/>
          </a:xfrm>
          <a:prstGeom prst="rect">
            <a:avLst/>
          </a:prstGeom>
        </p:spPr>
        <p:txBody>
          <a:bodyPr lIns="0" tIns="0" rIns="0" bIns="0" rtlCol="0" anchor="t">
            <a:spAutoFit/>
          </a:bodyPr>
          <a:lstStyle/>
          <a:p>
            <a:pPr marL="906780" lvl="1" indent="-453390" algn="l">
              <a:lnSpc>
                <a:spcPts val="5880"/>
              </a:lnSpc>
              <a:buFont typeface="Arial"/>
              <a:buChar char="•"/>
            </a:pPr>
            <a:r>
              <a:rPr lang="en-US" sz="4200">
                <a:solidFill>
                  <a:srgbClr val="000000"/>
                </a:solidFill>
                <a:latin typeface="Open Sans 1"/>
                <a:ea typeface="Open Sans 1"/>
                <a:cs typeface="Open Sans 1"/>
                <a:sym typeface="Open Sans 1"/>
              </a:rPr>
              <a:t>Cumplimiento  del </a:t>
            </a:r>
            <a:r>
              <a:rPr lang="en-US" sz="4200" b="1">
                <a:solidFill>
                  <a:srgbClr val="000000"/>
                </a:solidFill>
                <a:latin typeface="Open Sans 1 Bold"/>
                <a:ea typeface="Open Sans 1 Bold"/>
                <a:cs typeface="Open Sans 1 Bold"/>
                <a:sym typeface="Open Sans 1 Bold"/>
              </a:rPr>
              <a:t>objetivo</a:t>
            </a:r>
          </a:p>
          <a:p>
            <a:pPr marL="906780" lvl="1" indent="-453390" algn="l">
              <a:lnSpc>
                <a:spcPts val="5880"/>
              </a:lnSpc>
              <a:buFont typeface="Arial"/>
              <a:buChar char="•"/>
            </a:pPr>
            <a:r>
              <a:rPr lang="en-US" sz="4200" b="1">
                <a:solidFill>
                  <a:srgbClr val="000000"/>
                </a:solidFill>
                <a:latin typeface="Open Sans 1 Bold"/>
                <a:ea typeface="Open Sans 1 Bold"/>
                <a:cs typeface="Open Sans 1 Bold"/>
                <a:sym typeface="Open Sans 1 Bold"/>
              </a:rPr>
              <a:t>ODS</a:t>
            </a:r>
          </a:p>
          <a:p>
            <a:pPr marL="906780" lvl="1" indent="-453390" algn="l">
              <a:lnSpc>
                <a:spcPts val="5880"/>
              </a:lnSpc>
              <a:buFont typeface="Arial"/>
              <a:buChar char="•"/>
            </a:pPr>
            <a:r>
              <a:rPr lang="en-US" sz="4200">
                <a:solidFill>
                  <a:srgbClr val="000000"/>
                </a:solidFill>
                <a:latin typeface="Open Sans 1"/>
                <a:ea typeface="Open Sans 1"/>
                <a:cs typeface="Open Sans 1"/>
                <a:sym typeface="Open Sans 1"/>
              </a:rPr>
              <a:t>Desarrollado</a:t>
            </a:r>
            <a:r>
              <a:rPr lang="en-US" sz="4200" b="1">
                <a:solidFill>
                  <a:srgbClr val="000000"/>
                </a:solidFill>
                <a:latin typeface="Open Sans 1 Bold"/>
                <a:ea typeface="Open Sans 1 Bold"/>
                <a:cs typeface="Open Sans 1 Bold"/>
                <a:sym typeface="Open Sans 1 Bold"/>
              </a:rPr>
              <a:t> ágil</a:t>
            </a:r>
          </a:p>
          <a:p>
            <a:pPr marL="906780" lvl="1" indent="-453390" algn="l">
              <a:lnSpc>
                <a:spcPts val="5880"/>
              </a:lnSpc>
              <a:buFont typeface="Arial"/>
              <a:buChar char="•"/>
            </a:pPr>
            <a:r>
              <a:rPr lang="en-US" sz="4200" b="1">
                <a:solidFill>
                  <a:srgbClr val="000000"/>
                </a:solidFill>
                <a:latin typeface="Open Sans 1 Bold"/>
                <a:ea typeface="Open Sans 1 Bold"/>
                <a:cs typeface="Open Sans 1 Bold"/>
                <a:sym typeface="Open Sans 1 Bold"/>
              </a:rPr>
              <a:t>Repositorio </a:t>
            </a:r>
            <a:r>
              <a:rPr lang="en-US" sz="4200">
                <a:solidFill>
                  <a:srgbClr val="000000"/>
                </a:solidFill>
                <a:latin typeface="Open Sans 1"/>
                <a:ea typeface="Open Sans 1"/>
                <a:cs typeface="Open Sans 1"/>
                <a:sym typeface="Open Sans 1"/>
              </a:rPr>
              <a:t>y</a:t>
            </a:r>
            <a:r>
              <a:rPr lang="en-US" sz="4200" b="1">
                <a:solidFill>
                  <a:srgbClr val="000000"/>
                </a:solidFill>
                <a:latin typeface="Open Sans 1 Bold"/>
                <a:ea typeface="Open Sans 1 Bold"/>
                <a:cs typeface="Open Sans 1 Bold"/>
                <a:sym typeface="Open Sans 1 Bold"/>
              </a:rPr>
              <a:t> verificación</a:t>
            </a:r>
          </a:p>
          <a:p>
            <a:pPr marL="906780" lvl="1" indent="-453390" algn="l">
              <a:lnSpc>
                <a:spcPts val="5880"/>
              </a:lnSpc>
              <a:buFont typeface="Arial"/>
              <a:buChar char="•"/>
            </a:pPr>
            <a:r>
              <a:rPr lang="en-US" sz="4200">
                <a:solidFill>
                  <a:srgbClr val="000000"/>
                </a:solidFill>
                <a:latin typeface="Open Sans 1"/>
                <a:ea typeface="Open Sans 1"/>
                <a:cs typeface="Open Sans 1"/>
                <a:sym typeface="Open Sans 1"/>
              </a:rPr>
              <a:t>Resolución de </a:t>
            </a:r>
            <a:r>
              <a:rPr lang="en-US" sz="4200" b="1">
                <a:solidFill>
                  <a:srgbClr val="000000"/>
                </a:solidFill>
                <a:latin typeface="Open Sans 1 Bold"/>
                <a:ea typeface="Open Sans 1 Bold"/>
                <a:cs typeface="Open Sans 1 Bold"/>
                <a:sym typeface="Open Sans 1 Bold"/>
              </a:rPr>
              <a:t>retos</a:t>
            </a:r>
          </a:p>
          <a:p>
            <a:pPr marL="906780" lvl="1" indent="-453390" algn="l">
              <a:lnSpc>
                <a:spcPts val="5880"/>
              </a:lnSpc>
              <a:buFont typeface="Arial"/>
              <a:buChar char="•"/>
            </a:pPr>
            <a:r>
              <a:rPr lang="en-US" sz="4200" b="1">
                <a:solidFill>
                  <a:srgbClr val="000000"/>
                </a:solidFill>
                <a:latin typeface="Open Sans 1 Bold"/>
                <a:ea typeface="Open Sans 1 Bold"/>
                <a:cs typeface="Open Sans 1 Bold"/>
                <a:sym typeface="Open Sans 1 Bold"/>
              </a:rPr>
              <a:t>Implantanción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15557" y="2029367"/>
            <a:ext cx="13256885" cy="1708151"/>
          </a:xfrm>
          <a:prstGeom prst="rect">
            <a:avLst/>
          </a:prstGeom>
        </p:spPr>
        <p:txBody>
          <a:bodyPr lIns="0" tIns="0" rIns="0" bIns="0" rtlCol="0" anchor="t">
            <a:spAutoFit/>
          </a:bodyPr>
          <a:lstStyle/>
          <a:p>
            <a:pPr algn="ctr">
              <a:lnSpc>
                <a:spcPts val="13999"/>
              </a:lnSpc>
            </a:pPr>
            <a:r>
              <a:rPr lang="en-US" sz="9999">
                <a:solidFill>
                  <a:srgbClr val="000000"/>
                </a:solidFill>
                <a:latin typeface="Staatliches"/>
                <a:ea typeface="Staatliches"/>
                <a:cs typeface="Staatliches"/>
                <a:sym typeface="Staatliches"/>
              </a:rPr>
              <a:t>¡GRACIAS!</a:t>
            </a:r>
          </a:p>
        </p:txBody>
      </p:sp>
      <p:sp>
        <p:nvSpPr>
          <p:cNvPr id="3" name="TextBox 3"/>
          <p:cNvSpPr txBox="1"/>
          <p:nvPr/>
        </p:nvSpPr>
        <p:spPr>
          <a:xfrm>
            <a:off x="4321742" y="7149153"/>
            <a:ext cx="10749136" cy="1047750"/>
          </a:xfrm>
          <a:prstGeom prst="rect">
            <a:avLst/>
          </a:prstGeom>
        </p:spPr>
        <p:txBody>
          <a:bodyPr lIns="0" tIns="0" rIns="0" bIns="0" rtlCol="0" anchor="t">
            <a:spAutoFit/>
          </a:bodyPr>
          <a:lstStyle/>
          <a:p>
            <a:pPr algn="ctr">
              <a:lnSpc>
                <a:spcPts val="4200"/>
              </a:lnSpc>
            </a:pPr>
            <a:r>
              <a:rPr lang="en-US" sz="3000">
                <a:solidFill>
                  <a:srgbClr val="000000"/>
                </a:solidFill>
                <a:latin typeface="Open Sans 1"/>
                <a:ea typeface="Open Sans 1"/>
                <a:cs typeface="Open Sans 1"/>
                <a:sym typeface="Open Sans 1"/>
              </a:rPr>
              <a:t>far0010@alu.ubu.es</a:t>
            </a:r>
          </a:p>
          <a:p>
            <a:pPr marL="0" lvl="0" indent="0" algn="ctr">
              <a:lnSpc>
                <a:spcPts val="4200"/>
              </a:lnSpc>
              <a:spcBef>
                <a:spcPct val="0"/>
              </a:spcBef>
            </a:pPr>
            <a:r>
              <a:rPr lang="en-US" sz="3000">
                <a:solidFill>
                  <a:srgbClr val="000000"/>
                </a:solidFill>
                <a:latin typeface="Open Sans 1"/>
                <a:ea typeface="Open Sans 1"/>
                <a:cs typeface="Open Sans 1"/>
                <a:sym typeface="Open Sans 1"/>
              </a:rPr>
              <a:t>https://github.com/far0010/TFGUBU-Fran_Arroyo</a:t>
            </a:r>
          </a:p>
        </p:txBody>
      </p:sp>
      <p:sp>
        <p:nvSpPr>
          <p:cNvPr id="4" name="Freeform 4"/>
          <p:cNvSpPr/>
          <p:nvPr/>
        </p:nvSpPr>
        <p:spPr>
          <a:xfrm rot="5400000">
            <a:off x="-1346399" y="258406"/>
            <a:ext cx="7278199" cy="5928424"/>
          </a:xfrm>
          <a:custGeom>
            <a:avLst/>
            <a:gdLst/>
            <a:ahLst/>
            <a:cxnLst/>
            <a:rect l="l" t="t" r="r" b="b"/>
            <a:pathLst>
              <a:path w="7278199" h="5928424">
                <a:moveTo>
                  <a:pt x="0" y="0"/>
                </a:moveTo>
                <a:lnTo>
                  <a:pt x="7278199" y="0"/>
                </a:lnTo>
                <a:lnTo>
                  <a:pt x="7278199" y="5928425"/>
                </a:lnTo>
                <a:lnTo>
                  <a:pt x="0" y="59284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5400000">
            <a:off x="12863438" y="4790416"/>
            <a:ext cx="6337478" cy="5162164"/>
          </a:xfrm>
          <a:custGeom>
            <a:avLst/>
            <a:gdLst/>
            <a:ahLst/>
            <a:cxnLst/>
            <a:rect l="l" t="t" r="r" b="b"/>
            <a:pathLst>
              <a:path w="6337478" h="5162164">
                <a:moveTo>
                  <a:pt x="0" y="0"/>
                </a:moveTo>
                <a:lnTo>
                  <a:pt x="6337478" y="0"/>
                </a:lnTo>
                <a:lnTo>
                  <a:pt x="6337478" y="5162163"/>
                </a:lnTo>
                <a:lnTo>
                  <a:pt x="0" y="51621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14849218" y="612775"/>
            <a:ext cx="2365918" cy="2365918"/>
          </a:xfrm>
          <a:custGeom>
            <a:avLst/>
            <a:gdLst/>
            <a:ahLst/>
            <a:cxnLst/>
            <a:rect l="l" t="t" r="r" b="b"/>
            <a:pathLst>
              <a:path w="2365918" h="2365918">
                <a:moveTo>
                  <a:pt x="0" y="0"/>
                </a:moveTo>
                <a:lnTo>
                  <a:pt x="2365918" y="0"/>
                </a:lnTo>
                <a:lnTo>
                  <a:pt x="2365918" y="2365918"/>
                </a:lnTo>
                <a:lnTo>
                  <a:pt x="0" y="2365918"/>
                </a:lnTo>
                <a:lnTo>
                  <a:pt x="0" y="0"/>
                </a:lnTo>
                <a:close/>
              </a:path>
            </a:pathLst>
          </a:custGeom>
          <a:blipFill>
            <a:blip r:embed="rId5"/>
            <a:stretch>
              <a:fillRect/>
            </a:stretch>
          </a:blipFill>
        </p:spPr>
      </p:sp>
      <p:sp>
        <p:nvSpPr>
          <p:cNvPr id="7" name="Freeform 7"/>
          <p:cNvSpPr/>
          <p:nvPr/>
        </p:nvSpPr>
        <p:spPr>
          <a:xfrm>
            <a:off x="7633544" y="8539803"/>
            <a:ext cx="3020913" cy="1461367"/>
          </a:xfrm>
          <a:custGeom>
            <a:avLst/>
            <a:gdLst/>
            <a:ahLst/>
            <a:cxnLst/>
            <a:rect l="l" t="t" r="r" b="b"/>
            <a:pathLst>
              <a:path w="3020913" h="1461367">
                <a:moveTo>
                  <a:pt x="0" y="0"/>
                </a:moveTo>
                <a:lnTo>
                  <a:pt x="3020912" y="0"/>
                </a:lnTo>
                <a:lnTo>
                  <a:pt x="3020912" y="1461367"/>
                </a:lnTo>
                <a:lnTo>
                  <a:pt x="0" y="1461367"/>
                </a:lnTo>
                <a:lnTo>
                  <a:pt x="0" y="0"/>
                </a:lnTo>
                <a:close/>
              </a:path>
            </a:pathLst>
          </a:custGeom>
          <a:blipFill>
            <a:blip r:embed="rId6"/>
            <a:stretch>
              <a:fillRect/>
            </a:stretch>
          </a:blipFill>
        </p:spPr>
      </p:sp>
      <p:sp>
        <p:nvSpPr>
          <p:cNvPr id="8" name="TextBox 8"/>
          <p:cNvSpPr txBox="1"/>
          <p:nvPr/>
        </p:nvSpPr>
        <p:spPr>
          <a:xfrm>
            <a:off x="3620176" y="3680368"/>
            <a:ext cx="12152266" cy="3181350"/>
          </a:xfrm>
          <a:prstGeom prst="rect">
            <a:avLst/>
          </a:prstGeom>
        </p:spPr>
        <p:txBody>
          <a:bodyPr lIns="0" tIns="0" rIns="0" bIns="0" rtlCol="0" anchor="t">
            <a:spAutoFit/>
          </a:bodyPr>
          <a:lstStyle/>
          <a:p>
            <a:pPr algn="ctr">
              <a:lnSpc>
                <a:spcPts val="4200"/>
              </a:lnSpc>
            </a:pPr>
            <a:r>
              <a:rPr lang="en-US" sz="3000">
                <a:solidFill>
                  <a:srgbClr val="000000"/>
                </a:solidFill>
                <a:latin typeface="Open Sans 1"/>
                <a:ea typeface="Open Sans 1"/>
                <a:cs typeface="Open Sans 1"/>
                <a:sym typeface="Open Sans 1"/>
              </a:rPr>
              <a:t>A mi familia que me ha aguantado durante todos estos años de carrera y especialmente este verano.</a:t>
            </a:r>
          </a:p>
          <a:p>
            <a:pPr algn="ctr">
              <a:lnSpc>
                <a:spcPts val="4200"/>
              </a:lnSpc>
            </a:pPr>
            <a:r>
              <a:rPr lang="en-US" sz="3000">
                <a:solidFill>
                  <a:srgbClr val="000000"/>
                </a:solidFill>
                <a:latin typeface="Open Sans 1"/>
                <a:ea typeface="Open Sans 1"/>
                <a:cs typeface="Open Sans 1"/>
                <a:sym typeface="Open Sans 1"/>
              </a:rPr>
              <a:t>A </a:t>
            </a:r>
            <a:r>
              <a:rPr lang="en-US" sz="3000" b="1">
                <a:solidFill>
                  <a:srgbClr val="000000"/>
                </a:solidFill>
                <a:latin typeface="Open Sans 1 Bold"/>
                <a:ea typeface="Open Sans 1 Bold"/>
                <a:cs typeface="Open Sans 1 Bold"/>
                <a:sym typeface="Open Sans 1 Bold"/>
              </a:rPr>
              <a:t>Fernando Pisot</a:t>
            </a:r>
            <a:r>
              <a:rPr lang="en-US" sz="3000">
                <a:solidFill>
                  <a:srgbClr val="000000"/>
                </a:solidFill>
                <a:latin typeface="Open Sans 1"/>
                <a:ea typeface="Open Sans 1"/>
                <a:cs typeface="Open Sans 1"/>
                <a:sym typeface="Open Sans 1"/>
              </a:rPr>
              <a:t> guía en los malos momentos: https://github.com/fps1001</a:t>
            </a:r>
          </a:p>
          <a:p>
            <a:pPr marL="0" lvl="0" indent="0" algn="ctr">
              <a:lnSpc>
                <a:spcPts val="4200"/>
              </a:lnSpc>
              <a:spcBef>
                <a:spcPct val="0"/>
              </a:spcBef>
            </a:pPr>
            <a:r>
              <a:rPr lang="en-US" sz="3000">
                <a:solidFill>
                  <a:srgbClr val="000000"/>
                </a:solidFill>
                <a:latin typeface="Open Sans 1"/>
                <a:ea typeface="Open Sans 1"/>
                <a:cs typeface="Open Sans 1"/>
                <a:sym typeface="Open Sans 1"/>
              </a:rPr>
              <a:t>A mi tutor </a:t>
            </a:r>
            <a:r>
              <a:rPr lang="en-US" sz="3000" b="1">
                <a:solidFill>
                  <a:srgbClr val="000000"/>
                </a:solidFill>
                <a:latin typeface="Open Sans 1 Bold"/>
                <a:ea typeface="Open Sans 1 Bold"/>
                <a:cs typeface="Open Sans 1 Bold"/>
                <a:sym typeface="Open Sans 1 Bold"/>
              </a:rPr>
              <a:t>Pedro Renedo</a:t>
            </a:r>
            <a:r>
              <a:rPr lang="en-US" sz="3000">
                <a:solidFill>
                  <a:srgbClr val="000000"/>
                </a:solidFill>
                <a:latin typeface="Open Sans 1"/>
                <a:ea typeface="Open Sans 1"/>
                <a:cs typeface="Open Sans 1"/>
                <a:sym typeface="Open Sans 1"/>
              </a:rPr>
              <a:t> por llevarme este trabajo en periodo estival, y a todos aquellos compañeros que ayudan.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1009</Words>
  <Application>Microsoft Office PowerPoint</Application>
  <PresentationFormat>Personalizado</PresentationFormat>
  <Paragraphs>88</Paragraphs>
  <Slides>9</Slides>
  <Notes>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Staatliches</vt:lpstr>
      <vt:lpstr>Open Sans 1</vt:lpstr>
      <vt:lpstr>Calibri</vt:lpstr>
      <vt:lpstr>Open Sans 2 Bold</vt:lpstr>
      <vt:lpstr>Open Sans 2</vt:lpstr>
      <vt:lpstr>Open Sans 1 Bold</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Francisco j arroyo septiembre 2025</dc:title>
  <cp:lastModifiedBy>User</cp:lastModifiedBy>
  <cp:revision>4</cp:revision>
  <dcterms:created xsi:type="dcterms:W3CDTF">2006-08-16T00:00:00Z</dcterms:created>
  <dcterms:modified xsi:type="dcterms:W3CDTF">2025-09-03T16:02:29Z</dcterms:modified>
  <dc:identifier>DAGxdr4xiQo</dc:identifier>
</cp:coreProperties>
</file>