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1" r:id="rId5"/>
    <p:sldId id="262" r:id="rId6"/>
    <p:sldId id="265" r:id="rId7"/>
    <p:sldId id="266" r:id="rId8"/>
    <p:sldId id="267" r:id="rId9"/>
    <p:sldId id="274" r:id="rId10"/>
    <p:sldId id="275" r:id="rId11"/>
    <p:sldId id="269" r:id="rId12"/>
    <p:sldId id="271" r:id="rId13"/>
    <p:sldId id="272" r:id="rId14"/>
    <p:sldId id="273" r:id="rId15"/>
    <p:sldId id="268" r:id="rId16"/>
    <p:sldId id="26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9" autoAdjust="0"/>
    <p:restoredTop sz="94660"/>
  </p:normalViewPr>
  <p:slideViewPr>
    <p:cSldViewPr snapToGrid="0">
      <p:cViewPr varScale="1">
        <p:scale>
          <a:sx n="152" d="100"/>
          <a:sy n="152" d="100"/>
        </p:scale>
        <p:origin x="576" y="1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svg"/><Relationship Id="rId1" Type="http://schemas.openxmlformats.org/officeDocument/2006/relationships/image" Target="../media/image17.png"/><Relationship Id="rId4" Type="http://schemas.openxmlformats.org/officeDocument/2006/relationships/image" Target="../media/image20.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5FC61D-9A09-41C8-8653-33B46AE79BEA}"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1A81C99-AB53-4B6C-B55D-0CAB922C85D4}">
      <dgm:prSet/>
      <dgm:spPr/>
      <dgm:t>
        <a:bodyPr/>
        <a:lstStyle/>
        <a:p>
          <a:pPr>
            <a:lnSpc>
              <a:spcPct val="100000"/>
            </a:lnSpc>
          </a:pPr>
          <a:r>
            <a:rPr lang="en-GB"/>
            <a:t>Any questions?</a:t>
          </a:r>
          <a:endParaRPr lang="en-US"/>
        </a:p>
      </dgm:t>
    </dgm:pt>
    <dgm:pt modelId="{6A6C77CB-5D02-493D-B0DB-15469DC6C902}" type="parTrans" cxnId="{C4C1A9BC-DE1A-4EAA-A95B-B688FF757CD1}">
      <dgm:prSet/>
      <dgm:spPr/>
      <dgm:t>
        <a:bodyPr/>
        <a:lstStyle/>
        <a:p>
          <a:endParaRPr lang="en-US"/>
        </a:p>
      </dgm:t>
    </dgm:pt>
    <dgm:pt modelId="{547EA53C-4AB3-4B00-82BC-8809DBE68CB8}" type="sibTrans" cxnId="{C4C1A9BC-DE1A-4EAA-A95B-B688FF757CD1}">
      <dgm:prSet/>
      <dgm:spPr/>
      <dgm:t>
        <a:bodyPr/>
        <a:lstStyle/>
        <a:p>
          <a:endParaRPr lang="en-US"/>
        </a:p>
      </dgm:t>
    </dgm:pt>
    <dgm:pt modelId="{5A307C2A-FAF8-4D38-82A5-1FB8C7E3A9E7}">
      <dgm:prSet/>
      <dgm:spPr/>
      <dgm:t>
        <a:bodyPr/>
        <a:lstStyle/>
        <a:p>
          <a:pPr>
            <a:lnSpc>
              <a:spcPct val="100000"/>
            </a:lnSpc>
          </a:pPr>
          <a:r>
            <a:rPr lang="en-GB"/>
            <a:t>Thank You</a:t>
          </a:r>
          <a:endParaRPr lang="en-US"/>
        </a:p>
      </dgm:t>
    </dgm:pt>
    <dgm:pt modelId="{F900598B-F982-4726-B4A6-31E996A60160}" type="parTrans" cxnId="{92DEE484-B3B4-4320-87AF-7ADC784BC8AF}">
      <dgm:prSet/>
      <dgm:spPr/>
      <dgm:t>
        <a:bodyPr/>
        <a:lstStyle/>
        <a:p>
          <a:endParaRPr lang="en-US"/>
        </a:p>
      </dgm:t>
    </dgm:pt>
    <dgm:pt modelId="{783D4224-F686-4674-9551-869CC6EBCE13}" type="sibTrans" cxnId="{92DEE484-B3B4-4320-87AF-7ADC784BC8AF}">
      <dgm:prSet/>
      <dgm:spPr/>
      <dgm:t>
        <a:bodyPr/>
        <a:lstStyle/>
        <a:p>
          <a:endParaRPr lang="en-US"/>
        </a:p>
      </dgm:t>
    </dgm:pt>
    <dgm:pt modelId="{408A471D-86E8-4370-8C1E-11711B1130DB}" type="pres">
      <dgm:prSet presAssocID="{755FC61D-9A09-41C8-8653-33B46AE79BEA}" presName="root" presStyleCnt="0">
        <dgm:presLayoutVars>
          <dgm:dir/>
          <dgm:resizeHandles val="exact"/>
        </dgm:presLayoutVars>
      </dgm:prSet>
      <dgm:spPr/>
    </dgm:pt>
    <dgm:pt modelId="{5C9FF82C-0E86-466B-AA05-1EC0FFB9B827}" type="pres">
      <dgm:prSet presAssocID="{31A81C99-AB53-4B6C-B55D-0CAB922C85D4}" presName="compNode" presStyleCnt="0"/>
      <dgm:spPr/>
    </dgm:pt>
    <dgm:pt modelId="{26787DB9-F5FE-4491-9F47-E9ADCD2CF32E}" type="pres">
      <dgm:prSet presAssocID="{31A81C99-AB53-4B6C-B55D-0CAB922C85D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Question mark"/>
        </a:ext>
      </dgm:extLst>
    </dgm:pt>
    <dgm:pt modelId="{465C29C0-4FF1-4164-B214-44AE6C44660D}" type="pres">
      <dgm:prSet presAssocID="{31A81C99-AB53-4B6C-B55D-0CAB922C85D4}" presName="spaceRect" presStyleCnt="0"/>
      <dgm:spPr/>
    </dgm:pt>
    <dgm:pt modelId="{984ECE1C-80B9-4F32-B9CF-09B799EB44E9}" type="pres">
      <dgm:prSet presAssocID="{31A81C99-AB53-4B6C-B55D-0CAB922C85D4}" presName="textRect" presStyleLbl="revTx" presStyleIdx="0" presStyleCnt="2">
        <dgm:presLayoutVars>
          <dgm:chMax val="1"/>
          <dgm:chPref val="1"/>
        </dgm:presLayoutVars>
      </dgm:prSet>
      <dgm:spPr/>
    </dgm:pt>
    <dgm:pt modelId="{025C75AD-B3C3-48C2-91D6-1C6986F03230}" type="pres">
      <dgm:prSet presAssocID="{547EA53C-4AB3-4B00-82BC-8809DBE68CB8}" presName="sibTrans" presStyleCnt="0"/>
      <dgm:spPr/>
    </dgm:pt>
    <dgm:pt modelId="{A5F4E197-4C88-4EBC-B8E4-315D8DDB01EC}" type="pres">
      <dgm:prSet presAssocID="{5A307C2A-FAF8-4D38-82A5-1FB8C7E3A9E7}" presName="compNode" presStyleCnt="0"/>
      <dgm:spPr/>
    </dgm:pt>
    <dgm:pt modelId="{B2C601D9-F158-40D5-B7B0-96D11C68EEA2}" type="pres">
      <dgm:prSet presAssocID="{5A307C2A-FAF8-4D38-82A5-1FB8C7E3A9E7}"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Smiling Face with No Fill"/>
        </a:ext>
      </dgm:extLst>
    </dgm:pt>
    <dgm:pt modelId="{41DFD810-317B-4F81-92E4-6DC7C8A2D915}" type="pres">
      <dgm:prSet presAssocID="{5A307C2A-FAF8-4D38-82A5-1FB8C7E3A9E7}" presName="spaceRect" presStyleCnt="0"/>
      <dgm:spPr/>
    </dgm:pt>
    <dgm:pt modelId="{E873B3E5-B83F-4126-ACF0-4EC41413111E}" type="pres">
      <dgm:prSet presAssocID="{5A307C2A-FAF8-4D38-82A5-1FB8C7E3A9E7}" presName="textRect" presStyleLbl="revTx" presStyleIdx="1" presStyleCnt="2">
        <dgm:presLayoutVars>
          <dgm:chMax val="1"/>
          <dgm:chPref val="1"/>
        </dgm:presLayoutVars>
      </dgm:prSet>
      <dgm:spPr/>
    </dgm:pt>
  </dgm:ptLst>
  <dgm:cxnLst>
    <dgm:cxn modelId="{13154527-F41B-4ED8-9D31-7C7CA2C26D2A}" type="presOf" srcId="{31A81C99-AB53-4B6C-B55D-0CAB922C85D4}" destId="{984ECE1C-80B9-4F32-B9CF-09B799EB44E9}" srcOrd="0" destOrd="0" presId="urn:microsoft.com/office/officeart/2018/2/layout/IconLabelList"/>
    <dgm:cxn modelId="{D66A4668-1B48-45CE-9565-36A4FE216D19}" type="presOf" srcId="{755FC61D-9A09-41C8-8653-33B46AE79BEA}" destId="{408A471D-86E8-4370-8C1E-11711B1130DB}" srcOrd="0" destOrd="0" presId="urn:microsoft.com/office/officeart/2018/2/layout/IconLabelList"/>
    <dgm:cxn modelId="{546ABD7D-B1CB-4FBF-8B3F-7749994FEF7C}" type="presOf" srcId="{5A307C2A-FAF8-4D38-82A5-1FB8C7E3A9E7}" destId="{E873B3E5-B83F-4126-ACF0-4EC41413111E}" srcOrd="0" destOrd="0" presId="urn:microsoft.com/office/officeart/2018/2/layout/IconLabelList"/>
    <dgm:cxn modelId="{92DEE484-B3B4-4320-87AF-7ADC784BC8AF}" srcId="{755FC61D-9A09-41C8-8653-33B46AE79BEA}" destId="{5A307C2A-FAF8-4D38-82A5-1FB8C7E3A9E7}" srcOrd="1" destOrd="0" parTransId="{F900598B-F982-4726-B4A6-31E996A60160}" sibTransId="{783D4224-F686-4674-9551-869CC6EBCE13}"/>
    <dgm:cxn modelId="{C4C1A9BC-DE1A-4EAA-A95B-B688FF757CD1}" srcId="{755FC61D-9A09-41C8-8653-33B46AE79BEA}" destId="{31A81C99-AB53-4B6C-B55D-0CAB922C85D4}" srcOrd="0" destOrd="0" parTransId="{6A6C77CB-5D02-493D-B0DB-15469DC6C902}" sibTransId="{547EA53C-4AB3-4B00-82BC-8809DBE68CB8}"/>
    <dgm:cxn modelId="{F88D1A24-DDA3-4C20-81E6-3F27C5819E47}" type="presParOf" srcId="{408A471D-86E8-4370-8C1E-11711B1130DB}" destId="{5C9FF82C-0E86-466B-AA05-1EC0FFB9B827}" srcOrd="0" destOrd="0" presId="urn:microsoft.com/office/officeart/2018/2/layout/IconLabelList"/>
    <dgm:cxn modelId="{4F6E50B6-28D2-41D2-984F-C4986E3A35B3}" type="presParOf" srcId="{5C9FF82C-0E86-466B-AA05-1EC0FFB9B827}" destId="{26787DB9-F5FE-4491-9F47-E9ADCD2CF32E}" srcOrd="0" destOrd="0" presId="urn:microsoft.com/office/officeart/2018/2/layout/IconLabelList"/>
    <dgm:cxn modelId="{000FEC01-621C-4375-9247-145AAAFD55FB}" type="presParOf" srcId="{5C9FF82C-0E86-466B-AA05-1EC0FFB9B827}" destId="{465C29C0-4FF1-4164-B214-44AE6C44660D}" srcOrd="1" destOrd="0" presId="urn:microsoft.com/office/officeart/2018/2/layout/IconLabelList"/>
    <dgm:cxn modelId="{BF51EB82-8EE6-42C4-9F92-677139ADB62D}" type="presParOf" srcId="{5C9FF82C-0E86-466B-AA05-1EC0FFB9B827}" destId="{984ECE1C-80B9-4F32-B9CF-09B799EB44E9}" srcOrd="2" destOrd="0" presId="urn:microsoft.com/office/officeart/2018/2/layout/IconLabelList"/>
    <dgm:cxn modelId="{AE4BEE96-E116-47F4-B306-B22A3298AA56}" type="presParOf" srcId="{408A471D-86E8-4370-8C1E-11711B1130DB}" destId="{025C75AD-B3C3-48C2-91D6-1C6986F03230}" srcOrd="1" destOrd="0" presId="urn:microsoft.com/office/officeart/2018/2/layout/IconLabelList"/>
    <dgm:cxn modelId="{E8C45409-CCFD-410A-BBA3-B6373EC44CD9}" type="presParOf" srcId="{408A471D-86E8-4370-8C1E-11711B1130DB}" destId="{A5F4E197-4C88-4EBC-B8E4-315D8DDB01EC}" srcOrd="2" destOrd="0" presId="urn:microsoft.com/office/officeart/2018/2/layout/IconLabelList"/>
    <dgm:cxn modelId="{FEB1C5F7-AF0D-4DDF-81B3-68B97C87C038}" type="presParOf" srcId="{A5F4E197-4C88-4EBC-B8E4-315D8DDB01EC}" destId="{B2C601D9-F158-40D5-B7B0-96D11C68EEA2}" srcOrd="0" destOrd="0" presId="urn:microsoft.com/office/officeart/2018/2/layout/IconLabelList"/>
    <dgm:cxn modelId="{D7C73B64-BDCF-49CD-BF2D-9919CC9172FA}" type="presParOf" srcId="{A5F4E197-4C88-4EBC-B8E4-315D8DDB01EC}" destId="{41DFD810-317B-4F81-92E4-6DC7C8A2D915}" srcOrd="1" destOrd="0" presId="urn:microsoft.com/office/officeart/2018/2/layout/IconLabelList"/>
    <dgm:cxn modelId="{3A58C2BE-61BA-4688-A71E-1304A0EB5D1C}" type="presParOf" srcId="{A5F4E197-4C88-4EBC-B8E4-315D8DDB01EC}" destId="{E873B3E5-B83F-4126-ACF0-4EC41413111E}"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787DB9-F5FE-4491-9F47-E9ADCD2CF32E}">
      <dsp:nvSpPr>
        <dsp:cNvPr id="0" name=""/>
        <dsp:cNvSpPr/>
      </dsp:nvSpPr>
      <dsp:spPr>
        <a:xfrm>
          <a:off x="1747800" y="608594"/>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84ECE1C-80B9-4F32-B9CF-09B799EB44E9}">
      <dsp:nvSpPr>
        <dsp:cNvPr id="0" name=""/>
        <dsp:cNvSpPr/>
      </dsp:nvSpPr>
      <dsp:spPr>
        <a:xfrm>
          <a:off x="559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GB" sz="4600" kern="1200"/>
            <a:t>Any questions?</a:t>
          </a:r>
          <a:endParaRPr lang="en-US" sz="4600" kern="1200"/>
        </a:p>
      </dsp:txBody>
      <dsp:txXfrm>
        <a:off x="559800" y="3022743"/>
        <a:ext cx="4320000" cy="720000"/>
      </dsp:txXfrm>
    </dsp:sp>
    <dsp:sp modelId="{B2C601D9-F158-40D5-B7B0-96D11C68EEA2}">
      <dsp:nvSpPr>
        <dsp:cNvPr id="0" name=""/>
        <dsp:cNvSpPr/>
      </dsp:nvSpPr>
      <dsp:spPr>
        <a:xfrm>
          <a:off x="6823800" y="608594"/>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873B3E5-B83F-4126-ACF0-4EC41413111E}">
      <dsp:nvSpPr>
        <dsp:cNvPr id="0" name=""/>
        <dsp:cNvSpPr/>
      </dsp:nvSpPr>
      <dsp:spPr>
        <a:xfrm>
          <a:off x="5635800" y="3022743"/>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2044700">
            <a:lnSpc>
              <a:spcPct val="100000"/>
            </a:lnSpc>
            <a:spcBef>
              <a:spcPct val="0"/>
            </a:spcBef>
            <a:spcAft>
              <a:spcPct val="35000"/>
            </a:spcAft>
            <a:buNone/>
          </a:pPr>
          <a:r>
            <a:rPr lang="en-GB" sz="4600" kern="1200"/>
            <a:t>Thank You</a:t>
          </a:r>
          <a:endParaRPr lang="en-US" sz="4600" kern="1200"/>
        </a:p>
      </dsp:txBody>
      <dsp:txXfrm>
        <a:off x="5635800" y="3022743"/>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96EBD1-351E-C4DE-6DF0-715926E8516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99243F-3E62-40F4-81F5-2CEB5E643D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6C66A19-18FF-B258-C01B-C676456F1724}"/>
              </a:ext>
            </a:extLst>
          </p:cNvPr>
          <p:cNvSpPr>
            <a:spLocks noGrp="1"/>
          </p:cNvSpPr>
          <p:nvPr>
            <p:ph type="dt" sz="half" idx="10"/>
          </p:nvPr>
        </p:nvSpPr>
        <p:spPr/>
        <p:txBody>
          <a:bodyPr/>
          <a:lstStyle/>
          <a:p>
            <a:fld id="{9DB5D9DC-C3C4-4C84-ADCE-976296B662AD}" type="datetimeFigureOut">
              <a:rPr lang="en-IN" smtClean="0"/>
              <a:t>15-07-2025</a:t>
            </a:fld>
            <a:endParaRPr lang="en-IN"/>
          </a:p>
        </p:txBody>
      </p:sp>
      <p:sp>
        <p:nvSpPr>
          <p:cNvPr id="5" name="Footer Placeholder 4">
            <a:extLst>
              <a:ext uri="{FF2B5EF4-FFF2-40B4-BE49-F238E27FC236}">
                <a16:creationId xmlns:a16="http://schemas.microsoft.com/office/drawing/2014/main" id="{F31EC0A0-EF64-C7F6-C637-4D1F493B18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772142F-AEB9-1EA4-96EF-ED2CFC3FD109}"/>
              </a:ext>
            </a:extLst>
          </p:cNvPr>
          <p:cNvSpPr>
            <a:spLocks noGrp="1"/>
          </p:cNvSpPr>
          <p:nvPr>
            <p:ph type="sldNum" sz="quarter" idx="12"/>
          </p:nvPr>
        </p:nvSpPr>
        <p:spPr/>
        <p:txBody>
          <a:bodyPr/>
          <a:lstStyle/>
          <a:p>
            <a:fld id="{5F2DD36D-4BB5-43DF-8687-FE4AD76DC90A}" type="slidenum">
              <a:rPr lang="en-IN" smtClean="0"/>
              <a:t>‹#›</a:t>
            </a:fld>
            <a:endParaRPr lang="en-IN"/>
          </a:p>
        </p:txBody>
      </p:sp>
    </p:spTree>
    <p:extLst>
      <p:ext uri="{BB962C8B-B14F-4D97-AF65-F5344CB8AC3E}">
        <p14:creationId xmlns:p14="http://schemas.microsoft.com/office/powerpoint/2010/main" val="269995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F4E11B-D140-CD34-D042-E9C4B3639A5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62C09EA-5ECB-A5BE-6FFF-F2C065E5D8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55C059-15B9-4582-4B20-5B3B01E5A9C6}"/>
              </a:ext>
            </a:extLst>
          </p:cNvPr>
          <p:cNvSpPr>
            <a:spLocks noGrp="1"/>
          </p:cNvSpPr>
          <p:nvPr>
            <p:ph type="dt" sz="half" idx="10"/>
          </p:nvPr>
        </p:nvSpPr>
        <p:spPr/>
        <p:txBody>
          <a:bodyPr/>
          <a:lstStyle/>
          <a:p>
            <a:fld id="{9DB5D9DC-C3C4-4C84-ADCE-976296B662AD}" type="datetimeFigureOut">
              <a:rPr lang="en-IN" smtClean="0"/>
              <a:t>15-07-2025</a:t>
            </a:fld>
            <a:endParaRPr lang="en-IN"/>
          </a:p>
        </p:txBody>
      </p:sp>
      <p:sp>
        <p:nvSpPr>
          <p:cNvPr id="5" name="Footer Placeholder 4">
            <a:extLst>
              <a:ext uri="{FF2B5EF4-FFF2-40B4-BE49-F238E27FC236}">
                <a16:creationId xmlns:a16="http://schemas.microsoft.com/office/drawing/2014/main" id="{EDEF5A13-FC42-DD5C-4252-436EB4BA61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E15CF9-98D3-0FC7-BB25-7A2C2DCB0D1A}"/>
              </a:ext>
            </a:extLst>
          </p:cNvPr>
          <p:cNvSpPr>
            <a:spLocks noGrp="1"/>
          </p:cNvSpPr>
          <p:nvPr>
            <p:ph type="sldNum" sz="quarter" idx="12"/>
          </p:nvPr>
        </p:nvSpPr>
        <p:spPr/>
        <p:txBody>
          <a:bodyPr/>
          <a:lstStyle/>
          <a:p>
            <a:fld id="{5F2DD36D-4BB5-43DF-8687-FE4AD76DC90A}" type="slidenum">
              <a:rPr lang="en-IN" smtClean="0"/>
              <a:t>‹#›</a:t>
            </a:fld>
            <a:endParaRPr lang="en-IN"/>
          </a:p>
        </p:txBody>
      </p:sp>
    </p:spTree>
    <p:extLst>
      <p:ext uri="{BB962C8B-B14F-4D97-AF65-F5344CB8AC3E}">
        <p14:creationId xmlns:p14="http://schemas.microsoft.com/office/powerpoint/2010/main" val="100957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2AA0E6-E61A-4FA2-3560-A587DCB1C0E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19DD3AC-20BF-869F-A6A4-1149E375046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2C3031-A59D-6201-1BC2-961D0BFDEAE7}"/>
              </a:ext>
            </a:extLst>
          </p:cNvPr>
          <p:cNvSpPr>
            <a:spLocks noGrp="1"/>
          </p:cNvSpPr>
          <p:nvPr>
            <p:ph type="dt" sz="half" idx="10"/>
          </p:nvPr>
        </p:nvSpPr>
        <p:spPr/>
        <p:txBody>
          <a:bodyPr/>
          <a:lstStyle/>
          <a:p>
            <a:fld id="{9DB5D9DC-C3C4-4C84-ADCE-976296B662AD}" type="datetimeFigureOut">
              <a:rPr lang="en-IN" smtClean="0"/>
              <a:t>15-07-2025</a:t>
            </a:fld>
            <a:endParaRPr lang="en-IN"/>
          </a:p>
        </p:txBody>
      </p:sp>
      <p:sp>
        <p:nvSpPr>
          <p:cNvPr id="5" name="Footer Placeholder 4">
            <a:extLst>
              <a:ext uri="{FF2B5EF4-FFF2-40B4-BE49-F238E27FC236}">
                <a16:creationId xmlns:a16="http://schemas.microsoft.com/office/drawing/2014/main" id="{37E83B2C-C4C2-EE2E-21D3-8C9A191B69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333A73-8664-7ADD-4C30-CDDEDA6B8355}"/>
              </a:ext>
            </a:extLst>
          </p:cNvPr>
          <p:cNvSpPr>
            <a:spLocks noGrp="1"/>
          </p:cNvSpPr>
          <p:nvPr>
            <p:ph type="sldNum" sz="quarter" idx="12"/>
          </p:nvPr>
        </p:nvSpPr>
        <p:spPr/>
        <p:txBody>
          <a:bodyPr/>
          <a:lstStyle/>
          <a:p>
            <a:fld id="{5F2DD36D-4BB5-43DF-8687-FE4AD76DC90A}" type="slidenum">
              <a:rPr lang="en-IN" smtClean="0"/>
              <a:t>‹#›</a:t>
            </a:fld>
            <a:endParaRPr lang="en-IN"/>
          </a:p>
        </p:txBody>
      </p:sp>
    </p:spTree>
    <p:extLst>
      <p:ext uri="{BB962C8B-B14F-4D97-AF65-F5344CB8AC3E}">
        <p14:creationId xmlns:p14="http://schemas.microsoft.com/office/powerpoint/2010/main" val="1169608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AF8A-B902-D009-4B44-C2CA8381A4A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1E6CDB9-74E1-C9A0-0317-08866FA1E5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572A91A-BB9B-6AE6-E321-A895ED87888B}"/>
              </a:ext>
            </a:extLst>
          </p:cNvPr>
          <p:cNvSpPr>
            <a:spLocks noGrp="1"/>
          </p:cNvSpPr>
          <p:nvPr>
            <p:ph type="dt" sz="half" idx="10"/>
          </p:nvPr>
        </p:nvSpPr>
        <p:spPr/>
        <p:txBody>
          <a:bodyPr/>
          <a:lstStyle/>
          <a:p>
            <a:fld id="{9DB5D9DC-C3C4-4C84-ADCE-976296B662AD}" type="datetimeFigureOut">
              <a:rPr lang="en-IN" smtClean="0"/>
              <a:t>15-07-2025</a:t>
            </a:fld>
            <a:endParaRPr lang="en-IN"/>
          </a:p>
        </p:txBody>
      </p:sp>
      <p:sp>
        <p:nvSpPr>
          <p:cNvPr id="5" name="Footer Placeholder 4">
            <a:extLst>
              <a:ext uri="{FF2B5EF4-FFF2-40B4-BE49-F238E27FC236}">
                <a16:creationId xmlns:a16="http://schemas.microsoft.com/office/drawing/2014/main" id="{17C7EF93-888E-90C7-B9D3-83D18054B3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366C914-4EC6-E36D-5A47-DEFD7CF47D7B}"/>
              </a:ext>
            </a:extLst>
          </p:cNvPr>
          <p:cNvSpPr>
            <a:spLocks noGrp="1"/>
          </p:cNvSpPr>
          <p:nvPr>
            <p:ph type="sldNum" sz="quarter" idx="12"/>
          </p:nvPr>
        </p:nvSpPr>
        <p:spPr/>
        <p:txBody>
          <a:bodyPr/>
          <a:lstStyle/>
          <a:p>
            <a:fld id="{5F2DD36D-4BB5-43DF-8687-FE4AD76DC90A}" type="slidenum">
              <a:rPr lang="en-IN" smtClean="0"/>
              <a:t>‹#›</a:t>
            </a:fld>
            <a:endParaRPr lang="en-IN"/>
          </a:p>
        </p:txBody>
      </p:sp>
    </p:spTree>
    <p:extLst>
      <p:ext uri="{BB962C8B-B14F-4D97-AF65-F5344CB8AC3E}">
        <p14:creationId xmlns:p14="http://schemas.microsoft.com/office/powerpoint/2010/main" val="4134551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AC4E1-017D-037E-9BA8-0FD8423AC6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6B6DD2-8227-B2F6-153E-2C7083F18B1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E02AB3-86B1-7759-81DA-80C18926F3A9}"/>
              </a:ext>
            </a:extLst>
          </p:cNvPr>
          <p:cNvSpPr>
            <a:spLocks noGrp="1"/>
          </p:cNvSpPr>
          <p:nvPr>
            <p:ph type="dt" sz="half" idx="10"/>
          </p:nvPr>
        </p:nvSpPr>
        <p:spPr/>
        <p:txBody>
          <a:bodyPr/>
          <a:lstStyle/>
          <a:p>
            <a:fld id="{9DB5D9DC-C3C4-4C84-ADCE-976296B662AD}" type="datetimeFigureOut">
              <a:rPr lang="en-IN" smtClean="0"/>
              <a:t>15-07-2025</a:t>
            </a:fld>
            <a:endParaRPr lang="en-IN"/>
          </a:p>
        </p:txBody>
      </p:sp>
      <p:sp>
        <p:nvSpPr>
          <p:cNvPr id="5" name="Footer Placeholder 4">
            <a:extLst>
              <a:ext uri="{FF2B5EF4-FFF2-40B4-BE49-F238E27FC236}">
                <a16:creationId xmlns:a16="http://schemas.microsoft.com/office/drawing/2014/main" id="{947B8D03-0492-0C2F-5727-5E13149EBF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98C5F4-E4C2-B982-A923-100A604B255E}"/>
              </a:ext>
            </a:extLst>
          </p:cNvPr>
          <p:cNvSpPr>
            <a:spLocks noGrp="1"/>
          </p:cNvSpPr>
          <p:nvPr>
            <p:ph type="sldNum" sz="quarter" idx="12"/>
          </p:nvPr>
        </p:nvSpPr>
        <p:spPr/>
        <p:txBody>
          <a:bodyPr/>
          <a:lstStyle/>
          <a:p>
            <a:fld id="{5F2DD36D-4BB5-43DF-8687-FE4AD76DC90A}" type="slidenum">
              <a:rPr lang="en-IN" smtClean="0"/>
              <a:t>‹#›</a:t>
            </a:fld>
            <a:endParaRPr lang="en-IN"/>
          </a:p>
        </p:txBody>
      </p:sp>
    </p:spTree>
    <p:extLst>
      <p:ext uri="{BB962C8B-B14F-4D97-AF65-F5344CB8AC3E}">
        <p14:creationId xmlns:p14="http://schemas.microsoft.com/office/powerpoint/2010/main" val="1651541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BD6F4-3C2D-A6E4-7F6D-E8CD741049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2F8DF17-04B9-4C4F-987C-8A7E73E17D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77E7840-4813-1AD4-8B80-802D824426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39E7AE7-0DB0-26B7-3D3E-16D7DFC2E868}"/>
              </a:ext>
            </a:extLst>
          </p:cNvPr>
          <p:cNvSpPr>
            <a:spLocks noGrp="1"/>
          </p:cNvSpPr>
          <p:nvPr>
            <p:ph type="dt" sz="half" idx="10"/>
          </p:nvPr>
        </p:nvSpPr>
        <p:spPr/>
        <p:txBody>
          <a:bodyPr/>
          <a:lstStyle/>
          <a:p>
            <a:fld id="{9DB5D9DC-C3C4-4C84-ADCE-976296B662AD}" type="datetimeFigureOut">
              <a:rPr lang="en-IN" smtClean="0"/>
              <a:t>15-07-2025</a:t>
            </a:fld>
            <a:endParaRPr lang="en-IN"/>
          </a:p>
        </p:txBody>
      </p:sp>
      <p:sp>
        <p:nvSpPr>
          <p:cNvPr id="6" name="Footer Placeholder 5">
            <a:extLst>
              <a:ext uri="{FF2B5EF4-FFF2-40B4-BE49-F238E27FC236}">
                <a16:creationId xmlns:a16="http://schemas.microsoft.com/office/drawing/2014/main" id="{22C68A23-FB8D-4E80-4CB3-5BD6F752DA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05DE17F-DF29-93C3-7762-93B1A08151F0}"/>
              </a:ext>
            </a:extLst>
          </p:cNvPr>
          <p:cNvSpPr>
            <a:spLocks noGrp="1"/>
          </p:cNvSpPr>
          <p:nvPr>
            <p:ph type="sldNum" sz="quarter" idx="12"/>
          </p:nvPr>
        </p:nvSpPr>
        <p:spPr/>
        <p:txBody>
          <a:bodyPr/>
          <a:lstStyle/>
          <a:p>
            <a:fld id="{5F2DD36D-4BB5-43DF-8687-FE4AD76DC90A}" type="slidenum">
              <a:rPr lang="en-IN" smtClean="0"/>
              <a:t>‹#›</a:t>
            </a:fld>
            <a:endParaRPr lang="en-IN"/>
          </a:p>
        </p:txBody>
      </p:sp>
    </p:spTree>
    <p:extLst>
      <p:ext uri="{BB962C8B-B14F-4D97-AF65-F5344CB8AC3E}">
        <p14:creationId xmlns:p14="http://schemas.microsoft.com/office/powerpoint/2010/main" val="13797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930C95-F4C1-41D7-35FB-23A497EFF4A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10ECFD2-758E-EC66-48AF-E5E6210807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8BF4A3-A783-B01D-5209-B02A7116B2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E766843-4609-2260-A604-707CCF9669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3EE2505-0AD5-BA8E-D7FC-0FA6A18C81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318B65E-10A0-C70A-AE25-239215523FD7}"/>
              </a:ext>
            </a:extLst>
          </p:cNvPr>
          <p:cNvSpPr>
            <a:spLocks noGrp="1"/>
          </p:cNvSpPr>
          <p:nvPr>
            <p:ph type="dt" sz="half" idx="10"/>
          </p:nvPr>
        </p:nvSpPr>
        <p:spPr/>
        <p:txBody>
          <a:bodyPr/>
          <a:lstStyle/>
          <a:p>
            <a:fld id="{9DB5D9DC-C3C4-4C84-ADCE-976296B662AD}" type="datetimeFigureOut">
              <a:rPr lang="en-IN" smtClean="0"/>
              <a:t>15-07-2025</a:t>
            </a:fld>
            <a:endParaRPr lang="en-IN"/>
          </a:p>
        </p:txBody>
      </p:sp>
      <p:sp>
        <p:nvSpPr>
          <p:cNvPr id="8" name="Footer Placeholder 7">
            <a:extLst>
              <a:ext uri="{FF2B5EF4-FFF2-40B4-BE49-F238E27FC236}">
                <a16:creationId xmlns:a16="http://schemas.microsoft.com/office/drawing/2014/main" id="{965A6D2B-8F5C-25FB-35AB-467F5F18309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661F81B-BF13-538A-D537-5E379992FA6F}"/>
              </a:ext>
            </a:extLst>
          </p:cNvPr>
          <p:cNvSpPr>
            <a:spLocks noGrp="1"/>
          </p:cNvSpPr>
          <p:nvPr>
            <p:ph type="sldNum" sz="quarter" idx="12"/>
          </p:nvPr>
        </p:nvSpPr>
        <p:spPr/>
        <p:txBody>
          <a:bodyPr/>
          <a:lstStyle/>
          <a:p>
            <a:fld id="{5F2DD36D-4BB5-43DF-8687-FE4AD76DC90A}" type="slidenum">
              <a:rPr lang="en-IN" smtClean="0"/>
              <a:t>‹#›</a:t>
            </a:fld>
            <a:endParaRPr lang="en-IN"/>
          </a:p>
        </p:txBody>
      </p:sp>
    </p:spTree>
    <p:extLst>
      <p:ext uri="{BB962C8B-B14F-4D97-AF65-F5344CB8AC3E}">
        <p14:creationId xmlns:p14="http://schemas.microsoft.com/office/powerpoint/2010/main" val="1789816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8EC7D-56AD-EBF6-1A7D-690004C084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AF631E-3528-3716-5804-21BD47860C4B}"/>
              </a:ext>
            </a:extLst>
          </p:cNvPr>
          <p:cNvSpPr>
            <a:spLocks noGrp="1"/>
          </p:cNvSpPr>
          <p:nvPr>
            <p:ph type="dt" sz="half" idx="10"/>
          </p:nvPr>
        </p:nvSpPr>
        <p:spPr/>
        <p:txBody>
          <a:bodyPr/>
          <a:lstStyle/>
          <a:p>
            <a:fld id="{9DB5D9DC-C3C4-4C84-ADCE-976296B662AD}" type="datetimeFigureOut">
              <a:rPr lang="en-IN" smtClean="0"/>
              <a:t>15-07-2025</a:t>
            </a:fld>
            <a:endParaRPr lang="en-IN"/>
          </a:p>
        </p:txBody>
      </p:sp>
      <p:sp>
        <p:nvSpPr>
          <p:cNvPr id="4" name="Footer Placeholder 3">
            <a:extLst>
              <a:ext uri="{FF2B5EF4-FFF2-40B4-BE49-F238E27FC236}">
                <a16:creationId xmlns:a16="http://schemas.microsoft.com/office/drawing/2014/main" id="{75037020-7E08-67AD-FFB4-C1D5513F1B5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70FA173-6238-EE13-0C90-D1A1CE76C62E}"/>
              </a:ext>
            </a:extLst>
          </p:cNvPr>
          <p:cNvSpPr>
            <a:spLocks noGrp="1"/>
          </p:cNvSpPr>
          <p:nvPr>
            <p:ph type="sldNum" sz="quarter" idx="12"/>
          </p:nvPr>
        </p:nvSpPr>
        <p:spPr/>
        <p:txBody>
          <a:bodyPr/>
          <a:lstStyle/>
          <a:p>
            <a:fld id="{5F2DD36D-4BB5-43DF-8687-FE4AD76DC90A}" type="slidenum">
              <a:rPr lang="en-IN" smtClean="0"/>
              <a:t>‹#›</a:t>
            </a:fld>
            <a:endParaRPr lang="en-IN"/>
          </a:p>
        </p:txBody>
      </p:sp>
    </p:spTree>
    <p:extLst>
      <p:ext uri="{BB962C8B-B14F-4D97-AF65-F5344CB8AC3E}">
        <p14:creationId xmlns:p14="http://schemas.microsoft.com/office/powerpoint/2010/main" val="35284040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B31EEE-E58D-4882-9ADF-6A26911ED041}"/>
              </a:ext>
            </a:extLst>
          </p:cNvPr>
          <p:cNvSpPr>
            <a:spLocks noGrp="1"/>
          </p:cNvSpPr>
          <p:nvPr>
            <p:ph type="dt" sz="half" idx="10"/>
          </p:nvPr>
        </p:nvSpPr>
        <p:spPr/>
        <p:txBody>
          <a:bodyPr/>
          <a:lstStyle/>
          <a:p>
            <a:fld id="{9DB5D9DC-C3C4-4C84-ADCE-976296B662AD}" type="datetimeFigureOut">
              <a:rPr lang="en-IN" smtClean="0"/>
              <a:t>15-07-2025</a:t>
            </a:fld>
            <a:endParaRPr lang="en-IN"/>
          </a:p>
        </p:txBody>
      </p:sp>
      <p:sp>
        <p:nvSpPr>
          <p:cNvPr id="3" name="Footer Placeholder 2">
            <a:extLst>
              <a:ext uri="{FF2B5EF4-FFF2-40B4-BE49-F238E27FC236}">
                <a16:creationId xmlns:a16="http://schemas.microsoft.com/office/drawing/2014/main" id="{4CB87DDE-D3C7-061A-BCAA-A08B5633B98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3F6C414-A11D-6A2B-CE17-D7BCDB263CB2}"/>
              </a:ext>
            </a:extLst>
          </p:cNvPr>
          <p:cNvSpPr>
            <a:spLocks noGrp="1"/>
          </p:cNvSpPr>
          <p:nvPr>
            <p:ph type="sldNum" sz="quarter" idx="12"/>
          </p:nvPr>
        </p:nvSpPr>
        <p:spPr/>
        <p:txBody>
          <a:bodyPr/>
          <a:lstStyle/>
          <a:p>
            <a:fld id="{5F2DD36D-4BB5-43DF-8687-FE4AD76DC90A}" type="slidenum">
              <a:rPr lang="en-IN" smtClean="0"/>
              <a:t>‹#›</a:t>
            </a:fld>
            <a:endParaRPr lang="en-IN"/>
          </a:p>
        </p:txBody>
      </p:sp>
    </p:spTree>
    <p:extLst>
      <p:ext uri="{BB962C8B-B14F-4D97-AF65-F5344CB8AC3E}">
        <p14:creationId xmlns:p14="http://schemas.microsoft.com/office/powerpoint/2010/main" val="1133269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9010F-9B4F-0423-DF4F-EEC3857652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079F49A-6C87-A89C-9438-7262ADD7745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8D0FFE2-1AC6-0D22-9B0F-824D19A9E3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E16DEE-F494-43AA-EB2C-EDE138D8087D}"/>
              </a:ext>
            </a:extLst>
          </p:cNvPr>
          <p:cNvSpPr>
            <a:spLocks noGrp="1"/>
          </p:cNvSpPr>
          <p:nvPr>
            <p:ph type="dt" sz="half" idx="10"/>
          </p:nvPr>
        </p:nvSpPr>
        <p:spPr/>
        <p:txBody>
          <a:bodyPr/>
          <a:lstStyle/>
          <a:p>
            <a:fld id="{9DB5D9DC-C3C4-4C84-ADCE-976296B662AD}" type="datetimeFigureOut">
              <a:rPr lang="en-IN" smtClean="0"/>
              <a:t>15-07-2025</a:t>
            </a:fld>
            <a:endParaRPr lang="en-IN"/>
          </a:p>
        </p:txBody>
      </p:sp>
      <p:sp>
        <p:nvSpPr>
          <p:cNvPr id="6" name="Footer Placeholder 5">
            <a:extLst>
              <a:ext uri="{FF2B5EF4-FFF2-40B4-BE49-F238E27FC236}">
                <a16:creationId xmlns:a16="http://schemas.microsoft.com/office/drawing/2014/main" id="{F6C85BD7-8C31-8552-CF99-B8AD447344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28B953-7C4D-D53F-4AD2-D2018AFDE3A9}"/>
              </a:ext>
            </a:extLst>
          </p:cNvPr>
          <p:cNvSpPr>
            <a:spLocks noGrp="1"/>
          </p:cNvSpPr>
          <p:nvPr>
            <p:ph type="sldNum" sz="quarter" idx="12"/>
          </p:nvPr>
        </p:nvSpPr>
        <p:spPr/>
        <p:txBody>
          <a:bodyPr/>
          <a:lstStyle/>
          <a:p>
            <a:fld id="{5F2DD36D-4BB5-43DF-8687-FE4AD76DC90A}" type="slidenum">
              <a:rPr lang="en-IN" smtClean="0"/>
              <a:t>‹#›</a:t>
            </a:fld>
            <a:endParaRPr lang="en-IN"/>
          </a:p>
        </p:txBody>
      </p:sp>
    </p:spTree>
    <p:extLst>
      <p:ext uri="{BB962C8B-B14F-4D97-AF65-F5344CB8AC3E}">
        <p14:creationId xmlns:p14="http://schemas.microsoft.com/office/powerpoint/2010/main" val="761264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1C8D3-B59E-FCE3-B7FA-236DF0ECA9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427B22A-03B2-386B-4EAA-F22FAA913D7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826791B-E9A6-C7C6-1F28-355B0CEEBF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CE126D-91AA-E7F3-CEB8-FA1445C93684}"/>
              </a:ext>
            </a:extLst>
          </p:cNvPr>
          <p:cNvSpPr>
            <a:spLocks noGrp="1"/>
          </p:cNvSpPr>
          <p:nvPr>
            <p:ph type="dt" sz="half" idx="10"/>
          </p:nvPr>
        </p:nvSpPr>
        <p:spPr/>
        <p:txBody>
          <a:bodyPr/>
          <a:lstStyle/>
          <a:p>
            <a:fld id="{9DB5D9DC-C3C4-4C84-ADCE-976296B662AD}" type="datetimeFigureOut">
              <a:rPr lang="en-IN" smtClean="0"/>
              <a:t>15-07-2025</a:t>
            </a:fld>
            <a:endParaRPr lang="en-IN"/>
          </a:p>
        </p:txBody>
      </p:sp>
      <p:sp>
        <p:nvSpPr>
          <p:cNvPr id="6" name="Footer Placeholder 5">
            <a:extLst>
              <a:ext uri="{FF2B5EF4-FFF2-40B4-BE49-F238E27FC236}">
                <a16:creationId xmlns:a16="http://schemas.microsoft.com/office/drawing/2014/main" id="{F2535A7F-ACC3-614C-D503-86BB226863A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FE9AC2-043B-F91A-AB8F-79FFBCC2467E}"/>
              </a:ext>
            </a:extLst>
          </p:cNvPr>
          <p:cNvSpPr>
            <a:spLocks noGrp="1"/>
          </p:cNvSpPr>
          <p:nvPr>
            <p:ph type="sldNum" sz="quarter" idx="12"/>
          </p:nvPr>
        </p:nvSpPr>
        <p:spPr/>
        <p:txBody>
          <a:bodyPr/>
          <a:lstStyle/>
          <a:p>
            <a:fld id="{5F2DD36D-4BB5-43DF-8687-FE4AD76DC90A}" type="slidenum">
              <a:rPr lang="en-IN" smtClean="0"/>
              <a:t>‹#›</a:t>
            </a:fld>
            <a:endParaRPr lang="en-IN"/>
          </a:p>
        </p:txBody>
      </p:sp>
    </p:spTree>
    <p:extLst>
      <p:ext uri="{BB962C8B-B14F-4D97-AF65-F5344CB8AC3E}">
        <p14:creationId xmlns:p14="http://schemas.microsoft.com/office/powerpoint/2010/main" val="3639530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48A964-F5BA-918C-02B4-4DD8D94650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1505409-F5D3-846B-3471-11C963C9751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394D3F-3578-34F4-15D0-C01F5B59F72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B5D9DC-C3C4-4C84-ADCE-976296B662AD}" type="datetimeFigureOut">
              <a:rPr lang="en-IN" smtClean="0"/>
              <a:t>15-07-2025</a:t>
            </a:fld>
            <a:endParaRPr lang="en-IN"/>
          </a:p>
        </p:txBody>
      </p:sp>
      <p:sp>
        <p:nvSpPr>
          <p:cNvPr id="5" name="Footer Placeholder 4">
            <a:extLst>
              <a:ext uri="{FF2B5EF4-FFF2-40B4-BE49-F238E27FC236}">
                <a16:creationId xmlns:a16="http://schemas.microsoft.com/office/drawing/2014/main" id="{0F38FA91-C4F0-912F-CCA7-270CD72F6E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E1E2477C-1996-3DDF-AB0E-AF4ABEDB3C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F2DD36D-4BB5-43DF-8687-FE4AD76DC90A}" type="slidenum">
              <a:rPr lang="en-IN" smtClean="0"/>
              <a:t>‹#›</a:t>
            </a:fld>
            <a:endParaRPr lang="en-IN"/>
          </a:p>
        </p:txBody>
      </p:sp>
    </p:spTree>
    <p:extLst>
      <p:ext uri="{BB962C8B-B14F-4D97-AF65-F5344CB8AC3E}">
        <p14:creationId xmlns:p14="http://schemas.microsoft.com/office/powerpoint/2010/main" val="11389828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creativecommons.org/licenses/by/4.0/"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 Id="rId5" Type="http://schemas.openxmlformats.org/officeDocument/2006/relationships/hyperlink" Target="https://www.kaggle.com/datasets/aniruddhsharma/structural-defects-network-concrete-crack-images" TargetMode="External"/><Relationship Id="rId4" Type="http://schemas.openxmlformats.org/officeDocument/2006/relationships/hyperlink" Target="https://digitalcommons.usu.edu/all_datasets/48/"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blue and white logo&#10;&#10;Description automatically generated">
            <a:extLst>
              <a:ext uri="{FF2B5EF4-FFF2-40B4-BE49-F238E27FC236}">
                <a16:creationId xmlns:a16="http://schemas.microsoft.com/office/drawing/2014/main" id="{927EA9B2-7976-3658-B50C-879A6907E8C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50577" y="958837"/>
            <a:ext cx="3290845" cy="2082612"/>
          </a:xfrm>
          <a:prstGeom prst="rect">
            <a:avLst/>
          </a:prstGeom>
          <a:noFill/>
          <a:ln>
            <a:noFill/>
          </a:ln>
        </p:spPr>
      </p:pic>
      <p:sp>
        <p:nvSpPr>
          <p:cNvPr id="6" name="TextBox 5">
            <a:extLst>
              <a:ext uri="{FF2B5EF4-FFF2-40B4-BE49-F238E27FC236}">
                <a16:creationId xmlns:a16="http://schemas.microsoft.com/office/drawing/2014/main" id="{8A737B10-1F84-E013-A33B-5940A934B0EB}"/>
              </a:ext>
            </a:extLst>
          </p:cNvPr>
          <p:cNvSpPr txBox="1"/>
          <p:nvPr/>
        </p:nvSpPr>
        <p:spPr>
          <a:xfrm>
            <a:off x="3174202" y="556685"/>
            <a:ext cx="6095256" cy="646331"/>
          </a:xfrm>
          <a:prstGeom prst="rect">
            <a:avLst/>
          </a:prstGeom>
          <a:noFill/>
        </p:spPr>
        <p:txBody>
          <a:bodyPr wrap="square">
            <a:spAutoFit/>
          </a:bodyPr>
          <a:lstStyle/>
          <a:p>
            <a:pPr algn="ctr"/>
            <a:r>
              <a:rPr lang="en-US" sz="1800" kern="0" dirty="0">
                <a:effectLst/>
                <a:latin typeface="Times New Roman" panose="02020603050405020304" pitchFamily="18" charset="0"/>
                <a:ea typeface="Calibri" panose="020F0502020204030204" pitchFamily="34" charset="0"/>
              </a:rPr>
              <a:t>UNIVERSITY OF HERTFORDSHIRE</a:t>
            </a:r>
            <a:br>
              <a:rPr lang="en-IN" sz="1050" kern="0" dirty="0">
                <a:effectLst/>
                <a:latin typeface="Times New Roman" panose="02020603050405020304" pitchFamily="18" charset="0"/>
                <a:ea typeface="Aptos" panose="020B0004020202020204" pitchFamily="34" charset="0"/>
              </a:rPr>
            </a:br>
            <a:r>
              <a:rPr lang="en-US" sz="1800" kern="0" dirty="0">
                <a:effectLst/>
                <a:latin typeface="Times New Roman" panose="02020603050405020304" pitchFamily="18" charset="0"/>
                <a:ea typeface="Calibri" panose="020F0502020204030204" pitchFamily="34" charset="0"/>
              </a:rPr>
              <a:t>School of Physics, Engineering and Computer Science</a:t>
            </a:r>
            <a:endParaRPr lang="en-IN" dirty="0"/>
          </a:p>
        </p:txBody>
      </p:sp>
      <p:sp>
        <p:nvSpPr>
          <p:cNvPr id="8" name="TextBox 7">
            <a:extLst>
              <a:ext uri="{FF2B5EF4-FFF2-40B4-BE49-F238E27FC236}">
                <a16:creationId xmlns:a16="http://schemas.microsoft.com/office/drawing/2014/main" id="{2D256C43-81BE-E22A-62A5-E094F2DF822E}"/>
              </a:ext>
            </a:extLst>
          </p:cNvPr>
          <p:cNvSpPr txBox="1"/>
          <p:nvPr/>
        </p:nvSpPr>
        <p:spPr>
          <a:xfrm>
            <a:off x="3079275" y="2781200"/>
            <a:ext cx="6096698" cy="1161215"/>
          </a:xfrm>
          <a:prstGeom prst="rect">
            <a:avLst/>
          </a:prstGeom>
          <a:noFill/>
        </p:spPr>
        <p:txBody>
          <a:bodyPr wrap="square">
            <a:spAutoFit/>
          </a:bodyPr>
          <a:lstStyle/>
          <a:p>
            <a:pPr algn="ctr">
              <a:lnSpc>
                <a:spcPct val="107000"/>
              </a:lnSpc>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MSc Data science and analytics</a:t>
            </a:r>
            <a:endParaRPr lang="en-IN" sz="1200" dirty="0">
              <a:effectLst/>
              <a:latin typeface="Times New Roman" panose="02020603050405020304" pitchFamily="18" charset="0"/>
              <a:ea typeface="Aptos" panose="020B0004020202020204" pitchFamily="34" charset="0"/>
              <a:cs typeface="Times New Roman" panose="02020603050405020304" pitchFamily="18" charset="0"/>
            </a:endParaRPr>
          </a:p>
          <a:p>
            <a:pPr algn="ctr">
              <a:lnSpc>
                <a:spcPct val="107000"/>
              </a:lnSpc>
              <a:spcAft>
                <a:spcPts val="800"/>
              </a:spcAft>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7PAM2002-0509-2024 - Data Science Project</a:t>
            </a:r>
          </a:p>
          <a:p>
            <a:pPr algn="ctr">
              <a:lnSpc>
                <a:spcPct val="107000"/>
              </a:lnSpc>
              <a:spcAft>
                <a:spcPts val="800"/>
              </a:spcAft>
            </a:pPr>
            <a:r>
              <a:rPr lang="en-US" sz="1550" dirty="0">
                <a:latin typeface="Times New Roman" panose="02020603050405020304" pitchFamily="18" charset="0"/>
                <a:ea typeface="Calibri" panose="020F0502020204030204" pitchFamily="34" charset="0"/>
                <a:cs typeface="Times New Roman" panose="02020603050405020304" pitchFamily="18" charset="0"/>
              </a:rPr>
              <a:t>16</a:t>
            </a:r>
            <a:r>
              <a:rPr lang="en-US" sz="1550" dirty="0">
                <a:effectLst/>
                <a:latin typeface="Times New Roman" panose="02020603050405020304" pitchFamily="18" charset="0"/>
                <a:ea typeface="Calibri" panose="020F0502020204030204" pitchFamily="34" charset="0"/>
                <a:cs typeface="Times New Roman" panose="02020603050405020304" pitchFamily="18" charset="0"/>
              </a:rPr>
              <a:t>/07/2025</a:t>
            </a:r>
            <a:endParaRPr lang="en-IN" sz="12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0B0DC7D-FFDE-AFDC-A3B2-122F648D4D23}"/>
              </a:ext>
            </a:extLst>
          </p:cNvPr>
          <p:cNvSpPr txBox="1"/>
          <p:nvPr/>
        </p:nvSpPr>
        <p:spPr>
          <a:xfrm>
            <a:off x="2827824" y="4113511"/>
            <a:ext cx="7144274" cy="2123851"/>
          </a:xfrm>
          <a:prstGeom prst="rect">
            <a:avLst/>
          </a:prstGeom>
          <a:noFill/>
        </p:spPr>
        <p:txBody>
          <a:bodyPr wrap="square">
            <a:spAutoFit/>
          </a:bodyPr>
          <a:lstStyle/>
          <a:p>
            <a:pPr algn="ctr">
              <a:lnSpc>
                <a:spcPct val="107000"/>
              </a:lnSpc>
              <a:spcAft>
                <a:spcPts val="800"/>
              </a:spcAft>
            </a:pPr>
            <a:r>
              <a:rPr lang="en-IN" sz="2400" b="1" dirty="0"/>
              <a:t>Concrete Structural crack detection using Efficientnet model</a:t>
            </a:r>
            <a:r>
              <a:rPr lang="en-IN" sz="2400" b="1" dirty="0">
                <a:effectLst/>
                <a:latin typeface="Times New Roman" panose="02020603050405020304" pitchFamily="18" charset="0"/>
                <a:ea typeface="Aptos" panose="020B0004020202020204" pitchFamily="34" charset="0"/>
                <a:cs typeface="Times New Roman" panose="02020603050405020304" pitchFamily="18" charset="0"/>
              </a:rPr>
              <a:t>.</a:t>
            </a:r>
            <a:endParaRPr lang="en-IN" sz="1200" dirty="0">
              <a:effectLst/>
              <a:latin typeface="Times New Roman" panose="02020603050405020304" pitchFamily="18" charset="0"/>
              <a:ea typeface="Aptos" panose="020B0004020202020204" pitchFamily="34" charset="0"/>
              <a:cs typeface="Times New Roman" panose="02020603050405020304" pitchFamily="18" charset="0"/>
            </a:endParaRPr>
          </a:p>
          <a:p>
            <a:pPr algn="l">
              <a:lnSpc>
                <a:spcPct val="107000"/>
              </a:lnSpc>
              <a:spcAft>
                <a:spcPts val="800"/>
              </a:spcAft>
            </a:pPr>
            <a:br>
              <a:rPr lang="en-IN" sz="1050" dirty="0">
                <a:effectLst/>
                <a:latin typeface="Times New Roman" panose="02020603050405020304" pitchFamily="18" charset="0"/>
                <a:ea typeface="Aptos" panose="020B000402020202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Name:</a:t>
            </a:r>
            <a:br>
              <a:rPr lang="en-IN" sz="1400" dirty="0">
                <a:effectLst/>
                <a:latin typeface="Times New Roman" panose="02020603050405020304" pitchFamily="18" charset="0"/>
                <a:ea typeface="Aptos" panose="020B000402020202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Student ID:</a:t>
            </a:r>
            <a:br>
              <a:rPr lang="en-IN" sz="1400" dirty="0">
                <a:effectLst/>
                <a:latin typeface="Times New Roman" panose="02020603050405020304" pitchFamily="18" charset="0"/>
                <a:ea typeface="Aptos" panose="020B0004020202020204" pitchFamily="34" charset="0"/>
                <a:cs typeface="Times New Roman" panose="02020603050405020304" pitchFamily="18" charset="0"/>
              </a:rPr>
            </a:b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Supervisor:</a:t>
            </a:r>
            <a:endParaRPr lang="en-IN" sz="105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732533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97A3E0-1B66-BD7C-DB5A-F1511B19C341}"/>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FB34A6E5-BD5C-E764-2B47-3A45FAC52F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D7D0C44-5389-B527-BCE3-17790DBF71D5}"/>
              </a:ext>
            </a:extLst>
          </p:cNvPr>
          <p:cNvSpPr>
            <a:spLocks noGrp="1"/>
          </p:cNvSpPr>
          <p:nvPr>
            <p:ph type="title"/>
          </p:nvPr>
        </p:nvSpPr>
        <p:spPr>
          <a:xfrm>
            <a:off x="721579" y="289474"/>
            <a:ext cx="6743698" cy="889818"/>
          </a:xfrm>
        </p:spPr>
        <p:txBody>
          <a:bodyPr anchor="b">
            <a:normAutofit/>
          </a:bodyPr>
          <a:lstStyle/>
          <a:p>
            <a:r>
              <a:rPr lang="en-GB" dirty="0">
                <a:latin typeface="Times New Roman" panose="02020603050405020304" pitchFamily="18" charset="0"/>
                <a:cs typeface="Times New Roman" panose="02020603050405020304" pitchFamily="18" charset="0"/>
              </a:rPr>
              <a:t>EDA of the Dataset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6F1DAD9-B721-12BB-9BED-3BE94C3CC55F}"/>
              </a:ext>
            </a:extLst>
          </p:cNvPr>
          <p:cNvSpPr>
            <a:spLocks noGrp="1"/>
          </p:cNvSpPr>
          <p:nvPr>
            <p:ph idx="1"/>
          </p:nvPr>
        </p:nvSpPr>
        <p:spPr>
          <a:xfrm>
            <a:off x="721579" y="1420980"/>
            <a:ext cx="5276213" cy="4507221"/>
          </a:xfrm>
        </p:spPr>
        <p:txBody>
          <a:bodyPr>
            <a:normAutofit lnSpcReduction="10000"/>
          </a:bodyPr>
          <a:lstStyle/>
          <a:p>
            <a:pPr marL="0" indent="0" algn="just">
              <a:buNone/>
            </a:pPr>
            <a:r>
              <a:rPr lang="en-IN" sz="1800" b="1" dirty="0"/>
              <a:t>Pixel Intensity of images</a:t>
            </a:r>
          </a:p>
          <a:p>
            <a:pPr algn="just"/>
            <a:r>
              <a:rPr lang="en-GB" sz="1700" dirty="0">
                <a:latin typeface="Times New Roman" panose="02020603050405020304" pitchFamily="18" charset="0"/>
                <a:cs typeface="Times New Roman" panose="02020603050405020304" pitchFamily="18" charset="0"/>
              </a:rPr>
              <a:t>Clearly Defined Intensity Peaks: Both cracked and non-cracked photos have intensity peaks ranging from 150 to 200, indicating uniform lighting conditions throughout the dataset.</a:t>
            </a:r>
          </a:p>
          <a:p>
            <a:pPr algn="just"/>
            <a:r>
              <a:rPr lang="en-GB" sz="1700" dirty="0">
                <a:latin typeface="Times New Roman" panose="02020603050405020304" pitchFamily="18" charset="0"/>
                <a:cs typeface="Times New Roman" panose="02020603050405020304" pitchFamily="18" charset="0"/>
              </a:rPr>
              <a:t> Cracked surfaces have a broader distribution, characterized by a greater range in pixel intensity values.  This illustrates the intricate surface patterns and shadows produced by fissures.</a:t>
            </a:r>
          </a:p>
          <a:p>
            <a:pPr algn="just"/>
            <a:r>
              <a:rPr lang="en-GB" sz="1700" dirty="0">
                <a:latin typeface="Times New Roman" panose="02020603050405020304" pitchFamily="18" charset="0"/>
                <a:cs typeface="Times New Roman" panose="02020603050405020304" pitchFamily="18" charset="0"/>
              </a:rPr>
              <a:t> The RGB channels are well-aligned: In RGB histograms, the Red, Green, and Blue channels exhibit comparable patterns for both classes, indicating no substantial colour imbalance.</a:t>
            </a:r>
          </a:p>
          <a:p>
            <a:pPr algn="just"/>
            <a:r>
              <a:rPr lang="en-GB" sz="1700" dirty="0">
                <a:latin typeface="Times New Roman" panose="02020603050405020304" pitchFamily="18" charset="0"/>
                <a:cs typeface="Times New Roman" panose="02020603050405020304" pitchFamily="18" charset="0"/>
              </a:rPr>
              <a:t>Crucial for Preprocessing: These distributions validate the application of CLAHE and Hessian filtering, which can improve local contrast and reveal intricate structural patterns that are not readily discernible in the raw intensity spectrum.</a:t>
            </a:r>
            <a:endParaRPr lang="en-IN" sz="17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429AD931-B938-5659-3E94-BEC0129BC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6D2BB6A-3101-0BB8-410E-C8CC5FCFB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a:extLst>
              <a:ext uri="{FF2B5EF4-FFF2-40B4-BE49-F238E27FC236}">
                <a16:creationId xmlns:a16="http://schemas.microsoft.com/office/drawing/2014/main" id="{8C2DC3C7-CB7C-AE27-4D54-44553948C7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94895" y="3667682"/>
            <a:ext cx="3015626" cy="2284412"/>
          </a:xfrm>
          <a:prstGeom prst="rect">
            <a:avLst/>
          </a:prstGeom>
          <a:noFill/>
          <a:extLst>
            <a:ext uri="{909E8E84-426E-40DD-AFC4-6F175D3DCCD1}">
              <a14:hiddenFill xmlns:a14="http://schemas.microsoft.com/office/drawing/2010/main">
                <a:solidFill>
                  <a:srgbClr val="FFFFFF"/>
                </a:solidFill>
              </a14:hiddenFill>
            </a:ext>
          </a:extLst>
        </p:spPr>
      </p:pic>
      <p:pic>
        <p:nvPicPr>
          <p:cNvPr id="11268" name="Picture 4">
            <a:extLst>
              <a:ext uri="{FF2B5EF4-FFF2-40B4-BE49-F238E27FC236}">
                <a16:creationId xmlns:a16="http://schemas.microsoft.com/office/drawing/2014/main" id="{E2CFB1D6-58E6-52CC-33BD-03F051B50D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8" y="3643789"/>
            <a:ext cx="3015626" cy="2284412"/>
          </a:xfrm>
          <a:prstGeom prst="rect">
            <a:avLst/>
          </a:prstGeom>
          <a:noFill/>
          <a:extLst>
            <a:ext uri="{909E8E84-426E-40DD-AFC4-6F175D3DCCD1}">
              <a14:hiddenFill xmlns:a14="http://schemas.microsoft.com/office/drawing/2010/main">
                <a:solidFill>
                  <a:srgbClr val="FFFFFF"/>
                </a:solidFill>
              </a14:hiddenFill>
            </a:ext>
          </a:extLst>
        </p:spPr>
      </p:pic>
      <p:pic>
        <p:nvPicPr>
          <p:cNvPr id="11270" name="Picture 6">
            <a:extLst>
              <a:ext uri="{FF2B5EF4-FFF2-40B4-BE49-F238E27FC236}">
                <a16:creationId xmlns:a16="http://schemas.microsoft.com/office/drawing/2014/main" id="{3C8D1E51-0A6F-97DF-04A6-00B1E6E9AE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94895" y="1250953"/>
            <a:ext cx="3015626" cy="2284412"/>
          </a:xfrm>
          <a:prstGeom prst="rect">
            <a:avLst/>
          </a:prstGeom>
          <a:noFill/>
          <a:extLst>
            <a:ext uri="{909E8E84-426E-40DD-AFC4-6F175D3DCCD1}">
              <a14:hiddenFill xmlns:a14="http://schemas.microsoft.com/office/drawing/2010/main">
                <a:solidFill>
                  <a:srgbClr val="FFFFFF"/>
                </a:solidFill>
              </a14:hiddenFill>
            </a:ext>
          </a:extLst>
        </p:spPr>
      </p:pic>
      <p:pic>
        <p:nvPicPr>
          <p:cNvPr id="11272" name="Picture 8">
            <a:extLst>
              <a:ext uri="{FF2B5EF4-FFF2-40B4-BE49-F238E27FC236}">
                <a16:creationId xmlns:a16="http://schemas.microsoft.com/office/drawing/2014/main" id="{523E2E34-36C2-7DD3-2D63-C2B75C792ED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79269" y="1250953"/>
            <a:ext cx="3015626" cy="22844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9333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12104A-3874-9F6E-C27B-B994F0479552}"/>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3236D69-E45C-DF38-999E-CA097461A9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8F77AB-FB2B-5293-9D7E-27AFE2452E34}"/>
              </a:ext>
            </a:extLst>
          </p:cNvPr>
          <p:cNvSpPr>
            <a:spLocks noGrp="1"/>
          </p:cNvSpPr>
          <p:nvPr>
            <p:ph type="title"/>
          </p:nvPr>
        </p:nvSpPr>
        <p:spPr>
          <a:xfrm>
            <a:off x="564264" y="202041"/>
            <a:ext cx="6743698" cy="889818"/>
          </a:xfrm>
        </p:spPr>
        <p:txBody>
          <a:bodyPr anchor="b">
            <a:normAutofit/>
          </a:bodyPr>
          <a:lstStyle/>
          <a:p>
            <a:r>
              <a:rPr lang="en-GB" dirty="0"/>
              <a:t>Data preprocessing</a:t>
            </a:r>
            <a:endParaRPr lang="en-IN" dirty="0"/>
          </a:p>
        </p:txBody>
      </p:sp>
      <p:sp>
        <p:nvSpPr>
          <p:cNvPr id="3" name="Content Placeholder 2">
            <a:extLst>
              <a:ext uri="{FF2B5EF4-FFF2-40B4-BE49-F238E27FC236}">
                <a16:creationId xmlns:a16="http://schemas.microsoft.com/office/drawing/2014/main" id="{D0A1CE3F-6745-DA67-82E5-61DDDFCE3176}"/>
              </a:ext>
            </a:extLst>
          </p:cNvPr>
          <p:cNvSpPr>
            <a:spLocks noGrp="1"/>
          </p:cNvSpPr>
          <p:nvPr>
            <p:ph idx="1"/>
          </p:nvPr>
        </p:nvSpPr>
        <p:spPr>
          <a:xfrm>
            <a:off x="564264" y="1468765"/>
            <a:ext cx="7970136" cy="4823880"/>
          </a:xfrm>
        </p:spPr>
        <p:txBody>
          <a:bodyPr>
            <a:normAutofit fontScale="92500" lnSpcReduction="10000"/>
          </a:bodyPr>
          <a:lstStyle/>
          <a:p>
            <a:pPr marL="0" indent="0" algn="just">
              <a:buNone/>
            </a:pPr>
            <a:r>
              <a:rPr lang="en-IN" sz="1400" b="1" dirty="0">
                <a:latin typeface="Times New Roman" panose="02020603050405020304" pitchFamily="18" charset="0"/>
                <a:cs typeface="Times New Roman" panose="02020603050405020304" pitchFamily="18" charset="0"/>
              </a:rPr>
              <a:t>CLAHE</a:t>
            </a:r>
          </a:p>
          <a:p>
            <a:pPr algn="just"/>
            <a:r>
              <a:rPr lang="en-GB" sz="1400" dirty="0">
                <a:latin typeface="Times New Roman" panose="02020603050405020304" pitchFamily="18" charset="0"/>
                <a:cs typeface="Times New Roman" panose="02020603050405020304" pitchFamily="18" charset="0"/>
              </a:rPr>
              <a:t>CLAHE (Contrast Limited Adaptive Histogram Equalization) improves local contrast by equalizing tiny picture segments (tiles), hence rendering subtle details such as cracks more discernible.</a:t>
            </a:r>
          </a:p>
          <a:p>
            <a:pPr algn="just"/>
            <a:r>
              <a:rPr lang="en-GB" sz="1400" dirty="0">
                <a:latin typeface="Times New Roman" panose="02020603050405020304" pitchFamily="18" charset="0"/>
                <a:cs typeface="Times New Roman" panose="02020603050405020304" pitchFamily="18" charset="0"/>
              </a:rPr>
              <a:t>It prevents excessive enhancement and noise amplification, maintaining texture and clarity in intricate stone surfaces.</a:t>
            </a:r>
          </a:p>
          <a:p>
            <a:pPr algn="just"/>
            <a:r>
              <a:rPr lang="en-GB" sz="1400" dirty="0">
                <a:latin typeface="Times New Roman" panose="02020603050405020304" pitchFamily="18" charset="0"/>
                <a:cs typeface="Times New Roman" panose="02020603050405020304" pitchFamily="18" charset="0"/>
              </a:rPr>
              <a:t>Chosen for this initiative to augment crack visibility in inconsistent lighting conditions, hence improving detection precision in aged or textured stone edifices.</a:t>
            </a:r>
          </a:p>
          <a:p>
            <a:pPr marL="0" indent="0" algn="just">
              <a:buNone/>
            </a:pPr>
            <a:r>
              <a:rPr lang="en-GB" sz="1400" b="1" dirty="0">
                <a:latin typeface="Times New Roman" panose="02020603050405020304" pitchFamily="18" charset="0"/>
                <a:cs typeface="Times New Roman" panose="02020603050405020304" pitchFamily="18" charset="0"/>
              </a:rPr>
              <a:t>Hessian-based filtering</a:t>
            </a:r>
          </a:p>
          <a:p>
            <a:pPr algn="just"/>
            <a:r>
              <a:rPr lang="en-GB" sz="1400" dirty="0">
                <a:latin typeface="Times New Roman" panose="02020603050405020304" pitchFamily="18" charset="0"/>
                <a:cs typeface="Times New Roman" panose="02020603050405020304" pitchFamily="18" charset="0"/>
              </a:rPr>
              <a:t>Hessian-based filtering improves elongated, fissure-like features by examining second-order intensity variations in pictures. It emphasizes linear characteristics, such as slender fissures, by calculating the eigenvalues of the Hessian matrix.</a:t>
            </a:r>
          </a:p>
          <a:p>
            <a:pPr algn="just"/>
            <a:r>
              <a:rPr lang="en-GB" sz="1400" dirty="0">
                <a:latin typeface="Times New Roman" panose="02020603050405020304" pitchFamily="18" charset="0"/>
                <a:cs typeface="Times New Roman" panose="02020603050405020304" pitchFamily="18" charset="0"/>
              </a:rPr>
              <a:t> Particularly proficient at identifying subtle, low-contrast fissures that are hard to see with standard filters.</a:t>
            </a:r>
          </a:p>
          <a:p>
            <a:pPr algn="just"/>
            <a:r>
              <a:rPr lang="en-GB" sz="1400" dirty="0">
                <a:latin typeface="Times New Roman" panose="02020603050405020304" pitchFamily="18" charset="0"/>
                <a:cs typeface="Times New Roman" panose="02020603050405020304" pitchFamily="18" charset="0"/>
              </a:rPr>
              <a:t> Utilized in this project to highlight structural fissures prior to inputting photos into the detection model—enhancing precision and uniformity.</a:t>
            </a:r>
          </a:p>
          <a:p>
            <a:pPr marL="0" indent="0" algn="just">
              <a:buNone/>
            </a:pPr>
            <a:r>
              <a:rPr lang="en-GB" sz="1400" b="1" dirty="0">
                <a:latin typeface="Times New Roman" panose="02020603050405020304" pitchFamily="18" charset="0"/>
                <a:cs typeface="Times New Roman" panose="02020603050405020304" pitchFamily="18" charset="0"/>
              </a:rPr>
              <a:t>Benefits of Combining CLAHE + Hessian Filtering </a:t>
            </a:r>
          </a:p>
          <a:p>
            <a:pPr marL="0" indent="0" algn="just">
              <a:buNone/>
            </a:pPr>
            <a:r>
              <a:rPr lang="en-GB" sz="1400" dirty="0">
                <a:latin typeface="Times New Roman" panose="02020603050405020304" pitchFamily="18" charset="0"/>
                <a:cs typeface="Times New Roman" panose="02020603050405020304" pitchFamily="18" charset="0"/>
              </a:rPr>
              <a:t>The integration of CLAHE with Hessian-based filtering constitutes an effective preprocessing method for detecting cracks in concrete surfaces.  CLAHE improves local contrast, rendering small fractures more discernible even in difficult settings such as uneven illumination or textured backdrops.  Conversely, Hessian-based filtering accentuates slender, elongated formations such as hairline fractures through the examination of second-order intensity variations.  When combined, CLAHE enhances the visibility of intricate details, while Hessian filtering accentuates linear characteristics, yielding crisper, more crack-centric pictures.  This synergy promotes feature extraction and markedly improves the performance of deep learning models in detecting complicated or subtle fractures.</a:t>
            </a:r>
            <a:endParaRPr lang="en-IN" sz="14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EE0F120C-05B6-3E00-B481-182AD9C9FE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086C21C-129D-6542-7A26-1B7157D1B8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47206A6-D2E6-B42B-B5EF-D15A90556EA2}"/>
              </a:ext>
            </a:extLst>
          </p:cNvPr>
          <p:cNvPicPr>
            <a:picLocks noChangeAspect="1"/>
          </p:cNvPicPr>
          <p:nvPr/>
        </p:nvPicPr>
        <p:blipFill>
          <a:blip r:embed="rId2"/>
          <a:stretch>
            <a:fillRect/>
          </a:stretch>
        </p:blipFill>
        <p:spPr>
          <a:xfrm>
            <a:off x="8738932" y="1297857"/>
            <a:ext cx="2888804" cy="1783212"/>
          </a:xfrm>
          <a:prstGeom prst="rect">
            <a:avLst/>
          </a:prstGeom>
          <a:ln>
            <a:solidFill>
              <a:schemeClr val="accent1"/>
            </a:solidFill>
          </a:ln>
        </p:spPr>
      </p:pic>
      <p:pic>
        <p:nvPicPr>
          <p:cNvPr id="12" name="Picture 11">
            <a:extLst>
              <a:ext uri="{FF2B5EF4-FFF2-40B4-BE49-F238E27FC236}">
                <a16:creationId xmlns:a16="http://schemas.microsoft.com/office/drawing/2014/main" id="{6E3B1759-B698-C534-DC50-1244D322CAF4}"/>
              </a:ext>
            </a:extLst>
          </p:cNvPr>
          <p:cNvPicPr>
            <a:picLocks noChangeAspect="1"/>
          </p:cNvPicPr>
          <p:nvPr/>
        </p:nvPicPr>
        <p:blipFill>
          <a:blip r:embed="rId3"/>
          <a:stretch>
            <a:fillRect/>
          </a:stretch>
        </p:blipFill>
        <p:spPr>
          <a:xfrm>
            <a:off x="8738930" y="3676676"/>
            <a:ext cx="2888803" cy="1970311"/>
          </a:xfrm>
          <a:prstGeom prst="rect">
            <a:avLst/>
          </a:prstGeom>
          <a:ln>
            <a:solidFill>
              <a:schemeClr val="accent1"/>
            </a:solidFill>
          </a:ln>
        </p:spPr>
      </p:pic>
      <p:sp>
        <p:nvSpPr>
          <p:cNvPr id="13" name="TextBox 12">
            <a:extLst>
              <a:ext uri="{FF2B5EF4-FFF2-40B4-BE49-F238E27FC236}">
                <a16:creationId xmlns:a16="http://schemas.microsoft.com/office/drawing/2014/main" id="{F2812323-CA37-EDF4-B24E-4F4DCE58D9F0}"/>
              </a:ext>
            </a:extLst>
          </p:cNvPr>
          <p:cNvSpPr txBox="1"/>
          <p:nvPr/>
        </p:nvSpPr>
        <p:spPr>
          <a:xfrm>
            <a:off x="9098666" y="3117262"/>
            <a:ext cx="1797287" cy="261610"/>
          </a:xfrm>
          <a:prstGeom prst="rect">
            <a:avLst/>
          </a:prstGeom>
          <a:noFill/>
        </p:spPr>
        <p:txBody>
          <a:bodyPr wrap="none" rtlCol="0">
            <a:spAutoFit/>
          </a:bodyPr>
          <a:lstStyle/>
          <a:p>
            <a:r>
              <a:rPr lang="en-GB" sz="1100" i="1" dirty="0"/>
              <a:t>Figure: Formula for CLAHE</a:t>
            </a:r>
            <a:endParaRPr lang="en-IN" sz="1100" i="1" dirty="0"/>
          </a:p>
        </p:txBody>
      </p:sp>
      <p:sp>
        <p:nvSpPr>
          <p:cNvPr id="14" name="TextBox 13">
            <a:extLst>
              <a:ext uri="{FF2B5EF4-FFF2-40B4-BE49-F238E27FC236}">
                <a16:creationId xmlns:a16="http://schemas.microsoft.com/office/drawing/2014/main" id="{AC24700E-0A86-D975-6249-118DB8D32250}"/>
              </a:ext>
            </a:extLst>
          </p:cNvPr>
          <p:cNvSpPr txBox="1"/>
          <p:nvPr/>
        </p:nvSpPr>
        <p:spPr>
          <a:xfrm>
            <a:off x="8852614" y="5729347"/>
            <a:ext cx="2775119" cy="430887"/>
          </a:xfrm>
          <a:prstGeom prst="rect">
            <a:avLst/>
          </a:prstGeom>
          <a:noFill/>
        </p:spPr>
        <p:txBody>
          <a:bodyPr wrap="none" rtlCol="0">
            <a:spAutoFit/>
          </a:bodyPr>
          <a:lstStyle/>
          <a:p>
            <a:r>
              <a:rPr lang="en-GB" sz="1100" i="1" dirty="0"/>
              <a:t>Figure: Formula for Hessian-based filtering</a:t>
            </a:r>
          </a:p>
          <a:p>
            <a:endParaRPr lang="en-IN" sz="1100" i="1" dirty="0"/>
          </a:p>
        </p:txBody>
      </p:sp>
    </p:spTree>
    <p:extLst>
      <p:ext uri="{BB962C8B-B14F-4D97-AF65-F5344CB8AC3E}">
        <p14:creationId xmlns:p14="http://schemas.microsoft.com/office/powerpoint/2010/main" val="21251818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E0EC23C-90FB-07A3-E99C-B98E04D1F0C6}"/>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7125151-4905-F6E0-279B-0CC7CB662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589A84-DBF7-F472-D5B9-9963A531FE95}"/>
              </a:ext>
            </a:extLst>
          </p:cNvPr>
          <p:cNvSpPr>
            <a:spLocks noGrp="1"/>
          </p:cNvSpPr>
          <p:nvPr>
            <p:ph type="title"/>
          </p:nvPr>
        </p:nvSpPr>
        <p:spPr>
          <a:xfrm>
            <a:off x="721580" y="289474"/>
            <a:ext cx="6743698" cy="889818"/>
          </a:xfrm>
        </p:spPr>
        <p:txBody>
          <a:bodyPr anchor="b">
            <a:normAutofit/>
          </a:bodyPr>
          <a:lstStyle/>
          <a:p>
            <a:r>
              <a:rPr lang="en-GB" dirty="0">
                <a:latin typeface="Times New Roman" panose="02020603050405020304" pitchFamily="18" charset="0"/>
                <a:cs typeface="Times New Roman" panose="02020603050405020304" pitchFamily="18" charset="0"/>
              </a:rPr>
              <a:t>Model development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AA0A6A-E63E-FD55-8268-61FFE3D55A69}"/>
              </a:ext>
            </a:extLst>
          </p:cNvPr>
          <p:cNvSpPr>
            <a:spLocks noGrp="1"/>
          </p:cNvSpPr>
          <p:nvPr>
            <p:ph idx="1"/>
          </p:nvPr>
        </p:nvSpPr>
        <p:spPr>
          <a:xfrm>
            <a:off x="721580" y="1468765"/>
            <a:ext cx="7487700" cy="4507221"/>
          </a:xfrm>
        </p:spPr>
        <p:txBody>
          <a:bodyPr>
            <a:normAutofit/>
          </a:bodyPr>
          <a:lstStyle/>
          <a:p>
            <a:pPr algn="just"/>
            <a:r>
              <a:rPr lang="en-GB" sz="1600" dirty="0">
                <a:latin typeface="Times New Roman" panose="02020603050405020304" pitchFamily="18" charset="0"/>
                <a:cs typeface="Times New Roman" panose="02020603050405020304" pitchFamily="18" charset="0"/>
              </a:rPr>
              <a:t>EfficientNet is a series of convolutional neural networks that harmonizes accuracy and efficiency using a compound scaling approach to improve depth, breadth, and resolution.</a:t>
            </a:r>
          </a:p>
          <a:p>
            <a:pPr algn="just"/>
            <a:r>
              <a:rPr lang="en-GB" sz="1600" dirty="0">
                <a:latin typeface="Times New Roman" panose="02020603050405020304" pitchFamily="18" charset="0"/>
                <a:cs typeface="Times New Roman" panose="02020603050405020304" pitchFamily="18" charset="0"/>
              </a:rPr>
              <a:t>This study employs EfficientNet (pretrained on ImageNet) utilizing transfer learning for a binary classification problem aimed at detecting the presence of cracks in concrete images.</a:t>
            </a:r>
          </a:p>
          <a:p>
            <a:pPr algn="just"/>
            <a:r>
              <a:rPr lang="en-GB" sz="1600" dirty="0">
                <a:latin typeface="Times New Roman" panose="02020603050405020304" pitchFamily="18" charset="0"/>
                <a:cs typeface="Times New Roman" panose="02020603050405020304" pitchFamily="18" charset="0"/>
              </a:rPr>
              <a:t> Transfer learning facilitates the utilisation of pretrained weights to decrease training duration and enhance accuracy with constrained data.</a:t>
            </a:r>
          </a:p>
          <a:p>
            <a:pPr algn="just"/>
            <a:r>
              <a:rPr lang="en-GB" sz="1600" dirty="0">
                <a:latin typeface="Times New Roman" panose="02020603050405020304" pitchFamily="18" charset="0"/>
                <a:cs typeface="Times New Roman" panose="02020603050405020304" pitchFamily="18" charset="0"/>
              </a:rPr>
              <a:t> The model will undergo fine-tuning via hyperparameter optimization, which encompasses:</a:t>
            </a:r>
          </a:p>
          <a:p>
            <a:pPr lvl="1" algn="just"/>
            <a:r>
              <a:rPr lang="en-GB" sz="1600" dirty="0">
                <a:latin typeface="Times New Roman" panose="02020603050405020304" pitchFamily="18" charset="0"/>
                <a:cs typeface="Times New Roman" panose="02020603050405020304" pitchFamily="18" charset="0"/>
              </a:rPr>
              <a:t> Freezing and unfreezing layers to regulate the depth of feature learning</a:t>
            </a:r>
          </a:p>
          <a:p>
            <a:pPr lvl="1" algn="just"/>
            <a:r>
              <a:rPr lang="en-GB" sz="1600" dirty="0">
                <a:latin typeface="Times New Roman" panose="02020603050405020304" pitchFamily="18" charset="0"/>
                <a:cs typeface="Times New Roman" panose="02020603050405020304" pitchFamily="18" charset="0"/>
              </a:rPr>
              <a:t> Testing several optimizers (e.g., Adam, SGD) to determine the optimal convergence characteristics</a:t>
            </a:r>
          </a:p>
          <a:p>
            <a:pPr marL="0" indent="0" algn="just">
              <a:buNone/>
            </a:pPr>
            <a:r>
              <a:rPr lang="en-GB" sz="1600" dirty="0">
                <a:latin typeface="Times New Roman" panose="02020603050405020304" pitchFamily="18" charset="0"/>
                <a:cs typeface="Times New Roman" panose="02020603050405020304" pitchFamily="18" charset="0"/>
              </a:rPr>
              <a:t>The objective is to develop an economical, high-performing model that generalizes effectively for real-world structural fault identification.</a:t>
            </a:r>
            <a:endParaRPr lang="en-IN" sz="16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0F014406-DBA5-BB95-62C4-03C0915CD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9C72ADF-2BDB-E7EE-001A-97EC82321F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CDABDE86-BF57-7123-E2FF-9548FA433F71}"/>
              </a:ext>
            </a:extLst>
          </p:cNvPr>
          <p:cNvPicPr>
            <a:picLocks noChangeAspect="1"/>
          </p:cNvPicPr>
          <p:nvPr/>
        </p:nvPicPr>
        <p:blipFill>
          <a:blip r:embed="rId2"/>
          <a:stretch>
            <a:fillRect/>
          </a:stretch>
        </p:blipFill>
        <p:spPr>
          <a:xfrm rot="5400000">
            <a:off x="7413258" y="1985809"/>
            <a:ext cx="5196520" cy="2429183"/>
          </a:xfrm>
          <a:prstGeom prst="rect">
            <a:avLst/>
          </a:prstGeom>
        </p:spPr>
      </p:pic>
      <p:sp>
        <p:nvSpPr>
          <p:cNvPr id="8" name="TextBox 7">
            <a:extLst>
              <a:ext uri="{FF2B5EF4-FFF2-40B4-BE49-F238E27FC236}">
                <a16:creationId xmlns:a16="http://schemas.microsoft.com/office/drawing/2014/main" id="{239EE241-2C9A-6F3F-66AB-EFD197F10130}"/>
              </a:ext>
            </a:extLst>
          </p:cNvPr>
          <p:cNvSpPr txBox="1"/>
          <p:nvPr/>
        </p:nvSpPr>
        <p:spPr>
          <a:xfrm>
            <a:off x="8760542" y="5975986"/>
            <a:ext cx="2472343" cy="276999"/>
          </a:xfrm>
          <a:prstGeom prst="rect">
            <a:avLst/>
          </a:prstGeom>
          <a:noFill/>
        </p:spPr>
        <p:txBody>
          <a:bodyPr wrap="none" rtlCol="0">
            <a:spAutoFit/>
          </a:bodyPr>
          <a:lstStyle/>
          <a:p>
            <a:r>
              <a:rPr lang="en-GB" sz="1200" i="1" dirty="0"/>
              <a:t>Figure: Architecture of EfficientNet</a:t>
            </a:r>
            <a:endParaRPr lang="en-IN" sz="1200" i="1" dirty="0"/>
          </a:p>
        </p:txBody>
      </p:sp>
    </p:spTree>
    <p:extLst>
      <p:ext uri="{BB962C8B-B14F-4D97-AF65-F5344CB8AC3E}">
        <p14:creationId xmlns:p14="http://schemas.microsoft.com/office/powerpoint/2010/main" val="4042330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7D76380-AC59-16AF-4D7B-3CB43EB7E6EB}"/>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4215AA90-57BA-503F-C1F7-9D608270AF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E684A5-F498-922E-028A-8C382F55A6B9}"/>
              </a:ext>
            </a:extLst>
          </p:cNvPr>
          <p:cNvSpPr>
            <a:spLocks noGrp="1"/>
          </p:cNvSpPr>
          <p:nvPr>
            <p:ph type="title"/>
          </p:nvPr>
        </p:nvSpPr>
        <p:spPr>
          <a:xfrm>
            <a:off x="721579" y="289474"/>
            <a:ext cx="6743698" cy="889818"/>
          </a:xfrm>
        </p:spPr>
        <p:txBody>
          <a:bodyPr anchor="b">
            <a:normAutofit/>
          </a:bodyPr>
          <a:lstStyle/>
          <a:p>
            <a:r>
              <a:rPr lang="en-GB" dirty="0">
                <a:latin typeface="Times New Roman" panose="02020603050405020304" pitchFamily="18" charset="0"/>
                <a:cs typeface="Times New Roman" panose="02020603050405020304" pitchFamily="18" charset="0"/>
              </a:rPr>
              <a:t>Evaluation of the model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ABA6060-90CE-4163-BE59-27D004E4D085}"/>
              </a:ext>
            </a:extLst>
          </p:cNvPr>
          <p:cNvSpPr>
            <a:spLocks noGrp="1"/>
          </p:cNvSpPr>
          <p:nvPr>
            <p:ph idx="1"/>
          </p:nvPr>
        </p:nvSpPr>
        <p:spPr>
          <a:xfrm>
            <a:off x="721579" y="1468765"/>
            <a:ext cx="10821491" cy="4507221"/>
          </a:xfrm>
        </p:spPr>
        <p:txBody>
          <a:bodyPr>
            <a:normAutofit/>
          </a:bodyPr>
          <a:lstStyle/>
          <a:p>
            <a:pPr marL="0" indent="0" algn="just">
              <a:buNone/>
            </a:pPr>
            <a:r>
              <a:rPr lang="en-GB" sz="1600" dirty="0">
                <a:latin typeface="Times New Roman" panose="02020603050405020304" pitchFamily="18" charset="0"/>
                <a:cs typeface="Times New Roman" panose="02020603050405020304" pitchFamily="18" charset="0"/>
              </a:rPr>
              <a:t>The model will be assessed utilizing essential categorisation metrics:</a:t>
            </a:r>
          </a:p>
          <a:p>
            <a:pPr lvl="1" algn="just"/>
            <a:r>
              <a:rPr lang="en-GB" sz="1600" dirty="0">
                <a:latin typeface="Times New Roman" panose="02020603050405020304" pitchFamily="18" charset="0"/>
                <a:cs typeface="Times New Roman" panose="02020603050405020304" pitchFamily="18" charset="0"/>
              </a:rPr>
              <a:t> Utilisation of Accuracy, Precision, Recall, and F1-Score for performance assessment	</a:t>
            </a:r>
          </a:p>
          <a:p>
            <a:pPr marL="0" indent="0" algn="just">
              <a:buNone/>
            </a:pPr>
            <a:r>
              <a:rPr lang="en-GB" sz="1600" dirty="0">
                <a:latin typeface="Times New Roman" panose="02020603050405020304" pitchFamily="18" charset="0"/>
                <a:cs typeface="Times New Roman" panose="02020603050405020304" pitchFamily="18" charset="0"/>
              </a:rPr>
              <a:t>The suggested technique will be evaluated against VGG19, which will serve as the baseline model for comparison.</a:t>
            </a:r>
          </a:p>
          <a:p>
            <a:pPr algn="just"/>
            <a:r>
              <a:rPr lang="en-GB" sz="1600" dirty="0">
                <a:latin typeface="Times New Roman" panose="02020603050405020304" pitchFamily="18" charset="0"/>
                <a:cs typeface="Times New Roman" panose="02020603050405020304" pitchFamily="18" charset="0"/>
              </a:rPr>
              <a:t> Four combinations will undergo testing:</a:t>
            </a:r>
          </a:p>
          <a:p>
            <a:pPr lvl="1" algn="just"/>
            <a:r>
              <a:rPr lang="en-GB" sz="1600" dirty="0">
                <a:latin typeface="Times New Roman" panose="02020603050405020304" pitchFamily="18" charset="0"/>
                <a:cs typeface="Times New Roman" panose="02020603050405020304" pitchFamily="18" charset="0"/>
              </a:rPr>
              <a:t> VGG19 only – baseline devoid of any preprocessing</a:t>
            </a:r>
          </a:p>
          <a:p>
            <a:pPr lvl="1" algn="just"/>
            <a:r>
              <a:rPr lang="en-GB" sz="1600" dirty="0">
                <a:latin typeface="Times New Roman" panose="02020603050405020304" pitchFamily="18" charset="0"/>
                <a:cs typeface="Times New Roman" panose="02020603050405020304" pitchFamily="18" charset="0"/>
              </a:rPr>
              <a:t> VGG19 with preprocessing utilizing CLAHE and Hessian-based filtering</a:t>
            </a:r>
          </a:p>
          <a:p>
            <a:pPr lvl="1" algn="just"/>
            <a:r>
              <a:rPr lang="en-GB" sz="1600" dirty="0">
                <a:latin typeface="Times New Roman" panose="02020603050405020304" pitchFamily="18" charset="0"/>
                <a:cs typeface="Times New Roman" panose="02020603050405020304" pitchFamily="18" charset="0"/>
              </a:rPr>
              <a:t> EfficientNet only — devoid of preprocessing</a:t>
            </a:r>
          </a:p>
          <a:p>
            <a:pPr lvl="1" algn="just"/>
            <a:r>
              <a:rPr lang="en-GB" sz="1600" dirty="0">
                <a:latin typeface="Times New Roman" panose="02020603050405020304" pitchFamily="18" charset="0"/>
                <a:cs typeface="Times New Roman" panose="02020603050405020304" pitchFamily="18" charset="0"/>
              </a:rPr>
              <a:t> EfficientNet with Advanced Preprocessing (Proposed Method) — comprehensive pipeline with sophisticated preprocessing and an efficient architecture</a:t>
            </a:r>
          </a:p>
          <a:p>
            <a:pPr algn="just"/>
            <a:r>
              <a:rPr lang="en-GB" sz="1600" dirty="0">
                <a:latin typeface="Times New Roman" panose="02020603050405020304" pitchFamily="18" charset="0"/>
                <a:cs typeface="Times New Roman" panose="02020603050405020304" pitchFamily="18" charset="0"/>
              </a:rPr>
              <a:t> This comparison analysis underscores the influence of preprocessing and the efficiency improvements offered by EfficientNet compared to conventional models such as VGG19.</a:t>
            </a:r>
            <a:endParaRPr lang="en-IN" sz="16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970C2A3C-6AC4-01DE-DA7B-B96A45460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4592CEF-E98A-5DE2-AC52-350FA044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61133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2392072-5F8D-3813-DD78-18F27E7E00DB}"/>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925D334-2FCC-2E1F-C2FC-D7F9BB6FAA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05D461-3DCE-2929-052F-520198C317D0}"/>
              </a:ext>
            </a:extLst>
          </p:cNvPr>
          <p:cNvSpPr>
            <a:spLocks noGrp="1"/>
          </p:cNvSpPr>
          <p:nvPr>
            <p:ph type="title"/>
          </p:nvPr>
        </p:nvSpPr>
        <p:spPr>
          <a:xfrm>
            <a:off x="721579" y="289474"/>
            <a:ext cx="6743698" cy="889818"/>
          </a:xfrm>
        </p:spPr>
        <p:txBody>
          <a:bodyPr anchor="b">
            <a:normAutofit/>
          </a:bodyPr>
          <a:lstStyle/>
          <a:p>
            <a:r>
              <a:rPr lang="en-GB" dirty="0">
                <a:latin typeface="Times New Roman" panose="02020603050405020304" pitchFamily="18" charset="0"/>
                <a:cs typeface="Times New Roman" panose="02020603050405020304" pitchFamily="18" charset="0"/>
              </a:rPr>
              <a:t>Data Management &amp; Ethics</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26E8353-BA83-7E9B-492B-C90727D5DEB6}"/>
              </a:ext>
            </a:extLst>
          </p:cNvPr>
          <p:cNvSpPr>
            <a:spLocks noGrp="1"/>
          </p:cNvSpPr>
          <p:nvPr>
            <p:ph idx="1"/>
          </p:nvPr>
        </p:nvSpPr>
        <p:spPr>
          <a:xfrm>
            <a:off x="721579" y="1321281"/>
            <a:ext cx="10821491" cy="5142436"/>
          </a:xfrm>
        </p:spPr>
        <p:txBody>
          <a:bodyPr>
            <a:noAutofit/>
          </a:bodyPr>
          <a:lstStyle/>
          <a:p>
            <a:pPr marL="0" indent="0" algn="just">
              <a:buNone/>
            </a:pPr>
            <a:r>
              <a:rPr lang="en-GB" sz="1500" b="1" dirty="0">
                <a:latin typeface="Times New Roman" panose="02020603050405020304" pitchFamily="18" charset="0"/>
                <a:cs typeface="Times New Roman" panose="02020603050405020304" pitchFamily="18" charset="0"/>
              </a:rPr>
              <a:t>Ethics:</a:t>
            </a:r>
          </a:p>
          <a:p>
            <a:pPr algn="just"/>
            <a:r>
              <a:rPr lang="en-GB" sz="1500" dirty="0">
                <a:latin typeface="Times New Roman" panose="02020603050405020304" pitchFamily="18" charset="0"/>
                <a:cs typeface="Times New Roman" panose="02020603050405020304" pitchFamily="18" charset="0"/>
              </a:rPr>
              <a:t>The dataset is distributed under the </a:t>
            </a:r>
            <a:r>
              <a:rPr lang="en-GB" sz="1500" dirty="0">
                <a:latin typeface="Times New Roman" panose="02020603050405020304" pitchFamily="18" charset="0"/>
                <a:cs typeface="Times New Roman" panose="02020603050405020304" pitchFamily="18" charset="0"/>
                <a:hlinkClick r:id="rId2"/>
              </a:rPr>
              <a:t>Creative Commons acknowledgment 4.0 License (CC BY 4.0)</a:t>
            </a:r>
            <a:r>
              <a:rPr lang="en-GB" sz="1500" dirty="0">
                <a:latin typeface="Times New Roman" panose="02020603050405020304" pitchFamily="18" charset="0"/>
                <a:cs typeface="Times New Roman" panose="02020603050405020304" pitchFamily="18" charset="0"/>
              </a:rPr>
              <a:t>, permitting usage for academic and research purposes with appropriate acknowledgment.</a:t>
            </a:r>
          </a:p>
          <a:p>
            <a:pPr algn="just"/>
            <a:r>
              <a:rPr lang="en-GB" sz="1500" dirty="0">
                <a:latin typeface="Times New Roman" panose="02020603050405020304" pitchFamily="18" charset="0"/>
                <a:cs typeface="Times New Roman" panose="02020603050405020304" pitchFamily="18" charset="0"/>
              </a:rPr>
              <a:t>The collection comprises just photos of concrete structures, including walls, pavements, and decks, without any personal or sensitive information.</a:t>
            </a:r>
          </a:p>
          <a:p>
            <a:pPr algn="just"/>
            <a:r>
              <a:rPr lang="en-GB" sz="1500" dirty="0">
                <a:latin typeface="Times New Roman" panose="02020603050405020304" pitchFamily="18" charset="0"/>
                <a:cs typeface="Times New Roman" panose="02020603050405020304" pitchFamily="18" charset="0"/>
              </a:rPr>
              <a:t>The GDPR is inapplicable, as no human or identifiable personal data is collected or utilised.</a:t>
            </a:r>
          </a:p>
          <a:p>
            <a:pPr algn="just"/>
            <a:r>
              <a:rPr lang="en-GB" sz="1500" dirty="0">
                <a:latin typeface="Times New Roman" panose="02020603050405020304" pitchFamily="18" charset="0"/>
                <a:cs typeface="Times New Roman" panose="02020603050405020304" pitchFamily="18" charset="0"/>
              </a:rPr>
              <a:t>Ethical approval from UH is unnecessary, as:</a:t>
            </a:r>
          </a:p>
          <a:p>
            <a:pPr lvl="1" algn="just"/>
            <a:r>
              <a:rPr lang="en-GB" sz="1500" dirty="0">
                <a:latin typeface="Times New Roman" panose="02020603050405020304" pitchFamily="18" charset="0"/>
                <a:cs typeface="Times New Roman" panose="02020603050405020304" pitchFamily="18" charset="0"/>
              </a:rPr>
              <a:t>no human participants are engaged.</a:t>
            </a:r>
          </a:p>
          <a:p>
            <a:pPr lvl="1" algn="just"/>
            <a:r>
              <a:rPr lang="en-GB" sz="1500" dirty="0">
                <a:latin typeface="Times New Roman" panose="02020603050405020304" pitchFamily="18" charset="0"/>
                <a:cs typeface="Times New Roman" panose="02020603050405020304" pitchFamily="18" charset="0"/>
              </a:rPr>
              <a:t>No social media or personal information has been gathered.</a:t>
            </a:r>
          </a:p>
          <a:p>
            <a:pPr lvl="1" algn="just"/>
            <a:r>
              <a:rPr lang="en-GB" sz="1500" dirty="0">
                <a:latin typeface="Times New Roman" panose="02020603050405020304" pitchFamily="18" charset="0"/>
                <a:cs typeface="Times New Roman" panose="02020603050405020304" pitchFamily="18" charset="0"/>
              </a:rPr>
              <a:t>No surveys or fieldwork are performed.</a:t>
            </a:r>
          </a:p>
          <a:p>
            <a:pPr algn="just"/>
            <a:r>
              <a:rPr lang="en-GB" sz="1500" dirty="0">
                <a:latin typeface="Times New Roman" panose="02020603050405020304" pitchFamily="18" charset="0"/>
                <a:cs typeface="Times New Roman" panose="02020603050405020304" pitchFamily="18" charset="0"/>
              </a:rPr>
              <a:t>The data is sourced from a credible institution (Utah State University), accompanied by appropriate documentation about its collection methodology.  The dataset is associated with peer-reviewed papers, verifying its ethical collection for research purposes.</a:t>
            </a:r>
          </a:p>
          <a:p>
            <a:pPr marL="0" indent="0" algn="just">
              <a:buNone/>
            </a:pPr>
            <a:r>
              <a:rPr lang="en-GB" sz="1500" dirty="0">
                <a:latin typeface="Times New Roman" panose="02020603050405020304" pitchFamily="18" charset="0"/>
                <a:cs typeface="Times New Roman" panose="02020603050405020304" pitchFamily="18" charset="0"/>
              </a:rPr>
              <a:t> </a:t>
            </a:r>
            <a:r>
              <a:rPr lang="en-GB" sz="1500" b="1" dirty="0">
                <a:latin typeface="Times New Roman" panose="02020603050405020304" pitchFamily="18" charset="0"/>
                <a:cs typeface="Times New Roman" panose="02020603050405020304" pitchFamily="18" charset="0"/>
              </a:rPr>
              <a:t>Data and Code Management: </a:t>
            </a:r>
          </a:p>
          <a:p>
            <a:pPr algn="just"/>
            <a:r>
              <a:rPr lang="en-GB" sz="1500" dirty="0">
                <a:latin typeface="Times New Roman" panose="02020603050405020304" pitchFamily="18" charset="0"/>
                <a:cs typeface="Times New Roman" panose="02020603050405020304" pitchFamily="18" charset="0"/>
              </a:rPr>
              <a:t> All model development code will be made available on GitHub to provide version control, transparency, and repeatability.</a:t>
            </a:r>
          </a:p>
          <a:p>
            <a:pPr algn="just"/>
            <a:r>
              <a:rPr lang="en-GB" sz="1500" dirty="0">
                <a:latin typeface="Times New Roman" panose="02020603050405020304" pitchFamily="18" charset="0"/>
                <a:cs typeface="Times New Roman" panose="02020603050405020304" pitchFamily="18" charset="0"/>
              </a:rPr>
              <a:t> Weekly backups are conducted to guarantee the security of data and code.</a:t>
            </a:r>
          </a:p>
          <a:p>
            <a:pPr algn="just"/>
            <a:r>
              <a:rPr lang="en-GB" sz="1500" dirty="0">
                <a:latin typeface="Times New Roman" panose="02020603050405020304" pitchFamily="18" charset="0"/>
                <a:cs typeface="Times New Roman" panose="02020603050405020304" pitchFamily="18" charset="0"/>
              </a:rPr>
              <a:t> Project files are safely saved with organized version control to prevent loss or unintentional overwriting in google drive and OneDrive.</a:t>
            </a:r>
          </a:p>
          <a:p>
            <a:pPr algn="just"/>
            <a:r>
              <a:rPr lang="en-GB" sz="1500" dirty="0">
                <a:latin typeface="Times New Roman" panose="02020603050405020304" pitchFamily="18" charset="0"/>
                <a:cs typeface="Times New Roman" panose="02020603050405020304" pitchFamily="18" charset="0"/>
              </a:rPr>
              <a:t>Link of GitHub: </a:t>
            </a:r>
            <a:endParaRPr lang="en-IN" sz="15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339BC4AF-E46F-D9C8-5BD3-FBF9F09E68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A130AF-5AAD-0A14-9C7A-D9C3E31D48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0286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2">
            <a:extLst>
              <a:ext uri="{FF2B5EF4-FFF2-40B4-BE49-F238E27FC236}">
                <a16:creationId xmlns:a16="http://schemas.microsoft.com/office/drawing/2014/main" id="{0E17DD4E-D48B-D3B8-80D1-E36B1D50F67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3757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0BD22-E28F-EDB7-19EA-F7D406D70B52}"/>
              </a:ext>
            </a:extLst>
          </p:cNvPr>
          <p:cNvSpPr>
            <a:spLocks noGrp="1"/>
          </p:cNvSpPr>
          <p:nvPr>
            <p:ph type="title"/>
          </p:nvPr>
        </p:nvSpPr>
        <p:spPr/>
        <p:txBody>
          <a:bodyPr/>
          <a:lstStyle/>
          <a:p>
            <a:r>
              <a:rPr lang="en-GB" dirty="0"/>
              <a:t>Literature review</a:t>
            </a:r>
            <a:endParaRPr lang="en-IN" dirty="0"/>
          </a:p>
        </p:txBody>
      </p:sp>
      <p:sp>
        <p:nvSpPr>
          <p:cNvPr id="3" name="Content Placeholder 2">
            <a:extLst>
              <a:ext uri="{FF2B5EF4-FFF2-40B4-BE49-F238E27FC236}">
                <a16:creationId xmlns:a16="http://schemas.microsoft.com/office/drawing/2014/main" id="{39958CC0-C40D-C6F8-9309-E2DA7A180EE8}"/>
              </a:ext>
            </a:extLst>
          </p:cNvPr>
          <p:cNvSpPr>
            <a:spLocks noGrp="1"/>
          </p:cNvSpPr>
          <p:nvPr>
            <p:ph idx="1"/>
          </p:nvPr>
        </p:nvSpPr>
        <p:spPr>
          <a:xfrm>
            <a:off x="838200" y="1796128"/>
            <a:ext cx="10515600" cy="4351338"/>
          </a:xfrm>
        </p:spPr>
        <p:txBody>
          <a:bodyPr>
            <a:normAutofit/>
          </a:bodyPr>
          <a:lstStyle/>
          <a:p>
            <a:pPr algn="just"/>
            <a:r>
              <a:rPr lang="en-IN" sz="1400" dirty="0" err="1">
                <a:latin typeface="Times New Roman" panose="02020603050405020304" pitchFamily="18" charset="0"/>
                <a:cs typeface="Times New Roman" panose="02020603050405020304" pitchFamily="18" charset="0"/>
              </a:rPr>
              <a:t>Loverdos</a:t>
            </a:r>
            <a:r>
              <a:rPr lang="en-IN" sz="1400" dirty="0">
                <a:latin typeface="Times New Roman" panose="02020603050405020304" pitchFamily="18" charset="0"/>
                <a:cs typeface="Times New Roman" panose="02020603050405020304" pitchFamily="18" charset="0"/>
              </a:rPr>
              <a:t>, D. and </a:t>
            </a:r>
            <a:r>
              <a:rPr lang="en-IN" sz="1400" dirty="0" err="1">
                <a:latin typeface="Times New Roman" panose="02020603050405020304" pitchFamily="18" charset="0"/>
                <a:cs typeface="Times New Roman" panose="02020603050405020304" pitchFamily="18" charset="0"/>
              </a:rPr>
              <a:t>Sarhosis</a:t>
            </a:r>
            <a:r>
              <a:rPr lang="en-IN" sz="1400" dirty="0">
                <a:latin typeface="Times New Roman" panose="02020603050405020304" pitchFamily="18" charset="0"/>
                <a:cs typeface="Times New Roman" panose="02020603050405020304" pitchFamily="18" charset="0"/>
              </a:rPr>
              <a:t>, V. (2022). Automatic image-based brick segmentation and crack detection of masonry walls using machine learning. Automation in Construction, 140, p.104389. Available at: https://doi.org/10.1016/j.autcon.2022.104389 [Accessed 12 Jul. 2025].</a:t>
            </a:r>
          </a:p>
          <a:p>
            <a:pPr algn="just"/>
            <a:r>
              <a:rPr lang="en-IN" sz="1400" dirty="0">
                <a:latin typeface="Times New Roman" panose="02020603050405020304" pitchFamily="18" charset="0"/>
                <a:cs typeface="Times New Roman" panose="02020603050405020304" pitchFamily="18" charset="0"/>
              </a:rPr>
              <a:t>Ca, L.K., Tabassum, N., Ai, L., Cole, C. and Ziehl, P. (2023). Automated crack detection and crack depth prediction for reinforced concrete structures using deep learning. Construction and Building Materials, 370, p.130709. Available at: https://doi.org/10.1016/j.conbuildmat.2023.130709 [Accessed 12 Jul. 2025].</a:t>
            </a:r>
          </a:p>
          <a:p>
            <a:pPr algn="just"/>
            <a:r>
              <a:rPr lang="en-IN" sz="1400" dirty="0">
                <a:latin typeface="Times New Roman" panose="02020603050405020304" pitchFamily="18" charset="0"/>
                <a:cs typeface="Times New Roman" panose="02020603050405020304" pitchFamily="18" charset="0"/>
              </a:rPr>
              <a:t>Qu, Z., Mei, J., Liu, L. and Zhou, D.Y. (2020). Crack Detection of Concrete Pavement With Cross-Entropy Loss Function and Improved VGG16 Network Model. IEEE Access, 8, pp.54564–54574. Available at: https://doi.org/10.1109/ACCESS.2020.2981561 [Accessed 12 Jul. 2025].</a:t>
            </a:r>
          </a:p>
          <a:p>
            <a:pPr algn="just"/>
            <a:r>
              <a:rPr lang="en-IN" sz="1400" dirty="0">
                <a:latin typeface="Times New Roman" panose="02020603050405020304" pitchFamily="18" charset="0"/>
                <a:cs typeface="Times New Roman" panose="02020603050405020304" pitchFamily="18" charset="0"/>
              </a:rPr>
              <a:t>Golding, V.P., </a:t>
            </a:r>
            <a:r>
              <a:rPr lang="en-IN" sz="1400" dirty="0" err="1">
                <a:latin typeface="Times New Roman" panose="02020603050405020304" pitchFamily="18" charset="0"/>
                <a:cs typeface="Times New Roman" panose="02020603050405020304" pitchFamily="18" charset="0"/>
              </a:rPr>
              <a:t>Gharineiat</a:t>
            </a:r>
            <a:r>
              <a:rPr lang="en-IN" sz="1400" dirty="0">
                <a:latin typeface="Times New Roman" panose="02020603050405020304" pitchFamily="18" charset="0"/>
                <a:cs typeface="Times New Roman" panose="02020603050405020304" pitchFamily="18" charset="0"/>
              </a:rPr>
              <a:t>, Z., Munawar, H.S. and Ullah, F. (2022). Crack Detection in Concrete Structures Using Deep Learning. Sustainability, 14(13), p.8117. Available at: https://doi.org/10.3390/su14138117 [Accessed 12 Jul. 2025].</a:t>
            </a:r>
          </a:p>
        </p:txBody>
      </p:sp>
    </p:spTree>
    <p:extLst>
      <p:ext uri="{BB962C8B-B14F-4D97-AF65-F5344CB8AC3E}">
        <p14:creationId xmlns:p14="http://schemas.microsoft.com/office/powerpoint/2010/main" val="36207047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C0FB5EF-47B7-5430-8ECF-E3FAD1589DFA}"/>
              </a:ext>
            </a:extLst>
          </p:cNvPr>
          <p:cNvSpPr>
            <a:spLocks noGrp="1"/>
          </p:cNvSpPr>
          <p:nvPr>
            <p:ph type="title"/>
          </p:nvPr>
        </p:nvSpPr>
        <p:spPr>
          <a:xfrm>
            <a:off x="826396" y="586855"/>
            <a:ext cx="4230100" cy="3387497"/>
          </a:xfrm>
        </p:spPr>
        <p:txBody>
          <a:bodyPr anchor="b">
            <a:normAutofit/>
          </a:bodyPr>
          <a:lstStyle/>
          <a:p>
            <a:pPr algn="r"/>
            <a:r>
              <a:rPr lang="en-GB" sz="4000">
                <a:solidFill>
                  <a:srgbClr val="FFFFFF"/>
                </a:solidFill>
              </a:rPr>
              <a:t>Table of Content</a:t>
            </a:r>
            <a:endParaRPr lang="en-IN" sz="4000">
              <a:solidFill>
                <a:srgbClr val="FFFFFF"/>
              </a:solidFill>
            </a:endParaRPr>
          </a:p>
        </p:txBody>
      </p:sp>
      <p:sp>
        <p:nvSpPr>
          <p:cNvPr id="3" name="Content Placeholder 2">
            <a:extLst>
              <a:ext uri="{FF2B5EF4-FFF2-40B4-BE49-F238E27FC236}">
                <a16:creationId xmlns:a16="http://schemas.microsoft.com/office/drawing/2014/main" id="{F244FB37-A628-1A9D-64D0-35FB1001763C}"/>
              </a:ext>
            </a:extLst>
          </p:cNvPr>
          <p:cNvSpPr>
            <a:spLocks noGrp="1"/>
          </p:cNvSpPr>
          <p:nvPr>
            <p:ph idx="1"/>
          </p:nvPr>
        </p:nvSpPr>
        <p:spPr>
          <a:xfrm>
            <a:off x="6503158" y="649480"/>
            <a:ext cx="4862447" cy="5546047"/>
          </a:xfrm>
        </p:spPr>
        <p:txBody>
          <a:bodyPr anchor="ctr">
            <a:normAutofit/>
          </a:bodyPr>
          <a:lstStyle/>
          <a:p>
            <a:pPr marL="0" indent="0">
              <a:buNone/>
            </a:pPr>
            <a:r>
              <a:rPr lang="en-GB" sz="2000" dirty="0">
                <a:latin typeface="Times New Roman" panose="02020603050405020304" pitchFamily="18" charset="0"/>
                <a:cs typeface="Times New Roman" panose="02020603050405020304" pitchFamily="18" charset="0"/>
              </a:rPr>
              <a:t>1. Introduction</a:t>
            </a:r>
          </a:p>
          <a:p>
            <a:pPr marL="0" indent="0">
              <a:buNone/>
            </a:pPr>
            <a:r>
              <a:rPr lang="en-GB" sz="2000" dirty="0">
                <a:latin typeface="Times New Roman" panose="02020603050405020304" pitchFamily="18" charset="0"/>
                <a:cs typeface="Times New Roman" panose="02020603050405020304" pitchFamily="18" charset="0"/>
              </a:rPr>
              <a:t>2. Literature review</a:t>
            </a:r>
          </a:p>
          <a:p>
            <a:pPr marL="0" indent="0">
              <a:buNone/>
            </a:pPr>
            <a:r>
              <a:rPr lang="en-GB" sz="2000" dirty="0">
                <a:latin typeface="Times New Roman" panose="02020603050405020304" pitchFamily="18" charset="0"/>
                <a:cs typeface="Times New Roman" panose="02020603050405020304" pitchFamily="18" charset="0"/>
              </a:rPr>
              <a:t>3. Methodology</a:t>
            </a:r>
          </a:p>
          <a:p>
            <a:pPr marL="0" indent="0">
              <a:buNone/>
            </a:pPr>
            <a:r>
              <a:rPr lang="en-GB" sz="2000" dirty="0">
                <a:latin typeface="Times New Roman" panose="02020603050405020304" pitchFamily="18" charset="0"/>
                <a:cs typeface="Times New Roman" panose="02020603050405020304" pitchFamily="18" charset="0"/>
              </a:rPr>
              <a:t>4. Dataset</a:t>
            </a:r>
          </a:p>
          <a:p>
            <a:pPr marL="0" indent="0">
              <a:buNone/>
            </a:pPr>
            <a:r>
              <a:rPr lang="en-GB" sz="2000" dirty="0">
                <a:latin typeface="Times New Roman" panose="02020603050405020304" pitchFamily="18" charset="0"/>
                <a:cs typeface="Times New Roman" panose="02020603050405020304" pitchFamily="18" charset="0"/>
              </a:rPr>
              <a:t>5. EDA of the dataset</a:t>
            </a:r>
          </a:p>
          <a:p>
            <a:pPr marL="0" indent="0">
              <a:buNone/>
            </a:pPr>
            <a:r>
              <a:rPr lang="en-GB" sz="2000" dirty="0">
                <a:latin typeface="Times New Roman" panose="02020603050405020304" pitchFamily="18" charset="0"/>
                <a:cs typeface="Times New Roman" panose="02020603050405020304" pitchFamily="18" charset="0"/>
              </a:rPr>
              <a:t>6. Data management and ethics</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983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82BAD2-5062-46D9-9540-971725CEB635}"/>
              </a:ext>
            </a:extLst>
          </p:cNvPr>
          <p:cNvSpPr>
            <a:spLocks noGrp="1"/>
          </p:cNvSpPr>
          <p:nvPr>
            <p:ph type="title"/>
          </p:nvPr>
        </p:nvSpPr>
        <p:spPr>
          <a:xfrm>
            <a:off x="721580" y="408039"/>
            <a:ext cx="6743698" cy="889818"/>
          </a:xfrm>
        </p:spPr>
        <p:txBody>
          <a:bodyPr anchor="b">
            <a:normAutofit/>
          </a:bodyPr>
          <a:lstStyle/>
          <a:p>
            <a:r>
              <a:rPr lang="en-GB" dirty="0">
                <a:latin typeface="Times New Roman" panose="02020603050405020304" pitchFamily="18" charset="0"/>
                <a:cs typeface="Times New Roman" panose="02020603050405020304" pitchFamily="18" charset="0"/>
              </a:rPr>
              <a:t>Introduction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024378-3019-077B-5AA6-F4DDDD91E12F}"/>
              </a:ext>
            </a:extLst>
          </p:cNvPr>
          <p:cNvSpPr>
            <a:spLocks noGrp="1"/>
          </p:cNvSpPr>
          <p:nvPr>
            <p:ph idx="1"/>
          </p:nvPr>
        </p:nvSpPr>
        <p:spPr>
          <a:xfrm>
            <a:off x="721580" y="1468765"/>
            <a:ext cx="7625868" cy="4507221"/>
          </a:xfrm>
        </p:spPr>
        <p:txBody>
          <a:bodyPr>
            <a:normAutofit/>
          </a:bodyPr>
          <a:lstStyle/>
          <a:p>
            <a:pPr marL="0" indent="0" algn="just">
              <a:buNone/>
            </a:pPr>
            <a:r>
              <a:rPr lang="en-IN" sz="1600" b="1" dirty="0">
                <a:latin typeface="Times New Roman" panose="02020603050405020304" pitchFamily="18" charset="0"/>
                <a:cs typeface="Times New Roman" panose="02020603050405020304" pitchFamily="18" charset="0"/>
              </a:rPr>
              <a:t>Aim of the project</a:t>
            </a:r>
            <a:endParaRPr lang="en-IN" sz="1600" dirty="0">
              <a:latin typeface="Times New Roman" panose="02020603050405020304" pitchFamily="18"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rPr>
              <a:t>This project aims to create an automated method for identifying structural faults in masonry structures via deep learning techniques. The system seeks to maximize accuracy and minimize subjectivity in defect identification by integrating modern image preprocessing methods CLAHE for local contrast enhancement and Hessian-based filtering for emphasizing crack-like structures with the </a:t>
            </a:r>
            <a:r>
              <a:rPr lang="en-IN" sz="1600" dirty="0" err="1">
                <a:latin typeface="Times New Roman" panose="02020603050405020304" pitchFamily="18" charset="0"/>
                <a:cs typeface="Times New Roman" panose="02020603050405020304" pitchFamily="18" charset="0"/>
              </a:rPr>
              <a:t>EfficientNet</a:t>
            </a:r>
            <a:r>
              <a:rPr lang="en-IN" sz="1600" dirty="0">
                <a:latin typeface="Times New Roman" panose="02020603050405020304" pitchFamily="18" charset="0"/>
                <a:cs typeface="Times New Roman" panose="02020603050405020304" pitchFamily="18" charset="0"/>
              </a:rPr>
              <a:t> convolutional neural network. The objective is to develop a scalable and dependable approach for expedited condition evaluation of structures, facilitating improved maintenance decisions and conservation strategies.</a:t>
            </a:r>
          </a:p>
          <a:p>
            <a:pPr marL="0" indent="0" algn="just">
              <a:buNone/>
            </a:pPr>
            <a:r>
              <a:rPr lang="en-IN" sz="1600" b="1" dirty="0">
                <a:latin typeface="Times New Roman" panose="02020603050405020304" pitchFamily="18" charset="0"/>
                <a:cs typeface="Times New Roman" panose="02020603050405020304" pitchFamily="18" charset="0"/>
              </a:rPr>
              <a:t>Research questions</a:t>
            </a:r>
            <a:endParaRPr lang="en-IN" sz="1600" dirty="0">
              <a:latin typeface="Times New Roman" panose="02020603050405020304" pitchFamily="18" charset="0"/>
              <a:cs typeface="Times New Roman" panose="02020603050405020304" pitchFamily="18" charset="0"/>
            </a:endParaRPr>
          </a:p>
          <a:p>
            <a:pPr lvl="0" algn="just"/>
            <a:r>
              <a:rPr lang="en-IN" sz="1600" dirty="0">
                <a:latin typeface="Times New Roman" panose="02020603050405020304" pitchFamily="18" charset="0"/>
                <a:cs typeface="Times New Roman" panose="02020603050405020304" pitchFamily="18" charset="0"/>
              </a:rPr>
              <a:t>What is the efficacy of the </a:t>
            </a:r>
            <a:r>
              <a:rPr lang="en-IN" sz="1600" dirty="0" err="1">
                <a:latin typeface="Times New Roman" panose="02020603050405020304" pitchFamily="18" charset="0"/>
                <a:cs typeface="Times New Roman" panose="02020603050405020304" pitchFamily="18" charset="0"/>
              </a:rPr>
              <a:t>EfficientNet</a:t>
            </a:r>
            <a:r>
              <a:rPr lang="en-IN" sz="1600" dirty="0">
                <a:latin typeface="Times New Roman" panose="02020603050405020304" pitchFamily="18" charset="0"/>
                <a:cs typeface="Times New Roman" panose="02020603050405020304" pitchFamily="18" charset="0"/>
              </a:rPr>
              <a:t> model in precisely identifying structural fractures from photos in comparison to conventional visual inspection techniques?</a:t>
            </a:r>
          </a:p>
          <a:p>
            <a:pPr lvl="0" algn="just"/>
            <a:r>
              <a:rPr lang="en-IN" sz="1600" dirty="0">
                <a:latin typeface="Times New Roman" panose="02020603050405020304" pitchFamily="18" charset="0"/>
                <a:cs typeface="Times New Roman" panose="02020603050405020304" pitchFamily="18" charset="0"/>
              </a:rPr>
              <a:t>Can modern image preprocessing approaches, such as CLAHE and Hessian-based filtering, enhance the performance of crack detection models regarding precision, recall, and computing efficiency?</a:t>
            </a:r>
          </a:p>
          <a:p>
            <a:pPr algn="just"/>
            <a:endParaRPr lang="en-IN" sz="1600" dirty="0">
              <a:latin typeface="Times New Roman" panose="02020603050405020304" pitchFamily="18" charset="0"/>
              <a:cs typeface="Times New Roman" panose="02020603050405020304" pitchFamily="18" charset="0"/>
            </a:endParaRPr>
          </a:p>
        </p:txBody>
      </p:sp>
      <p:pic>
        <p:nvPicPr>
          <p:cNvPr id="7" name="Picture 6" descr="A close up of a white surface&#10;&#10;AI-generated content may be incorrect.">
            <a:extLst>
              <a:ext uri="{FF2B5EF4-FFF2-40B4-BE49-F238E27FC236}">
                <a16:creationId xmlns:a16="http://schemas.microsoft.com/office/drawing/2014/main" id="{1716CAD8-F0FD-DAE9-050B-C4879809C396}"/>
              </a:ext>
            </a:extLst>
          </p:cNvPr>
          <p:cNvPicPr>
            <a:picLocks noChangeAspect="1"/>
          </p:cNvPicPr>
          <p:nvPr/>
        </p:nvPicPr>
        <p:blipFill>
          <a:blip r:embed="rId2">
            <a:extLst>
              <a:ext uri="{28A0092B-C50C-407E-A947-70E740481C1C}">
                <a14:useLocalDpi xmlns:a14="http://schemas.microsoft.com/office/drawing/2010/main" val="0"/>
              </a:ext>
            </a:extLst>
          </a:blip>
          <a:srcRect r="-5" b="-5"/>
          <a:stretch>
            <a:fillRect/>
          </a:stretch>
        </p:blipFill>
        <p:spPr>
          <a:xfrm>
            <a:off x="8878294" y="516835"/>
            <a:ext cx="2210695" cy="2210695"/>
          </a:xfrm>
          <a:custGeom>
            <a:avLst/>
            <a:gdLst/>
            <a:ahLst/>
            <a:cxnLst/>
            <a:rect l="l" t="t" r="r" b="b"/>
            <a:pathLst>
              <a:path w="2592126" h="2592126">
                <a:moveTo>
                  <a:pt x="1296063" y="0"/>
                </a:moveTo>
                <a:cubicBezTo>
                  <a:pt x="2011859" y="0"/>
                  <a:pt x="2592126" y="580267"/>
                  <a:pt x="2592126" y="1296063"/>
                </a:cubicBezTo>
                <a:cubicBezTo>
                  <a:pt x="2592126" y="2011859"/>
                  <a:pt x="2011859" y="2592126"/>
                  <a:pt x="1296063" y="2592126"/>
                </a:cubicBezTo>
                <a:cubicBezTo>
                  <a:pt x="580267" y="2592126"/>
                  <a:pt x="0" y="2011859"/>
                  <a:pt x="0" y="1296063"/>
                </a:cubicBezTo>
                <a:cubicBezTo>
                  <a:pt x="0" y="580267"/>
                  <a:pt x="580267" y="0"/>
                  <a:pt x="1296063" y="0"/>
                </a:cubicBezTo>
                <a:close/>
              </a:path>
            </a:pathLst>
          </a:custGeom>
        </p:spPr>
      </p:pic>
      <p:pic>
        <p:nvPicPr>
          <p:cNvPr id="5" name="Picture 4" descr="A crack in a concrete wall&#10;&#10;AI-generated content may be incorrect.">
            <a:extLst>
              <a:ext uri="{FF2B5EF4-FFF2-40B4-BE49-F238E27FC236}">
                <a16:creationId xmlns:a16="http://schemas.microsoft.com/office/drawing/2014/main" id="{56CE3E3C-4C53-D833-1BCF-BC8ED72BB97D}"/>
              </a:ext>
            </a:extLst>
          </p:cNvPr>
          <p:cNvPicPr>
            <a:picLocks noChangeAspect="1"/>
          </p:cNvPicPr>
          <p:nvPr/>
        </p:nvPicPr>
        <p:blipFill>
          <a:blip r:embed="rId3">
            <a:extLst>
              <a:ext uri="{28A0092B-C50C-407E-A947-70E740481C1C}">
                <a14:useLocalDpi xmlns:a14="http://schemas.microsoft.com/office/drawing/2010/main" val="0"/>
              </a:ext>
            </a:extLst>
          </a:blip>
          <a:srcRect r="-5" b="-5"/>
          <a:stretch>
            <a:fillRect/>
          </a:stretch>
        </p:blipFill>
        <p:spPr>
          <a:xfrm>
            <a:off x="8878294" y="3025123"/>
            <a:ext cx="2210695" cy="2210695"/>
          </a:xfrm>
          <a:custGeom>
            <a:avLst/>
            <a:gdLst/>
            <a:ahLst/>
            <a:cxnLst/>
            <a:rect l="l" t="t" r="r" b="b"/>
            <a:pathLst>
              <a:path w="2592126" h="2592126">
                <a:moveTo>
                  <a:pt x="1296063" y="0"/>
                </a:moveTo>
                <a:cubicBezTo>
                  <a:pt x="2011859" y="0"/>
                  <a:pt x="2592126" y="580267"/>
                  <a:pt x="2592126" y="1296063"/>
                </a:cubicBezTo>
                <a:cubicBezTo>
                  <a:pt x="2592126" y="2011859"/>
                  <a:pt x="2011859" y="2592126"/>
                  <a:pt x="1296063" y="2592126"/>
                </a:cubicBezTo>
                <a:cubicBezTo>
                  <a:pt x="580267" y="2592126"/>
                  <a:pt x="0" y="2011859"/>
                  <a:pt x="0" y="1296063"/>
                </a:cubicBezTo>
                <a:cubicBezTo>
                  <a:pt x="0" y="580267"/>
                  <a:pt x="580267" y="0"/>
                  <a:pt x="1296063" y="0"/>
                </a:cubicBezTo>
                <a:close/>
              </a:path>
            </a:pathLst>
          </a:custGeom>
        </p:spPr>
      </p:pic>
      <p:sp>
        <p:nvSpPr>
          <p:cNvPr id="18" name="Rectangle 17">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EFDA847-91F0-E24A-564D-1F57D85E8CFB}"/>
              </a:ext>
            </a:extLst>
          </p:cNvPr>
          <p:cNvSpPr txBox="1"/>
          <p:nvPr/>
        </p:nvSpPr>
        <p:spPr>
          <a:xfrm>
            <a:off x="8115299" y="5529826"/>
            <a:ext cx="4118435" cy="261610"/>
          </a:xfrm>
          <a:prstGeom prst="rect">
            <a:avLst/>
          </a:prstGeom>
          <a:noFill/>
        </p:spPr>
        <p:txBody>
          <a:bodyPr wrap="none" rtlCol="0">
            <a:spAutoFit/>
          </a:bodyPr>
          <a:lstStyle/>
          <a:p>
            <a:r>
              <a:rPr lang="en-GB" sz="1100" i="1" dirty="0"/>
              <a:t>Figure: Images of Structures, With crack(a) and without cracks(b)</a:t>
            </a:r>
            <a:endParaRPr lang="en-IN" sz="1100" i="1" dirty="0"/>
          </a:p>
        </p:txBody>
      </p:sp>
      <p:sp>
        <p:nvSpPr>
          <p:cNvPr id="9" name="TextBox 8">
            <a:extLst>
              <a:ext uri="{FF2B5EF4-FFF2-40B4-BE49-F238E27FC236}">
                <a16:creationId xmlns:a16="http://schemas.microsoft.com/office/drawing/2014/main" id="{692D230E-F206-28EF-0A56-BBD492E88CF8}"/>
              </a:ext>
            </a:extLst>
          </p:cNvPr>
          <p:cNvSpPr txBox="1"/>
          <p:nvPr/>
        </p:nvSpPr>
        <p:spPr>
          <a:xfrm>
            <a:off x="9867136" y="2770601"/>
            <a:ext cx="346570" cy="261610"/>
          </a:xfrm>
          <a:prstGeom prst="rect">
            <a:avLst/>
          </a:prstGeom>
          <a:noFill/>
        </p:spPr>
        <p:txBody>
          <a:bodyPr wrap="none" rtlCol="0">
            <a:spAutoFit/>
          </a:bodyPr>
          <a:lstStyle/>
          <a:p>
            <a:r>
              <a:rPr lang="en-GB" sz="1100" i="1" dirty="0"/>
              <a:t>(b)</a:t>
            </a:r>
            <a:endParaRPr lang="en-IN" sz="1100" i="1" dirty="0"/>
          </a:p>
        </p:txBody>
      </p:sp>
      <p:sp>
        <p:nvSpPr>
          <p:cNvPr id="10" name="TextBox 9">
            <a:extLst>
              <a:ext uri="{FF2B5EF4-FFF2-40B4-BE49-F238E27FC236}">
                <a16:creationId xmlns:a16="http://schemas.microsoft.com/office/drawing/2014/main" id="{45F3DAD6-29AF-3A1F-FF69-3480D5F936BF}"/>
              </a:ext>
            </a:extLst>
          </p:cNvPr>
          <p:cNvSpPr txBox="1"/>
          <p:nvPr/>
        </p:nvSpPr>
        <p:spPr>
          <a:xfrm>
            <a:off x="9811959" y="219242"/>
            <a:ext cx="343364" cy="261610"/>
          </a:xfrm>
          <a:prstGeom prst="rect">
            <a:avLst/>
          </a:prstGeom>
          <a:noFill/>
        </p:spPr>
        <p:txBody>
          <a:bodyPr wrap="none" rtlCol="0">
            <a:spAutoFit/>
          </a:bodyPr>
          <a:lstStyle/>
          <a:p>
            <a:r>
              <a:rPr lang="en-GB" sz="1100" i="1" dirty="0"/>
              <a:t>(a)</a:t>
            </a:r>
            <a:endParaRPr lang="en-IN" sz="1100" i="1" dirty="0"/>
          </a:p>
        </p:txBody>
      </p:sp>
    </p:spTree>
    <p:extLst>
      <p:ext uri="{BB962C8B-B14F-4D97-AF65-F5344CB8AC3E}">
        <p14:creationId xmlns:p14="http://schemas.microsoft.com/office/powerpoint/2010/main" val="1197826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B35601-E8BD-8674-629B-A0C7ED6B2F9E}"/>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E9613E7-4352-2A54-7551-69F96DC4E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5B9414-C250-5ADC-3655-A8CA5F624B89}"/>
              </a:ext>
            </a:extLst>
          </p:cNvPr>
          <p:cNvSpPr>
            <a:spLocks noGrp="1"/>
          </p:cNvSpPr>
          <p:nvPr>
            <p:ph type="title"/>
          </p:nvPr>
        </p:nvSpPr>
        <p:spPr>
          <a:xfrm>
            <a:off x="721580" y="408039"/>
            <a:ext cx="6743698" cy="889818"/>
          </a:xfrm>
        </p:spPr>
        <p:txBody>
          <a:bodyPr anchor="b">
            <a:normAutofit/>
          </a:bodyPr>
          <a:lstStyle/>
          <a:p>
            <a:r>
              <a:rPr lang="en-GB" dirty="0">
                <a:latin typeface="Times New Roman" panose="02020603050405020304" pitchFamily="18" charset="0"/>
                <a:cs typeface="Times New Roman" panose="02020603050405020304" pitchFamily="18" charset="0"/>
              </a:rPr>
              <a:t>Literature</a:t>
            </a:r>
            <a:r>
              <a:rPr lang="en-GB" dirty="0"/>
              <a:t> review</a:t>
            </a:r>
            <a:endParaRPr lang="en-IN" dirty="0"/>
          </a:p>
        </p:txBody>
      </p:sp>
      <p:sp>
        <p:nvSpPr>
          <p:cNvPr id="3" name="Content Placeholder 2">
            <a:extLst>
              <a:ext uri="{FF2B5EF4-FFF2-40B4-BE49-F238E27FC236}">
                <a16:creationId xmlns:a16="http://schemas.microsoft.com/office/drawing/2014/main" id="{1AD53779-F005-1C87-6901-617319AA020B}"/>
              </a:ext>
            </a:extLst>
          </p:cNvPr>
          <p:cNvSpPr>
            <a:spLocks noGrp="1"/>
          </p:cNvSpPr>
          <p:nvPr>
            <p:ph idx="1"/>
          </p:nvPr>
        </p:nvSpPr>
        <p:spPr>
          <a:xfrm>
            <a:off x="721579" y="1468765"/>
            <a:ext cx="10821491" cy="4507221"/>
          </a:xfrm>
        </p:spPr>
        <p:txBody>
          <a:bodyPr>
            <a:normAutofit/>
          </a:bodyPr>
          <a:lstStyle/>
          <a:p>
            <a:pPr marL="0" indent="0" algn="just">
              <a:buNone/>
            </a:pPr>
            <a:r>
              <a:rPr lang="en-GB" sz="1600" dirty="0" err="1">
                <a:latin typeface="Times New Roman" panose="02020603050405020304" pitchFamily="18" charset="0"/>
                <a:cs typeface="Times New Roman" panose="02020603050405020304" pitchFamily="18" charset="0"/>
              </a:rPr>
              <a:t>Loverdos</a:t>
            </a:r>
            <a:r>
              <a:rPr lang="en-GB" sz="1600" dirty="0">
                <a:latin typeface="Times New Roman" panose="02020603050405020304" pitchFamily="18" charset="0"/>
                <a:cs typeface="Times New Roman" panose="02020603050405020304" pitchFamily="18" charset="0"/>
              </a:rPr>
              <a:t> and Cirrhosis (2022)</a:t>
            </a:r>
          </a:p>
          <a:p>
            <a:pPr algn="just"/>
            <a:r>
              <a:rPr lang="en-GB" sz="1600" dirty="0">
                <a:latin typeface="Times New Roman" panose="02020603050405020304" pitchFamily="18" charset="0"/>
                <a:cs typeface="Times New Roman" panose="02020603050405020304" pitchFamily="18" charset="0"/>
              </a:rPr>
              <a:t>Employed U-Net, DeepLabV3+, </a:t>
            </a:r>
            <a:r>
              <a:rPr lang="en-GB" sz="1600" dirty="0" err="1">
                <a:latin typeface="Times New Roman" panose="02020603050405020304" pitchFamily="18" charset="0"/>
                <a:cs typeface="Times New Roman" panose="02020603050405020304" pitchFamily="18" charset="0"/>
              </a:rPr>
              <a:t>LinkNet</a:t>
            </a:r>
            <a:r>
              <a:rPr lang="en-GB" sz="1600" dirty="0">
                <a:latin typeface="Times New Roman" panose="02020603050405020304" pitchFamily="18" charset="0"/>
                <a:cs typeface="Times New Roman" panose="02020603050405020304" pitchFamily="18" charset="0"/>
              </a:rPr>
              <a:t>, and FPN for brick segmentation and fracture detection on 107 annotated pictures of masonry walls.  DeepLabV3+ attained an accuracy of 96.27%, surpassing conventional image processing techniques.</a:t>
            </a:r>
          </a:p>
          <a:p>
            <a:pPr marL="0" indent="0" algn="just">
              <a:buNone/>
            </a:pPr>
            <a:r>
              <a:rPr lang="en-GB" sz="1600" dirty="0">
                <a:latin typeface="Times New Roman" panose="02020603050405020304" pitchFamily="18" charset="0"/>
                <a:cs typeface="Times New Roman" panose="02020603050405020304" pitchFamily="18" charset="0"/>
              </a:rPr>
              <a:t> Ca et al. (2023)</a:t>
            </a:r>
          </a:p>
          <a:p>
            <a:pPr algn="just"/>
            <a:r>
              <a:rPr lang="en-GB" sz="1600" dirty="0">
                <a:latin typeface="Times New Roman" panose="02020603050405020304" pitchFamily="18" charset="0"/>
                <a:cs typeface="Times New Roman" panose="02020603050405020304" pitchFamily="18" charset="0"/>
              </a:rPr>
              <a:t>Engineered a Convolutional Neural Network for crack identification and amalgamated it with Random Forest and </a:t>
            </a:r>
            <a:r>
              <a:rPr lang="en-GB" sz="1600" dirty="0" err="1">
                <a:latin typeface="Times New Roman" panose="02020603050405020304" pitchFamily="18" charset="0"/>
                <a:cs typeface="Times New Roman" panose="02020603050405020304" pitchFamily="18" charset="0"/>
              </a:rPr>
              <a:t>XGBoost</a:t>
            </a:r>
            <a:r>
              <a:rPr lang="en-GB" sz="1600" dirty="0">
                <a:latin typeface="Times New Roman" panose="02020603050405020304" pitchFamily="18" charset="0"/>
                <a:cs typeface="Times New Roman" panose="02020603050405020304" pitchFamily="18" charset="0"/>
              </a:rPr>
              <a:t> for predicting crack depth.  Validated on actual RC slab photos, with an accuracy of 96–97% with dependable depth estimate.</a:t>
            </a:r>
          </a:p>
          <a:p>
            <a:pPr marL="0" indent="0" algn="just">
              <a:buNone/>
            </a:pPr>
            <a:r>
              <a:rPr lang="en-GB" sz="1600" dirty="0">
                <a:latin typeface="Times New Roman" panose="02020603050405020304" pitchFamily="18" charset="0"/>
                <a:cs typeface="Times New Roman" panose="02020603050405020304" pitchFamily="18" charset="0"/>
              </a:rPr>
              <a:t> Zhong Qu and colleagues (2020)</a:t>
            </a:r>
          </a:p>
          <a:p>
            <a:pPr algn="just"/>
            <a:r>
              <a:rPr lang="en-GB" sz="1600" dirty="0">
                <a:latin typeface="Times New Roman" panose="02020603050405020304" pitchFamily="18" charset="0"/>
                <a:cs typeface="Times New Roman" panose="02020603050405020304" pitchFamily="18" charset="0"/>
              </a:rPr>
              <a:t>Utilized a combined LeNet-5 for classification and a modified VGG16 integrated with Inception modules for detection, employing the CCD1500, Cracktree200, and </a:t>
            </a:r>
            <a:r>
              <a:rPr lang="en-GB" sz="1600" dirty="0" err="1">
                <a:latin typeface="Times New Roman" panose="02020603050405020304" pitchFamily="18" charset="0"/>
                <a:cs typeface="Times New Roman" panose="02020603050405020304" pitchFamily="18" charset="0"/>
              </a:rPr>
              <a:t>DeepCrack</a:t>
            </a:r>
            <a:r>
              <a:rPr lang="en-GB" sz="1600" dirty="0">
                <a:latin typeface="Times New Roman" panose="02020603050405020304" pitchFamily="18" charset="0"/>
                <a:cs typeface="Times New Roman" panose="02020603050405020304" pitchFamily="18" charset="0"/>
              </a:rPr>
              <a:t> datasets.  Attained F1 scores of up to 0.901, markedly above baseline models.</a:t>
            </a:r>
          </a:p>
          <a:p>
            <a:pPr marL="0" indent="0" algn="just">
              <a:buNone/>
            </a:pPr>
            <a:r>
              <a:rPr lang="en-GB" sz="1600" dirty="0">
                <a:latin typeface="Times New Roman" panose="02020603050405020304" pitchFamily="18" charset="0"/>
                <a:cs typeface="Times New Roman" panose="02020603050405020304" pitchFamily="18" charset="0"/>
              </a:rPr>
              <a:t> Golding et al. (2022)</a:t>
            </a:r>
          </a:p>
          <a:p>
            <a:pPr algn="just"/>
            <a:r>
              <a:rPr lang="en-GB" sz="1600" dirty="0">
                <a:latin typeface="Times New Roman" panose="02020603050405020304" pitchFamily="18" charset="0"/>
                <a:cs typeface="Times New Roman" panose="02020603050405020304" pitchFamily="18" charset="0"/>
              </a:rPr>
              <a:t>Utilised a VGG16-based CNN trained on 40,000 pictures, including grayscale conversion, thresholding, and edge detection for preprocessing.  The Grayscale and RGB models had superior performance with F1 values above 96.5%, demonstrating resilience to </a:t>
            </a:r>
            <a:r>
              <a:rPr lang="en-GB" sz="1600" dirty="0" err="1">
                <a:latin typeface="Times New Roman" panose="02020603050405020304" pitchFamily="18" charset="0"/>
                <a:cs typeface="Times New Roman" panose="02020603050405020304" pitchFamily="18" charset="0"/>
              </a:rPr>
              <a:t>color</a:t>
            </a:r>
            <a:r>
              <a:rPr lang="en-GB" sz="1600" dirty="0">
                <a:latin typeface="Times New Roman" panose="02020603050405020304" pitchFamily="18" charset="0"/>
                <a:cs typeface="Times New Roman" panose="02020603050405020304" pitchFamily="18" charset="0"/>
              </a:rPr>
              <a:t> fluctuations.</a:t>
            </a:r>
            <a:endParaRPr lang="en-IN" sz="16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347C2101-63DC-7AD7-60EE-82B60083B7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938C8B7-A714-4EB3-A478-5475425F1D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72958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05A57D5-87FC-4EEB-4F3F-4FA35C6B7060}"/>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294F1EFE-6FB4-3157-4E58-24E2A9C11F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609A8E-0C86-3A29-C87B-55FEB8FDCA85}"/>
              </a:ext>
            </a:extLst>
          </p:cNvPr>
          <p:cNvSpPr>
            <a:spLocks noGrp="1"/>
          </p:cNvSpPr>
          <p:nvPr>
            <p:ph type="title"/>
          </p:nvPr>
        </p:nvSpPr>
        <p:spPr>
          <a:xfrm>
            <a:off x="721580" y="408039"/>
            <a:ext cx="6743698" cy="889818"/>
          </a:xfrm>
        </p:spPr>
        <p:txBody>
          <a:bodyPr anchor="b">
            <a:normAutofit/>
          </a:bodyPr>
          <a:lstStyle/>
          <a:p>
            <a:r>
              <a:rPr lang="en-GB" b="1" dirty="0">
                <a:latin typeface="Times New Roman" panose="02020603050405020304" pitchFamily="18" charset="0"/>
                <a:cs typeface="Times New Roman" panose="02020603050405020304" pitchFamily="18" charset="0"/>
              </a:rPr>
              <a:t>Novelty of the project</a:t>
            </a:r>
            <a:endParaRPr lang="en-IN" dirty="0"/>
          </a:p>
        </p:txBody>
      </p:sp>
      <p:sp>
        <p:nvSpPr>
          <p:cNvPr id="3" name="Content Placeholder 2">
            <a:extLst>
              <a:ext uri="{FF2B5EF4-FFF2-40B4-BE49-F238E27FC236}">
                <a16:creationId xmlns:a16="http://schemas.microsoft.com/office/drawing/2014/main" id="{110C0B89-C23C-91E3-B72F-7BA67CC36E7A}"/>
              </a:ext>
            </a:extLst>
          </p:cNvPr>
          <p:cNvSpPr>
            <a:spLocks noGrp="1"/>
          </p:cNvSpPr>
          <p:nvPr>
            <p:ph idx="1"/>
          </p:nvPr>
        </p:nvSpPr>
        <p:spPr>
          <a:xfrm>
            <a:off x="721579" y="1468765"/>
            <a:ext cx="10821491" cy="4507221"/>
          </a:xfrm>
        </p:spPr>
        <p:txBody>
          <a:bodyPr>
            <a:normAutofit/>
          </a:bodyPr>
          <a:lstStyle/>
          <a:p>
            <a:pPr marL="0" indent="0" algn="just">
              <a:buNone/>
            </a:pPr>
            <a:r>
              <a:rPr lang="en-GB" sz="1600" b="1" dirty="0">
                <a:latin typeface="Times New Roman" panose="02020603050405020304" pitchFamily="18" charset="0"/>
                <a:cs typeface="Times New Roman" panose="02020603050405020304" pitchFamily="18" charset="0"/>
              </a:rPr>
              <a:t>Gaps in literature </a:t>
            </a:r>
          </a:p>
          <a:p>
            <a:pPr algn="just"/>
            <a:r>
              <a:rPr lang="en-GB" sz="1600" dirty="0">
                <a:latin typeface="Times New Roman" panose="02020603050405020304" pitchFamily="18" charset="0"/>
                <a:cs typeface="Times New Roman" panose="02020603050405020304" pitchFamily="18" charset="0"/>
              </a:rPr>
              <a:t>Current research employs only rudimentary preprocessing techniques (e.g., grayscale conversion, edge recognition), which inadequately improves the visibility of subtle or noisy fissures in intricate brick textures.</a:t>
            </a:r>
          </a:p>
          <a:p>
            <a:pPr algn="just"/>
            <a:r>
              <a:rPr lang="en-GB" sz="1600" dirty="0">
                <a:latin typeface="Times New Roman" panose="02020603050405020304" pitchFamily="18" charset="0"/>
                <a:cs typeface="Times New Roman" panose="02020603050405020304" pitchFamily="18" charset="0"/>
              </a:rPr>
              <a:t>Many studies depend on resource-intensive CNNs such as VGG16, U-Net, and DeepLabV3+, which complicates real-time or mobile implementation due to substantial processing requirements.</a:t>
            </a:r>
          </a:p>
          <a:p>
            <a:pPr algn="just"/>
            <a:r>
              <a:rPr lang="en-GB" sz="1600" dirty="0">
                <a:latin typeface="Times New Roman" panose="02020603050405020304" pitchFamily="18" charset="0"/>
                <a:cs typeface="Times New Roman" panose="02020603050405020304" pitchFamily="18" charset="0"/>
              </a:rPr>
              <a:t>The dataset's variety is restricted, mostly concentrating on pavements or homogeneous brick walls, leading to inadequate generalization to diverse masonry buildings such as aged facades or conservation sites.</a:t>
            </a:r>
          </a:p>
          <a:p>
            <a:pPr marL="0" indent="0" algn="just">
              <a:buNone/>
            </a:pPr>
            <a:r>
              <a:rPr lang="en-GB" sz="1600" b="1" dirty="0">
                <a:latin typeface="Times New Roman" panose="02020603050405020304" pitchFamily="18" charset="0"/>
                <a:cs typeface="Times New Roman" panose="02020603050405020304" pitchFamily="18" charset="0"/>
              </a:rPr>
              <a:t>Novelty &amp; How Gaps Are Addressed</a:t>
            </a:r>
          </a:p>
          <a:p>
            <a:pPr algn="just"/>
            <a:r>
              <a:rPr lang="en-GB" sz="1600" dirty="0">
                <a:latin typeface="Times New Roman" panose="02020603050405020304" pitchFamily="18" charset="0"/>
                <a:cs typeface="Times New Roman" panose="02020603050405020304" pitchFamily="18" charset="0"/>
              </a:rPr>
              <a:t>The project's innovation is in integrating CLAHE and Hessian-based filtering with EfficientNet, therefore augmenting fracture visibility and boosting input quality for detection.</a:t>
            </a:r>
          </a:p>
          <a:p>
            <a:pPr algn="just"/>
            <a:r>
              <a:rPr lang="en-GB" sz="1600" dirty="0">
                <a:latin typeface="Times New Roman" panose="02020603050405020304" pitchFamily="18" charset="0"/>
                <a:cs typeface="Times New Roman" panose="02020603050405020304" pitchFamily="18" charset="0"/>
              </a:rPr>
              <a:t>EfficientNet is a lightweight and scalable architecture that delivers excellent accuracy with a reduced number of parameters and minimal computational expense, making it suitable for mobile or real-time applications.</a:t>
            </a:r>
          </a:p>
          <a:p>
            <a:pPr algn="just"/>
            <a:r>
              <a:rPr lang="en-GB" sz="1600" dirty="0">
                <a:latin typeface="Times New Roman" panose="02020603050405020304" pitchFamily="18" charset="0"/>
                <a:cs typeface="Times New Roman" panose="02020603050405020304" pitchFamily="18" charset="0"/>
              </a:rPr>
              <a:t>Mitigates current deficiencies by the use of sophisticated preprocessing, substitution of cumbersome models, utilization of varied datasets, and assessment of accuracy, recall, and inference duration for practical application.</a:t>
            </a:r>
            <a:endParaRPr lang="en-IN" sz="16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821466C6-570E-3311-AD1A-E2858AC038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F8DE9F-906A-4F39-D087-FB3484EF5C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4608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2AE738-1BB6-F975-B299-18578BB027A5}"/>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0EEE8E3-1EB1-B334-1B0D-5EA540619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2279B7-E709-5364-28A9-B2B777694E4B}"/>
              </a:ext>
            </a:extLst>
          </p:cNvPr>
          <p:cNvSpPr>
            <a:spLocks noGrp="1"/>
          </p:cNvSpPr>
          <p:nvPr>
            <p:ph type="title"/>
          </p:nvPr>
        </p:nvSpPr>
        <p:spPr>
          <a:xfrm>
            <a:off x="721580" y="408039"/>
            <a:ext cx="6743698" cy="889818"/>
          </a:xfrm>
        </p:spPr>
        <p:txBody>
          <a:bodyPr anchor="b">
            <a:normAutofit/>
          </a:bodyPr>
          <a:lstStyle/>
          <a:p>
            <a:r>
              <a:rPr lang="en-GB" dirty="0">
                <a:latin typeface="Times New Roman" panose="02020603050405020304" pitchFamily="18" charset="0"/>
                <a:cs typeface="Times New Roman" panose="02020603050405020304" pitchFamily="18" charset="0"/>
              </a:rPr>
              <a:t>Methodology </a:t>
            </a:r>
            <a:endParaRPr lang="en-IN"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9985C396-1232-5F39-23DA-D0649C3457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E96BA0-97D2-ABEC-A56F-270B844AB7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6" name="Group 25">
            <a:extLst>
              <a:ext uri="{FF2B5EF4-FFF2-40B4-BE49-F238E27FC236}">
                <a16:creationId xmlns:a16="http://schemas.microsoft.com/office/drawing/2014/main" id="{875AB4AA-2C6B-5B47-4460-018644349EC7}"/>
              </a:ext>
            </a:extLst>
          </p:cNvPr>
          <p:cNvGrpSpPr/>
          <p:nvPr/>
        </p:nvGrpSpPr>
        <p:grpSpPr>
          <a:xfrm>
            <a:off x="1061884" y="1545810"/>
            <a:ext cx="9556955" cy="3766380"/>
            <a:chOff x="806245" y="1031763"/>
            <a:chExt cx="9556955" cy="3766380"/>
          </a:xfrm>
        </p:grpSpPr>
        <p:sp>
          <p:nvSpPr>
            <p:cNvPr id="4" name="Rectangle: Rounded Corners 3">
              <a:extLst>
                <a:ext uri="{FF2B5EF4-FFF2-40B4-BE49-F238E27FC236}">
                  <a16:creationId xmlns:a16="http://schemas.microsoft.com/office/drawing/2014/main" id="{01888F2C-CCAA-99E7-82B3-5693BE258058}"/>
                </a:ext>
              </a:extLst>
            </p:cNvPr>
            <p:cNvSpPr/>
            <p:nvPr/>
          </p:nvSpPr>
          <p:spPr>
            <a:xfrm>
              <a:off x="806245" y="1730477"/>
              <a:ext cx="1691149" cy="7669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Dataset</a:t>
              </a:r>
              <a:endParaRPr lang="en-IN" dirty="0"/>
            </a:p>
          </p:txBody>
        </p:sp>
        <p:sp>
          <p:nvSpPr>
            <p:cNvPr id="5" name="Rectangle: Rounded Corners 4">
              <a:extLst>
                <a:ext uri="{FF2B5EF4-FFF2-40B4-BE49-F238E27FC236}">
                  <a16:creationId xmlns:a16="http://schemas.microsoft.com/office/drawing/2014/main" id="{1176B3F8-B4EB-3464-3162-526E88025E19}"/>
                </a:ext>
              </a:extLst>
            </p:cNvPr>
            <p:cNvSpPr/>
            <p:nvPr/>
          </p:nvSpPr>
          <p:spPr>
            <a:xfrm>
              <a:off x="3303641" y="1730476"/>
              <a:ext cx="1691149" cy="7669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EDA of the dataset</a:t>
              </a:r>
              <a:endParaRPr lang="en-IN" dirty="0"/>
            </a:p>
          </p:txBody>
        </p:sp>
        <p:sp>
          <p:nvSpPr>
            <p:cNvPr id="6" name="Rectangle: Rounded Corners 5">
              <a:extLst>
                <a:ext uri="{FF2B5EF4-FFF2-40B4-BE49-F238E27FC236}">
                  <a16:creationId xmlns:a16="http://schemas.microsoft.com/office/drawing/2014/main" id="{4F9EF7DF-F361-EEDA-B5DA-A5D130EC355D}"/>
                </a:ext>
              </a:extLst>
            </p:cNvPr>
            <p:cNvSpPr/>
            <p:nvPr/>
          </p:nvSpPr>
          <p:spPr>
            <a:xfrm>
              <a:off x="5884609" y="1730476"/>
              <a:ext cx="1691149" cy="7669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Apply </a:t>
              </a:r>
              <a:r>
                <a:rPr lang="en-IN" dirty="0"/>
                <a:t>CLAHE </a:t>
              </a:r>
            </a:p>
          </p:txBody>
        </p:sp>
        <p:sp>
          <p:nvSpPr>
            <p:cNvPr id="9" name="Rectangle: Rounded Corners 8">
              <a:extLst>
                <a:ext uri="{FF2B5EF4-FFF2-40B4-BE49-F238E27FC236}">
                  <a16:creationId xmlns:a16="http://schemas.microsoft.com/office/drawing/2014/main" id="{60595F4E-9330-24EA-0F7A-690974948590}"/>
                </a:ext>
              </a:extLst>
            </p:cNvPr>
            <p:cNvSpPr/>
            <p:nvPr/>
          </p:nvSpPr>
          <p:spPr>
            <a:xfrm>
              <a:off x="8298433" y="1730475"/>
              <a:ext cx="1848457" cy="7669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Apply </a:t>
              </a:r>
              <a:r>
                <a:rPr lang="en-IN" dirty="0"/>
                <a:t>Hessian-based filtering </a:t>
              </a:r>
            </a:p>
          </p:txBody>
        </p:sp>
        <p:sp>
          <p:nvSpPr>
            <p:cNvPr id="10" name="Rectangle: Rounded Corners 9">
              <a:extLst>
                <a:ext uri="{FF2B5EF4-FFF2-40B4-BE49-F238E27FC236}">
                  <a16:creationId xmlns:a16="http://schemas.microsoft.com/office/drawing/2014/main" id="{B4FE113E-E616-BA06-A82D-1DAAE9C3DA5A}"/>
                </a:ext>
              </a:extLst>
            </p:cNvPr>
            <p:cNvSpPr/>
            <p:nvPr/>
          </p:nvSpPr>
          <p:spPr>
            <a:xfrm>
              <a:off x="8308265" y="3544532"/>
              <a:ext cx="1848457" cy="7669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Model development</a:t>
              </a:r>
              <a:endParaRPr lang="en-IN" dirty="0"/>
            </a:p>
          </p:txBody>
        </p:sp>
        <p:sp>
          <p:nvSpPr>
            <p:cNvPr id="11" name="Rectangle: Rounded Corners 10">
              <a:extLst>
                <a:ext uri="{FF2B5EF4-FFF2-40B4-BE49-F238E27FC236}">
                  <a16:creationId xmlns:a16="http://schemas.microsoft.com/office/drawing/2014/main" id="{5C9E81C9-986D-FF53-A80D-AE6CA5B02EB0}"/>
                </a:ext>
              </a:extLst>
            </p:cNvPr>
            <p:cNvSpPr/>
            <p:nvPr/>
          </p:nvSpPr>
          <p:spPr>
            <a:xfrm>
              <a:off x="5720051" y="3544531"/>
              <a:ext cx="2177843" cy="7669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Hyperparameter tuning </a:t>
              </a:r>
              <a:endParaRPr lang="en-IN" dirty="0"/>
            </a:p>
          </p:txBody>
        </p:sp>
        <p:sp>
          <p:nvSpPr>
            <p:cNvPr id="12" name="Rectangle: Rounded Corners 11">
              <a:extLst>
                <a:ext uri="{FF2B5EF4-FFF2-40B4-BE49-F238E27FC236}">
                  <a16:creationId xmlns:a16="http://schemas.microsoft.com/office/drawing/2014/main" id="{65281E84-2A57-5B15-8230-7B965399C05E}"/>
                </a:ext>
              </a:extLst>
            </p:cNvPr>
            <p:cNvSpPr/>
            <p:nvPr/>
          </p:nvSpPr>
          <p:spPr>
            <a:xfrm>
              <a:off x="3107007" y="3544531"/>
              <a:ext cx="1848457" cy="7669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Evaluation of model</a:t>
              </a:r>
              <a:endParaRPr lang="en-IN" dirty="0"/>
            </a:p>
          </p:txBody>
        </p:sp>
        <p:sp>
          <p:nvSpPr>
            <p:cNvPr id="13" name="Rectangle 12">
              <a:extLst>
                <a:ext uri="{FF2B5EF4-FFF2-40B4-BE49-F238E27FC236}">
                  <a16:creationId xmlns:a16="http://schemas.microsoft.com/office/drawing/2014/main" id="{EF7BE760-63B5-4385-22E0-9247C5D616E2}"/>
                </a:ext>
              </a:extLst>
            </p:cNvPr>
            <p:cNvSpPr/>
            <p:nvPr/>
          </p:nvSpPr>
          <p:spPr>
            <a:xfrm>
              <a:off x="5810865" y="1366684"/>
              <a:ext cx="4463845" cy="13863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E029FF92-010D-9F18-233D-21906E7E150A}"/>
                </a:ext>
              </a:extLst>
            </p:cNvPr>
            <p:cNvSpPr/>
            <p:nvPr/>
          </p:nvSpPr>
          <p:spPr>
            <a:xfrm>
              <a:off x="5604387" y="3411795"/>
              <a:ext cx="4758813" cy="138634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006CAB1B-753E-1A8E-63D7-481978E965BF}"/>
                </a:ext>
              </a:extLst>
            </p:cNvPr>
            <p:cNvSpPr txBox="1"/>
            <p:nvPr/>
          </p:nvSpPr>
          <p:spPr>
            <a:xfrm>
              <a:off x="5712873" y="1031763"/>
              <a:ext cx="2126031" cy="369332"/>
            </a:xfrm>
            <a:prstGeom prst="rect">
              <a:avLst/>
            </a:prstGeom>
            <a:noFill/>
          </p:spPr>
          <p:txBody>
            <a:bodyPr wrap="none" rtlCol="0">
              <a:spAutoFit/>
            </a:bodyPr>
            <a:lstStyle/>
            <a:p>
              <a:r>
                <a:rPr lang="en-GB" dirty="0"/>
                <a:t>Data preprocessing</a:t>
              </a:r>
              <a:endParaRPr lang="en-IN" dirty="0"/>
            </a:p>
          </p:txBody>
        </p:sp>
        <p:sp>
          <p:nvSpPr>
            <p:cNvPr id="19" name="TextBox 18">
              <a:extLst>
                <a:ext uri="{FF2B5EF4-FFF2-40B4-BE49-F238E27FC236}">
                  <a16:creationId xmlns:a16="http://schemas.microsoft.com/office/drawing/2014/main" id="{682E0E05-63B5-CDAB-5DBD-F86132BD68CD}"/>
                </a:ext>
              </a:extLst>
            </p:cNvPr>
            <p:cNvSpPr txBox="1"/>
            <p:nvPr/>
          </p:nvSpPr>
          <p:spPr>
            <a:xfrm>
              <a:off x="5604385" y="3057838"/>
              <a:ext cx="2163477" cy="369332"/>
            </a:xfrm>
            <a:prstGeom prst="rect">
              <a:avLst/>
            </a:prstGeom>
            <a:noFill/>
          </p:spPr>
          <p:txBody>
            <a:bodyPr wrap="none" rtlCol="0">
              <a:spAutoFit/>
            </a:bodyPr>
            <a:lstStyle/>
            <a:p>
              <a:r>
                <a:rPr lang="en-GB" dirty="0"/>
                <a:t>Model development</a:t>
              </a:r>
              <a:endParaRPr lang="en-IN" dirty="0"/>
            </a:p>
          </p:txBody>
        </p:sp>
        <p:sp>
          <p:nvSpPr>
            <p:cNvPr id="20" name="Arrow: Right 19">
              <a:extLst>
                <a:ext uri="{FF2B5EF4-FFF2-40B4-BE49-F238E27FC236}">
                  <a16:creationId xmlns:a16="http://schemas.microsoft.com/office/drawing/2014/main" id="{974AE1AC-5E33-62F5-F251-E0F766E07553}"/>
                </a:ext>
              </a:extLst>
            </p:cNvPr>
            <p:cNvSpPr/>
            <p:nvPr/>
          </p:nvSpPr>
          <p:spPr>
            <a:xfrm>
              <a:off x="2674374" y="2022987"/>
              <a:ext cx="545695" cy="265471"/>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4237F481-0BCF-8CC0-6E37-53679B0E336B}"/>
                </a:ext>
              </a:extLst>
            </p:cNvPr>
            <p:cNvSpPr/>
            <p:nvPr/>
          </p:nvSpPr>
          <p:spPr>
            <a:xfrm>
              <a:off x="5129980" y="1991039"/>
              <a:ext cx="545695" cy="265471"/>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2CD47AB7-F5A8-FE55-38B9-1DB5ABB6F089}"/>
                </a:ext>
              </a:extLst>
            </p:cNvPr>
            <p:cNvSpPr/>
            <p:nvPr/>
          </p:nvSpPr>
          <p:spPr>
            <a:xfrm>
              <a:off x="7685143" y="1963995"/>
              <a:ext cx="545695" cy="265471"/>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F957F182-50CA-3C30-1C83-EE09208FBC60}"/>
                </a:ext>
              </a:extLst>
            </p:cNvPr>
            <p:cNvSpPr/>
            <p:nvPr/>
          </p:nvSpPr>
          <p:spPr>
            <a:xfrm rot="5400000">
              <a:off x="8949813" y="2945078"/>
              <a:ext cx="545695" cy="265471"/>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24" name="Arrow: Right 23">
              <a:extLst>
                <a:ext uri="{FF2B5EF4-FFF2-40B4-BE49-F238E27FC236}">
                  <a16:creationId xmlns:a16="http://schemas.microsoft.com/office/drawing/2014/main" id="{61C6F4F5-8E76-5FF0-27EA-A5125D3F30E7}"/>
                </a:ext>
              </a:extLst>
            </p:cNvPr>
            <p:cNvSpPr/>
            <p:nvPr/>
          </p:nvSpPr>
          <p:spPr>
            <a:xfrm rot="10800000">
              <a:off x="7897894" y="3832122"/>
              <a:ext cx="388387" cy="324463"/>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sp>
          <p:nvSpPr>
            <p:cNvPr id="25" name="Arrow: Right 24">
              <a:extLst>
                <a:ext uri="{FF2B5EF4-FFF2-40B4-BE49-F238E27FC236}">
                  <a16:creationId xmlns:a16="http://schemas.microsoft.com/office/drawing/2014/main" id="{4B35E886-FCE0-016C-B16F-02DBE9C6A7CA}"/>
                </a:ext>
              </a:extLst>
            </p:cNvPr>
            <p:cNvSpPr/>
            <p:nvPr/>
          </p:nvSpPr>
          <p:spPr>
            <a:xfrm rot="10800000">
              <a:off x="5058691" y="3832122"/>
              <a:ext cx="545695" cy="265471"/>
            </a:xfrm>
            <a:prstGeom prst="rightArrow">
              <a:avLst/>
            </a:prstGeom>
          </p:spPr>
          <p:style>
            <a:lnRef idx="3">
              <a:schemeClr val="lt1"/>
            </a:lnRef>
            <a:fillRef idx="1">
              <a:schemeClr val="accent3"/>
            </a:fillRef>
            <a:effectRef idx="1">
              <a:schemeClr val="accent3"/>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1440139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786580-9427-0E55-EA50-E71FA0B234B3}"/>
            </a:ext>
          </a:extLst>
        </p:cNvPr>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B712E947-0734-45F9-9C4F-41114EC3A3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6B43C-2AA2-E942-1299-33A5ECAD8878}"/>
              </a:ext>
            </a:extLst>
          </p:cNvPr>
          <p:cNvSpPr>
            <a:spLocks noGrp="1"/>
          </p:cNvSpPr>
          <p:nvPr>
            <p:ph type="title"/>
          </p:nvPr>
        </p:nvSpPr>
        <p:spPr>
          <a:xfrm>
            <a:off x="372346" y="324938"/>
            <a:ext cx="6743698" cy="794871"/>
          </a:xfrm>
        </p:spPr>
        <p:txBody>
          <a:bodyPr anchor="b">
            <a:normAutofit/>
          </a:bodyPr>
          <a:lstStyle/>
          <a:p>
            <a:r>
              <a:rPr lang="en-GB" dirty="0">
                <a:latin typeface="Times New Roman" panose="02020603050405020304" pitchFamily="18" charset="0"/>
                <a:cs typeface="Times New Roman" panose="02020603050405020304" pitchFamily="18" charset="0"/>
              </a:rPr>
              <a:t>Dataset: SDNET2018</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44FFC67-022D-D3CC-D500-B0617948549C}"/>
              </a:ext>
            </a:extLst>
          </p:cNvPr>
          <p:cNvSpPr>
            <a:spLocks noGrp="1"/>
          </p:cNvSpPr>
          <p:nvPr>
            <p:ph idx="1"/>
          </p:nvPr>
        </p:nvSpPr>
        <p:spPr>
          <a:xfrm>
            <a:off x="372346" y="1469822"/>
            <a:ext cx="7979174" cy="4646498"/>
          </a:xfrm>
        </p:spPr>
        <p:txBody>
          <a:bodyPr>
            <a:normAutofit lnSpcReduction="10000"/>
          </a:bodyPr>
          <a:lstStyle/>
          <a:p>
            <a:pPr marL="0" indent="0">
              <a:buNone/>
            </a:pPr>
            <a:r>
              <a:rPr lang="en-GB" sz="1600" dirty="0">
                <a:latin typeface="Times New Roman" panose="02020603050405020304" pitchFamily="18" charset="0"/>
                <a:cs typeface="Times New Roman" panose="02020603050405020304" pitchFamily="18" charset="0"/>
              </a:rPr>
              <a:t>SDNET2018 is a publicly accessible, annotated picture dataset designed for the training, validation, and evaluation of AI-driven concrete crack detection algorithms.</a:t>
            </a:r>
          </a:p>
          <a:p>
            <a:r>
              <a:rPr lang="en-GB" sz="1600" dirty="0">
                <a:latin typeface="Times New Roman" panose="02020603050405020304" pitchFamily="18" charset="0"/>
                <a:cs typeface="Times New Roman" panose="02020603050405020304" pitchFamily="18" charset="0"/>
              </a:rPr>
              <a:t> The dataset comprises more than 56,000 sub-pictures (256×256 px), categorized as ‘Cracked’ (C) or ‘Non-cracked’ (U), derived from 230 high-resolution source photos.</a:t>
            </a:r>
          </a:p>
          <a:p>
            <a:r>
              <a:rPr lang="en-GB" sz="1600" dirty="0">
                <a:latin typeface="Times New Roman" panose="02020603050405020304" pitchFamily="18" charset="0"/>
                <a:cs typeface="Times New Roman" panose="02020603050405020304" pitchFamily="18" charset="0"/>
              </a:rPr>
              <a:t>Images were obtained using a 16MP Nikon camera and depict three structural categories:</a:t>
            </a:r>
          </a:p>
          <a:p>
            <a:pPr lvl="1"/>
            <a:r>
              <a:rPr lang="en-GB" sz="1600" dirty="0">
                <a:latin typeface="Times New Roman" panose="02020603050405020304" pitchFamily="18" charset="0"/>
                <a:cs typeface="Times New Roman" panose="02020603050405020304" pitchFamily="18" charset="0"/>
              </a:rPr>
              <a:t>Walls – (Russell/Wanlass Performance Hall, USU campus) </a:t>
            </a:r>
          </a:p>
          <a:p>
            <a:pPr lvl="1"/>
            <a:r>
              <a:rPr lang="en-GB" sz="1600" dirty="0">
                <a:latin typeface="Times New Roman" panose="02020603050405020304" pitchFamily="18" charset="0"/>
                <a:cs typeface="Times New Roman" panose="02020603050405020304" pitchFamily="18" charset="0"/>
              </a:rPr>
              <a:t>Pavements – (roads and sidewalks on USU campus) </a:t>
            </a:r>
          </a:p>
          <a:p>
            <a:pPr lvl="1"/>
            <a:r>
              <a:rPr lang="en-GB" sz="1600" dirty="0">
                <a:latin typeface="Times New Roman" panose="02020603050405020304" pitchFamily="18" charset="0"/>
                <a:cs typeface="Times New Roman" panose="02020603050405020304" pitchFamily="18" charset="0"/>
              </a:rPr>
              <a:t>Bridge Decks – (SMASH Lab, Utah State University)</a:t>
            </a:r>
          </a:p>
          <a:p>
            <a:r>
              <a:rPr lang="en-GB" sz="1600" dirty="0">
                <a:latin typeface="Times New Roman" panose="02020603050405020304" pitchFamily="18" charset="0"/>
                <a:cs typeface="Times New Roman" panose="02020603050405020304" pitchFamily="18" charset="0"/>
              </a:rPr>
              <a:t>Cracks vary in width from 0.06 mm to 25 mm and encompass impediments such as shadows, roughness, debris, scaling, edges, and holes, rendering it suitable for training resilient deep learning models under real-world settings.</a:t>
            </a:r>
          </a:p>
          <a:p>
            <a:pPr marL="0" indent="0">
              <a:buNone/>
            </a:pPr>
            <a:r>
              <a:rPr lang="en-GB" sz="1600" b="1" dirty="0">
                <a:latin typeface="Times New Roman" panose="02020603050405020304" pitchFamily="18" charset="0"/>
                <a:cs typeface="Times New Roman" panose="02020603050405020304" pitchFamily="18" charset="0"/>
              </a:rPr>
              <a:t>  What is the rationale behind SDNET2018?</a:t>
            </a:r>
          </a:p>
          <a:p>
            <a:r>
              <a:rPr lang="en-GB" sz="1600" dirty="0">
                <a:latin typeface="Times New Roman" panose="02020603050405020304" pitchFamily="18" charset="0"/>
                <a:cs typeface="Times New Roman" panose="02020603050405020304" pitchFamily="18" charset="0"/>
              </a:rPr>
              <a:t>Encloses walls, pavements, and bridge decks for structural variety.</a:t>
            </a:r>
          </a:p>
          <a:p>
            <a:r>
              <a:rPr lang="en-GB" sz="1600" dirty="0">
                <a:latin typeface="Times New Roman" panose="02020603050405020304" pitchFamily="18" charset="0"/>
                <a:cs typeface="Times New Roman" panose="02020603050405020304" pitchFamily="18" charset="0"/>
              </a:rPr>
              <a:t>Captures real-world conditions like shadows, debris, and varied crack widths (0.06 mm to 25 mm).</a:t>
            </a:r>
          </a:p>
          <a:p>
            <a:r>
              <a:rPr lang="en-GB" sz="1600" dirty="0">
                <a:latin typeface="Times New Roman" panose="02020603050405020304" pitchFamily="18" charset="0"/>
                <a:cs typeface="Times New Roman" panose="02020603050405020304" pitchFamily="18" charset="0"/>
              </a:rPr>
              <a:t>Renowned benchmark dataset in structural health monitoring studies. Optimal for training and assessing resilient, generalizable deep learning models.</a:t>
            </a:r>
            <a:endParaRPr lang="en-IN" sz="1600" dirty="0">
              <a:latin typeface="Times New Roman" panose="02020603050405020304" pitchFamily="18" charset="0"/>
              <a:cs typeface="Times New Roman" panose="02020603050405020304" pitchFamily="18" charset="0"/>
            </a:endParaRPr>
          </a:p>
        </p:txBody>
      </p:sp>
      <p:pic>
        <p:nvPicPr>
          <p:cNvPr id="9" name="Picture 8" descr="A close up of a rock&#10;&#10;AI-generated content may be incorrect.">
            <a:extLst>
              <a:ext uri="{FF2B5EF4-FFF2-40B4-BE49-F238E27FC236}">
                <a16:creationId xmlns:a16="http://schemas.microsoft.com/office/drawing/2014/main" id="{F62FF58A-E24C-CC1B-9FCA-283D3BA1B402}"/>
              </a:ext>
            </a:extLst>
          </p:cNvPr>
          <p:cNvPicPr>
            <a:picLocks noChangeAspect="1"/>
          </p:cNvPicPr>
          <p:nvPr/>
        </p:nvPicPr>
        <p:blipFill>
          <a:blip r:embed="rId2">
            <a:extLst>
              <a:ext uri="{28A0092B-C50C-407E-A947-70E740481C1C}">
                <a14:useLocalDpi xmlns:a14="http://schemas.microsoft.com/office/drawing/2010/main" val="0"/>
              </a:ext>
            </a:extLst>
          </a:blip>
          <a:srcRect r="-5" b="-5"/>
          <a:stretch>
            <a:fillRect/>
          </a:stretch>
        </p:blipFill>
        <p:spPr>
          <a:xfrm>
            <a:off x="9323958" y="722373"/>
            <a:ext cx="1895600" cy="1895600"/>
          </a:xfrm>
          <a:custGeom>
            <a:avLst/>
            <a:gdLst/>
            <a:ahLst/>
            <a:cxnLst/>
            <a:rect l="l" t="t" r="r" b="b"/>
            <a:pathLst>
              <a:path w="2592126" h="2592126">
                <a:moveTo>
                  <a:pt x="1296063" y="0"/>
                </a:moveTo>
                <a:cubicBezTo>
                  <a:pt x="2011859" y="0"/>
                  <a:pt x="2592126" y="580267"/>
                  <a:pt x="2592126" y="1296063"/>
                </a:cubicBezTo>
                <a:cubicBezTo>
                  <a:pt x="2592126" y="2011859"/>
                  <a:pt x="2011859" y="2592126"/>
                  <a:pt x="1296063" y="2592126"/>
                </a:cubicBezTo>
                <a:cubicBezTo>
                  <a:pt x="580267" y="2592126"/>
                  <a:pt x="0" y="2011859"/>
                  <a:pt x="0" y="1296063"/>
                </a:cubicBezTo>
                <a:cubicBezTo>
                  <a:pt x="0" y="580267"/>
                  <a:pt x="580267" y="0"/>
                  <a:pt x="1296063" y="0"/>
                </a:cubicBezTo>
                <a:close/>
              </a:path>
            </a:pathLst>
          </a:custGeom>
        </p:spPr>
      </p:pic>
      <p:pic>
        <p:nvPicPr>
          <p:cNvPr id="7" name="Picture 6" descr="A crack in a wall&#10;&#10;AI-generated content may be incorrect.">
            <a:extLst>
              <a:ext uri="{FF2B5EF4-FFF2-40B4-BE49-F238E27FC236}">
                <a16:creationId xmlns:a16="http://schemas.microsoft.com/office/drawing/2014/main" id="{F7121174-087D-235C-CAB6-91339957DCA6}"/>
              </a:ext>
            </a:extLst>
          </p:cNvPr>
          <p:cNvPicPr>
            <a:picLocks noChangeAspect="1"/>
          </p:cNvPicPr>
          <p:nvPr/>
        </p:nvPicPr>
        <p:blipFill>
          <a:blip r:embed="rId3">
            <a:extLst>
              <a:ext uri="{28A0092B-C50C-407E-A947-70E740481C1C}">
                <a14:useLocalDpi xmlns:a14="http://schemas.microsoft.com/office/drawing/2010/main" val="0"/>
              </a:ext>
            </a:extLst>
          </a:blip>
          <a:srcRect r="-5" b="-5"/>
          <a:stretch>
            <a:fillRect/>
          </a:stretch>
        </p:blipFill>
        <p:spPr>
          <a:xfrm>
            <a:off x="9348600" y="2812505"/>
            <a:ext cx="1895599" cy="1895599"/>
          </a:xfrm>
          <a:custGeom>
            <a:avLst/>
            <a:gdLst/>
            <a:ahLst/>
            <a:cxnLst/>
            <a:rect l="l" t="t" r="r" b="b"/>
            <a:pathLst>
              <a:path w="2592126" h="2592126">
                <a:moveTo>
                  <a:pt x="1296063" y="0"/>
                </a:moveTo>
                <a:cubicBezTo>
                  <a:pt x="2011859" y="0"/>
                  <a:pt x="2592126" y="580267"/>
                  <a:pt x="2592126" y="1296063"/>
                </a:cubicBezTo>
                <a:cubicBezTo>
                  <a:pt x="2592126" y="2011859"/>
                  <a:pt x="2011859" y="2592126"/>
                  <a:pt x="1296063" y="2592126"/>
                </a:cubicBezTo>
                <a:cubicBezTo>
                  <a:pt x="580267" y="2592126"/>
                  <a:pt x="0" y="2011859"/>
                  <a:pt x="0" y="1296063"/>
                </a:cubicBezTo>
                <a:cubicBezTo>
                  <a:pt x="0" y="580267"/>
                  <a:pt x="580267" y="0"/>
                  <a:pt x="1296063" y="0"/>
                </a:cubicBezTo>
                <a:close/>
              </a:path>
            </a:pathLst>
          </a:custGeom>
        </p:spPr>
      </p:pic>
      <p:sp>
        <p:nvSpPr>
          <p:cNvPr id="25" name="Rectangle 24">
            <a:extLst>
              <a:ext uri="{FF2B5EF4-FFF2-40B4-BE49-F238E27FC236}">
                <a16:creationId xmlns:a16="http://schemas.microsoft.com/office/drawing/2014/main" id="{5A65989E-BBD5-44D7-AA86-7AFD5D46B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31A2881-D8D7-4A7D-ACA3-E9F849F853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7B0AA926-F4AB-C2E8-36BC-596A76ABE309}"/>
              </a:ext>
            </a:extLst>
          </p:cNvPr>
          <p:cNvSpPr txBox="1"/>
          <p:nvPr/>
        </p:nvSpPr>
        <p:spPr>
          <a:xfrm>
            <a:off x="8583411" y="4930261"/>
            <a:ext cx="3376695" cy="1367297"/>
          </a:xfrm>
          <a:prstGeom prst="rect">
            <a:avLst/>
          </a:prstGeom>
          <a:noFill/>
        </p:spPr>
        <p:txBody>
          <a:bodyPr wrap="square">
            <a:spAutoFit/>
          </a:bodyPr>
          <a:lstStyle/>
          <a:p>
            <a:pPr algn="just">
              <a:lnSpc>
                <a:spcPct val="107000"/>
              </a:lnSpc>
              <a:spcAft>
                <a:spcPts val="800"/>
              </a:spcAft>
              <a:buNone/>
            </a:pPr>
            <a:r>
              <a:rPr lang="en-IN" sz="1200" kern="100" dirty="0">
                <a:effectLst/>
                <a:latin typeface="Times New Roman" panose="02020603050405020304" pitchFamily="18" charset="0"/>
                <a:ea typeface="Aptos" panose="020B0004020202020204" pitchFamily="34" charset="0"/>
                <a:cs typeface="Times New Roman" panose="02020603050405020304" pitchFamily="18" charset="0"/>
              </a:rPr>
              <a:t>Link to download: </a:t>
            </a:r>
          </a:p>
          <a:p>
            <a:pPr marL="342900" lvl="0" indent="-342900" algn="just">
              <a:lnSpc>
                <a:spcPct val="107000"/>
              </a:lnSpc>
              <a:buFont typeface="Symbol" panose="05050102010706020507" pitchFamily="18" charset="2"/>
              <a:buChar char=""/>
            </a:pPr>
            <a:r>
              <a:rPr lang="en-IN" sz="12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4"/>
              </a:rPr>
              <a:t>https://digitalcommons.usu.edu/all_datasets/48/</a:t>
            </a:r>
            <a:endParaRPr lang="en-IN" sz="12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IN" sz="1200" u="sng" kern="100" dirty="0">
                <a:solidFill>
                  <a:srgbClr val="467886"/>
                </a:solidFill>
                <a:effectLst/>
                <a:latin typeface="Times New Roman" panose="02020603050405020304" pitchFamily="18" charset="0"/>
                <a:ea typeface="Aptos" panose="020B0004020202020204" pitchFamily="34" charset="0"/>
                <a:cs typeface="Times New Roman" panose="02020603050405020304" pitchFamily="18" charset="0"/>
                <a:hlinkClick r:id="rId5"/>
              </a:rPr>
              <a:t>https://www.kaggle.com/datasets/aniruddhsharma/structural-defects-network-concrete-crack-images</a:t>
            </a:r>
            <a:endParaRPr lang="en-IN" sz="12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53162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6D1456-2E7A-128A-726F-6F332892CB9E}"/>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7E4B8C5-4B8B-3E08-1E4A-0899E3C4A8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B055C4E-FB6D-34B1-E8E8-832A8BC4681F}"/>
              </a:ext>
            </a:extLst>
          </p:cNvPr>
          <p:cNvSpPr>
            <a:spLocks noGrp="1"/>
          </p:cNvSpPr>
          <p:nvPr>
            <p:ph type="title"/>
          </p:nvPr>
        </p:nvSpPr>
        <p:spPr>
          <a:xfrm>
            <a:off x="552598" y="274321"/>
            <a:ext cx="6743698" cy="889818"/>
          </a:xfrm>
        </p:spPr>
        <p:txBody>
          <a:bodyPr anchor="b">
            <a:normAutofit/>
          </a:bodyPr>
          <a:lstStyle/>
          <a:p>
            <a:r>
              <a:rPr lang="en-GB" dirty="0">
                <a:latin typeface="Times New Roman" panose="02020603050405020304" pitchFamily="18" charset="0"/>
                <a:cs typeface="Times New Roman" panose="02020603050405020304" pitchFamily="18" charset="0"/>
              </a:rPr>
              <a:t>EDA of the Dataset</a:t>
            </a:r>
            <a:endParaRPr lang="en-IN"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D1C17368-4181-1B03-C2F2-F46299EE0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C834369-1F88-DFE1-CBCD-76D20F9A8F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18" name="Picture 2">
            <a:extLst>
              <a:ext uri="{FF2B5EF4-FFF2-40B4-BE49-F238E27FC236}">
                <a16:creationId xmlns:a16="http://schemas.microsoft.com/office/drawing/2014/main" id="{AEA1D3F8-37EA-7E34-6AD2-21E88C9976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440951" y="4663230"/>
            <a:ext cx="6636772" cy="1737142"/>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B8FB780A-88D8-C2F4-5256-B915BD2254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5397" y="1800182"/>
            <a:ext cx="3272149" cy="253064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752E460F-D452-B571-806C-36666F94106B}"/>
              </a:ext>
            </a:extLst>
          </p:cNvPr>
          <p:cNvSpPr txBox="1"/>
          <p:nvPr/>
        </p:nvSpPr>
        <p:spPr>
          <a:xfrm>
            <a:off x="552598" y="1297857"/>
            <a:ext cx="7654139" cy="4524315"/>
          </a:xfrm>
          <a:prstGeom prst="rect">
            <a:avLst/>
          </a:prstGeom>
          <a:noFill/>
        </p:spPr>
        <p:txBody>
          <a:bodyPr wrap="square">
            <a:spAutoFit/>
          </a:bodyPr>
          <a:lstStyle/>
          <a:p>
            <a:r>
              <a:rPr lang="en-IN" b="1" dirty="0"/>
              <a:t>1. Class Distribution</a:t>
            </a:r>
          </a:p>
          <a:p>
            <a:r>
              <a:rPr lang="en-GB" sz="1600" b="1" dirty="0"/>
              <a:t>Significant Class Disparity:</a:t>
            </a:r>
          </a:p>
          <a:p>
            <a:pPr marL="285750" indent="-285750">
              <a:buFont typeface="Arial" panose="020B0604020202020204" pitchFamily="34" charset="0"/>
              <a:buChar char="•"/>
            </a:pPr>
            <a:r>
              <a:rPr lang="en-GB" sz="1600" dirty="0"/>
              <a:t>The dataset is significantly biased towards Non-cracked photos across all three categories (Decks, Pavements, Walls).</a:t>
            </a:r>
          </a:p>
          <a:p>
            <a:pPr marL="285750" indent="-285750">
              <a:buFont typeface="Arial" panose="020B0604020202020204" pitchFamily="34" charset="0"/>
              <a:buChar char="•"/>
            </a:pPr>
            <a:r>
              <a:rPr lang="en-GB" sz="1600" dirty="0"/>
              <a:t>Pavements and walls exhibit over four times the number of non-cracked pictures in comparison to cracked images.</a:t>
            </a:r>
          </a:p>
          <a:p>
            <a:r>
              <a:rPr lang="en-GB" sz="1600" dirty="0"/>
              <a:t> </a:t>
            </a:r>
            <a:r>
              <a:rPr lang="en-GB" sz="1600" b="1" dirty="0"/>
              <a:t>Category Analysis:</a:t>
            </a:r>
          </a:p>
          <a:p>
            <a:pPr marL="285750" indent="-285750">
              <a:buFont typeface="Arial" panose="020B0604020202020204" pitchFamily="34" charset="0"/>
              <a:buChar char="•"/>
            </a:pPr>
            <a:r>
              <a:rPr lang="en-GB" sz="1600" dirty="0"/>
              <a:t>Decks: Extremely few fractured samples; imbalance may impede model efficacy about minor surface deterioration.</a:t>
            </a:r>
          </a:p>
          <a:p>
            <a:pPr marL="285750" indent="-285750">
              <a:buFont typeface="Arial" panose="020B0604020202020204" pitchFamily="34" charset="0"/>
              <a:buChar char="•"/>
            </a:pPr>
            <a:r>
              <a:rPr lang="en-GB" sz="1600" dirty="0"/>
              <a:t>Pavements: Predominantly imbalanced; fracture identification in this category may be more challenging without augmentation.</a:t>
            </a:r>
          </a:p>
          <a:p>
            <a:pPr marL="285750" indent="-285750">
              <a:buFont typeface="Arial" panose="020B0604020202020204" pitchFamily="34" charset="0"/>
              <a:buChar char="•"/>
            </a:pPr>
            <a:r>
              <a:rPr lang="en-GB" sz="1600" dirty="0"/>
              <a:t>Walls: More equitable than decks, however, still exhibits considerable discrepancy.</a:t>
            </a:r>
          </a:p>
          <a:p>
            <a:r>
              <a:rPr lang="en-GB" sz="1600" dirty="0"/>
              <a:t> </a:t>
            </a:r>
            <a:r>
              <a:rPr lang="en-GB" sz="1600" b="1" dirty="0"/>
              <a:t>Comprehensive Assessment:</a:t>
            </a:r>
          </a:p>
          <a:p>
            <a:pPr marL="285750" indent="-285750">
              <a:buFont typeface="Arial" panose="020B0604020202020204" pitchFamily="34" charset="0"/>
              <a:buChar char="•"/>
            </a:pPr>
            <a:r>
              <a:rPr lang="en-GB" sz="1600" dirty="0"/>
              <a:t>Cracked photos constitute a minor </a:t>
            </a:r>
          </a:p>
          <a:p>
            <a:r>
              <a:rPr lang="en-GB" sz="1600" dirty="0"/>
              <a:t>portion of the sample (~15%), perhaps </a:t>
            </a:r>
          </a:p>
          <a:p>
            <a:r>
              <a:rPr lang="en-GB" sz="1600" dirty="0"/>
              <a:t>resulting in a bias towards the predominant </a:t>
            </a:r>
          </a:p>
          <a:p>
            <a:r>
              <a:rPr lang="en-GB" sz="1600" dirty="0"/>
              <a:t>class during training.</a:t>
            </a:r>
            <a:endParaRPr lang="en-IN" sz="1600" dirty="0"/>
          </a:p>
        </p:txBody>
      </p:sp>
    </p:spTree>
    <p:extLst>
      <p:ext uri="{BB962C8B-B14F-4D97-AF65-F5344CB8AC3E}">
        <p14:creationId xmlns:p14="http://schemas.microsoft.com/office/powerpoint/2010/main" val="28428814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061243-E1FA-FD3C-3987-5F3D5A9D3812}"/>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E725B114-9D7A-39F6-5A1E-5A2F0DB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049A95-CAD0-4192-767D-2AC47DEA1C0D}"/>
              </a:ext>
            </a:extLst>
          </p:cNvPr>
          <p:cNvSpPr>
            <a:spLocks noGrp="1"/>
          </p:cNvSpPr>
          <p:nvPr>
            <p:ph type="title"/>
          </p:nvPr>
        </p:nvSpPr>
        <p:spPr>
          <a:xfrm>
            <a:off x="721579" y="289474"/>
            <a:ext cx="6743698" cy="889818"/>
          </a:xfrm>
        </p:spPr>
        <p:txBody>
          <a:bodyPr anchor="b">
            <a:normAutofit/>
          </a:bodyPr>
          <a:lstStyle/>
          <a:p>
            <a:r>
              <a:rPr lang="en-GB" dirty="0">
                <a:latin typeface="Times New Roman" panose="02020603050405020304" pitchFamily="18" charset="0"/>
                <a:cs typeface="Times New Roman" panose="02020603050405020304" pitchFamily="18" charset="0"/>
              </a:rPr>
              <a:t>EDA of the Dataset</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D78338-18BF-A1A2-7369-7D4C45E243CD}"/>
              </a:ext>
            </a:extLst>
          </p:cNvPr>
          <p:cNvSpPr>
            <a:spLocks noGrp="1"/>
          </p:cNvSpPr>
          <p:nvPr>
            <p:ph idx="1"/>
          </p:nvPr>
        </p:nvSpPr>
        <p:spPr>
          <a:xfrm>
            <a:off x="721579" y="1468765"/>
            <a:ext cx="6512341" cy="4507221"/>
          </a:xfrm>
        </p:spPr>
        <p:txBody>
          <a:bodyPr>
            <a:normAutofit/>
          </a:bodyPr>
          <a:lstStyle/>
          <a:p>
            <a:pPr marL="0" indent="0" algn="just">
              <a:buNone/>
            </a:pPr>
            <a:r>
              <a:rPr lang="en-IN" sz="1800" b="1" dirty="0">
                <a:latin typeface="Times New Roman" panose="02020603050405020304" pitchFamily="18" charset="0"/>
                <a:cs typeface="Times New Roman" panose="02020603050405020304" pitchFamily="18" charset="0"/>
              </a:rPr>
              <a:t>Image Dimensions</a:t>
            </a:r>
          </a:p>
          <a:p>
            <a:pPr algn="just"/>
            <a:r>
              <a:rPr lang="en-GB" sz="1800" dirty="0">
                <a:latin typeface="Times New Roman" panose="02020603050405020304" pitchFamily="18" charset="0"/>
                <a:cs typeface="Times New Roman" panose="02020603050405020304" pitchFamily="18" charset="0"/>
              </a:rPr>
              <a:t>Consistent Image Dimensions: All cracked and non-cracked photos are uniformly sized at 256×256 pixels.</a:t>
            </a:r>
          </a:p>
          <a:p>
            <a:pPr algn="just"/>
            <a:r>
              <a:rPr lang="en-GB" sz="1800" dirty="0">
                <a:latin typeface="Times New Roman" panose="02020603050405020304" pitchFamily="18" charset="0"/>
                <a:cs typeface="Times New Roman" panose="02020603050405020304" pitchFamily="18" charset="0"/>
              </a:rPr>
              <a:t>Preprocessing Efficiency: This consistency eliminates the need for scaling or reshaping prior to model input, hence streamlining preprocessing.</a:t>
            </a:r>
          </a:p>
          <a:p>
            <a:pPr algn="just"/>
            <a:r>
              <a:rPr lang="en-GB" sz="1800" dirty="0">
                <a:latin typeface="Times New Roman" panose="02020603050405020304" pitchFamily="18" charset="0"/>
                <a:cs typeface="Times New Roman" panose="02020603050405020304" pitchFamily="18" charset="0"/>
              </a:rPr>
              <a:t>Model Compatibility: Fixed dimensions are optimal for CNN-based architectures such as EfficientNet and VGG19, guaranteeing consistent performance.</a:t>
            </a:r>
          </a:p>
          <a:p>
            <a:pPr algn="just"/>
            <a:r>
              <a:rPr lang="en-GB" sz="1800" dirty="0">
                <a:latin typeface="Times New Roman" panose="02020603050405020304" pitchFamily="18" charset="0"/>
                <a:cs typeface="Times New Roman" panose="02020603050405020304" pitchFamily="18" charset="0"/>
              </a:rPr>
              <a:t>Scalability: A standardized size enhances batch processing efficiency, facilitating uniform training across all categories.</a:t>
            </a:r>
            <a:endParaRPr lang="en-IN" sz="1800" dirty="0">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C3BE9A43-938D-33DD-9448-4419E10FD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0" y="6400799"/>
            <a:ext cx="12192000" cy="456773"/>
          </a:xfrm>
          <a:prstGeom prst="rect">
            <a:avLst/>
          </a:prstGeom>
          <a:gradFill>
            <a:gsLst>
              <a:gs pos="0">
                <a:schemeClr val="accent1"/>
              </a:gs>
              <a:gs pos="78000">
                <a:srgbClr val="00000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777A4F7-6B8F-06A3-5139-56138287D3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38600" y="6400799"/>
            <a:ext cx="8153398" cy="456772"/>
          </a:xfrm>
          <a:prstGeom prst="rect">
            <a:avLst/>
          </a:prstGeom>
          <a:gradFill>
            <a:gsLst>
              <a:gs pos="0">
                <a:srgbClr val="000000">
                  <a:alpha val="63000"/>
                </a:srgbClr>
              </a:gs>
              <a:gs pos="100000">
                <a:schemeClr val="accent1">
                  <a:lumMod val="7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a:extLst>
              <a:ext uri="{FF2B5EF4-FFF2-40B4-BE49-F238E27FC236}">
                <a16:creationId xmlns:a16="http://schemas.microsoft.com/office/drawing/2014/main" id="{DB7E10BD-50E2-1DF6-987A-5DE21E8710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66850" y="3656768"/>
            <a:ext cx="4432109" cy="2188003"/>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48C9A880-D3A5-D499-41C0-9E507A6602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66850" y="1179292"/>
            <a:ext cx="4432109" cy="21880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4757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693</TotalTime>
  <Words>2243</Words>
  <Application>Microsoft Office PowerPoint</Application>
  <PresentationFormat>Widescreen</PresentationFormat>
  <Paragraphs>145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Aptos Display</vt:lpstr>
      <vt:lpstr>Arial</vt:lpstr>
      <vt:lpstr>Symbol</vt:lpstr>
      <vt:lpstr>Times New Roman</vt:lpstr>
      <vt:lpstr>Office Theme</vt:lpstr>
      <vt:lpstr>PowerPoint Presentation</vt:lpstr>
      <vt:lpstr>Table of Content</vt:lpstr>
      <vt:lpstr>Introduction</vt:lpstr>
      <vt:lpstr>Literature review</vt:lpstr>
      <vt:lpstr>Novelty of the project</vt:lpstr>
      <vt:lpstr>Methodology </vt:lpstr>
      <vt:lpstr>Dataset: SDNET2018</vt:lpstr>
      <vt:lpstr>EDA of the Dataset</vt:lpstr>
      <vt:lpstr>EDA of the Dataset</vt:lpstr>
      <vt:lpstr>EDA of the Dataset</vt:lpstr>
      <vt:lpstr>Data preprocessing</vt:lpstr>
      <vt:lpstr>Model development</vt:lpstr>
      <vt:lpstr>Evaluation of the model</vt:lpstr>
      <vt:lpstr>Data Management &amp; Ethics</vt:lpstr>
      <vt:lpstr>PowerPoint Presentation</vt:lpstr>
      <vt:lpstr>Literature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Office</dc:creator>
  <cp:lastModifiedBy>Office</cp:lastModifiedBy>
  <cp:revision>13</cp:revision>
  <dcterms:created xsi:type="dcterms:W3CDTF">2025-07-12T12:22:43Z</dcterms:created>
  <dcterms:modified xsi:type="dcterms:W3CDTF">2025-07-15T19:36:07Z</dcterms:modified>
</cp:coreProperties>
</file>