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4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04DA4502-9AF7-39FC-092A-DABEAFECE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0DCD8-0AC3-9A5C-DC23-6821A2FA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18" y="5099539"/>
            <a:ext cx="8728364" cy="8078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Predicting Churn in Streaming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3A74A-8E0C-55F0-70FB-E580221C9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18" y="5972709"/>
            <a:ext cx="8728364" cy="557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Faraan Khan</a:t>
            </a:r>
          </a:p>
        </p:txBody>
      </p:sp>
    </p:spTree>
    <p:extLst>
      <p:ext uri="{BB962C8B-B14F-4D97-AF65-F5344CB8AC3E}">
        <p14:creationId xmlns:p14="http://schemas.microsoft.com/office/powerpoint/2010/main" val="6149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8B23-BEF7-059E-E57F-63CF32EF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AB4F-E6D7-F05D-1219-B1552BC0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two models (optimized logistic regression and decision tree), the decision tree yielded the higher recall score</a:t>
            </a:r>
          </a:p>
          <a:p>
            <a:r>
              <a:rPr lang="en-US" dirty="0"/>
              <a:t>The most important features in predicting churn: </a:t>
            </a:r>
            <a:r>
              <a:rPr lang="en-US" b="1" dirty="0"/>
              <a:t>weekly minutes watched, multi-screen, customer support calls</a:t>
            </a:r>
          </a:p>
          <a:p>
            <a:pPr lvl="1"/>
            <a:r>
              <a:rPr lang="en-US" dirty="0"/>
              <a:t>Incentivize customers to download the app on multiple devices (exclusive bonus content only accessible using the app)</a:t>
            </a:r>
          </a:p>
          <a:p>
            <a:pPr lvl="1"/>
            <a:r>
              <a:rPr lang="en-US" dirty="0"/>
              <a:t>In the long run, approach other companies for partnerships that bundle content and cost</a:t>
            </a:r>
          </a:p>
          <a:p>
            <a:pPr lvl="1"/>
            <a:r>
              <a:rPr lang="en-US" dirty="0"/>
              <a:t>Begin A/B testing features like customer support bots to reduce the number of support calls made</a:t>
            </a:r>
          </a:p>
          <a:p>
            <a:pPr lvl="1"/>
            <a:r>
              <a:rPr lang="en-US" dirty="0"/>
              <a:t>Identify high risk customers as those approaching the critical support call volume when probability of churn increases and assign a special support member to resolve issues</a:t>
            </a:r>
          </a:p>
        </p:txBody>
      </p:sp>
    </p:spTree>
    <p:extLst>
      <p:ext uri="{BB962C8B-B14F-4D97-AF65-F5344CB8AC3E}">
        <p14:creationId xmlns:p14="http://schemas.microsoft.com/office/powerpoint/2010/main" val="424962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6B1C-BE26-B948-75BF-C32E44C1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9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8E76-7F49-61F0-3B8D-49EAFA7D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the Industry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7866E3-7257-58B1-5832-3FF42A04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2" y="1537535"/>
            <a:ext cx="3362604" cy="37829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5552-9A26-43BA-7706-C2F4D2B20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1615109"/>
            <a:ext cx="3595634" cy="4424907"/>
          </a:xfrm>
        </p:spPr>
        <p:txBody>
          <a:bodyPr/>
          <a:lstStyle/>
          <a:p>
            <a:r>
              <a:rPr lang="en-US" dirty="0"/>
              <a:t>Although streaming services are experiencing growth, churn remains an important issue that companies seek to resolve*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617E9-0462-AC39-9F48-04911E73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03" y="1038102"/>
            <a:ext cx="3714941" cy="4781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6B360C-507C-ABEF-8702-4A6B2D9C0118}"/>
              </a:ext>
            </a:extLst>
          </p:cNvPr>
          <p:cNvSpPr txBox="1"/>
          <p:nvPr/>
        </p:nvSpPr>
        <p:spPr>
          <a:xfrm>
            <a:off x="588065" y="6304384"/>
            <a:ext cx="11221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*https://www.latimes.com/entertainment-arts/business/newsletter/2022-04-05/here-are-four-charts-that-explain-future-of-streaming-the-wide-shot</a:t>
            </a:r>
          </a:p>
        </p:txBody>
      </p:sp>
    </p:spTree>
    <p:extLst>
      <p:ext uri="{BB962C8B-B14F-4D97-AF65-F5344CB8AC3E}">
        <p14:creationId xmlns:p14="http://schemas.microsoft.com/office/powerpoint/2010/main" val="12749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1B6D-72FC-3B4E-E0C1-22352560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57784"/>
            <a:ext cx="10890305" cy="1325681"/>
          </a:xfrm>
        </p:spPr>
        <p:txBody>
          <a:bodyPr/>
          <a:lstStyle/>
          <a:p>
            <a:r>
              <a:rPr lang="en-US" dirty="0"/>
              <a:t>Objective and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7CDA9-8CCD-B6BE-0E58-D3956373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59" y="1485901"/>
            <a:ext cx="10567284" cy="5675242"/>
          </a:xfrm>
        </p:spPr>
        <p:txBody>
          <a:bodyPr anchor="t">
            <a:normAutofit fontScale="40000" lnSpcReduction="20000"/>
          </a:bodyPr>
          <a:lstStyle/>
          <a:p>
            <a:r>
              <a:rPr lang="en-US" sz="3300" dirty="0"/>
              <a:t>Build a classification model that helps predict whether a user will churn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/>
              <a:t>Dataset: Kaggle dataset “Churn Modeling for OTT Platforms”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/>
              <a:t>After SMOTE and Feature Engineering, </a:t>
            </a:r>
            <a:r>
              <a:rPr lang="en-US" sz="3300" b="1" dirty="0"/>
              <a:t>2388 rows, 10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/>
              <a:t>Target Variable: </a:t>
            </a:r>
            <a:r>
              <a:rPr lang="en-US" sz="3300" b="1" dirty="0"/>
              <a:t>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/>
              <a:t>Independent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Number of Days Subscribed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Weekly Minutes Watched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Weekly Max Night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Videos Watched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Maximum Days Inactive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Customer Support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Multi-Screen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Mail Subscribed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/>
              <a:t>Optimize Model for </a:t>
            </a:r>
            <a:r>
              <a:rPr lang="en-US" sz="3500" b="1" dirty="0"/>
              <a:t>Recall </a:t>
            </a:r>
            <a:r>
              <a:rPr lang="en-US" sz="3500" dirty="0"/>
              <a:t>– minimize false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/>
              <a:t>Baseline counts: </a:t>
            </a:r>
            <a:r>
              <a:rPr lang="en-US" sz="3500" b="1" dirty="0"/>
              <a:t>87% no churn, 13% churn </a:t>
            </a:r>
          </a:p>
          <a:p>
            <a:endParaRPr lang="en-US" sz="7200" b="1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E38DA-66C9-7F95-10EB-F2423A4D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11" y="2393568"/>
            <a:ext cx="5934380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5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855D-46A7-BA06-F0E0-93113D34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Logistic Regression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7B4A4E-AB12-56FA-D111-1C1E3E7406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93" b="59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A0F30-894D-3A20-1D42-BB6A0920C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1752711"/>
            <a:ext cx="3585586" cy="3434638"/>
          </a:xfrm>
        </p:spPr>
        <p:txBody>
          <a:bodyPr anchor="t"/>
          <a:lstStyle/>
          <a:p>
            <a:r>
              <a:rPr lang="en-US" dirty="0"/>
              <a:t>Accuracy: .86</a:t>
            </a:r>
          </a:p>
          <a:p>
            <a:r>
              <a:rPr lang="en-US" dirty="0"/>
              <a:t>Precision: .39</a:t>
            </a:r>
          </a:p>
          <a:p>
            <a:r>
              <a:rPr lang="en-US" dirty="0"/>
              <a:t>Recall: .18</a:t>
            </a:r>
          </a:p>
          <a:p>
            <a:r>
              <a:rPr lang="en-US" dirty="0"/>
              <a:t>F1- Score: .24</a:t>
            </a:r>
          </a:p>
          <a:p>
            <a:endParaRPr lang="en-US" dirty="0"/>
          </a:p>
          <a:p>
            <a:r>
              <a:rPr lang="en-US" dirty="0"/>
              <a:t>Model performs poorly for accuracy; almost worse than the baseline when picked at random </a:t>
            </a:r>
          </a:p>
        </p:txBody>
      </p:sp>
    </p:spTree>
    <p:extLst>
      <p:ext uri="{BB962C8B-B14F-4D97-AF65-F5344CB8AC3E}">
        <p14:creationId xmlns:p14="http://schemas.microsoft.com/office/powerpoint/2010/main" val="322837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5E02-5A6E-DC6C-B8B3-CC22529C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post SMOTE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B018B4-EEE2-D9EF-50DA-D2EFDEC3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844" y="216909"/>
            <a:ext cx="4223456" cy="32120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6152E-C195-E3BD-10FD-2737A08DD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Sampling Strategy Ratio of .9 selected:</a:t>
            </a:r>
          </a:p>
          <a:p>
            <a:r>
              <a:rPr lang="en-US" dirty="0"/>
              <a:t>Accuracy: 0.69</a:t>
            </a:r>
          </a:p>
          <a:p>
            <a:r>
              <a:rPr lang="en-US" dirty="0"/>
              <a:t>Precision: 0.25</a:t>
            </a:r>
          </a:p>
          <a:p>
            <a:r>
              <a:rPr lang="en-US" dirty="0"/>
              <a:t>Recall: 0.72</a:t>
            </a:r>
          </a:p>
          <a:p>
            <a:r>
              <a:rPr lang="en-US" dirty="0"/>
              <a:t>f1 Score: 0.38</a:t>
            </a:r>
          </a:p>
          <a:p>
            <a:endParaRPr lang="en-US" dirty="0"/>
          </a:p>
          <a:p>
            <a:r>
              <a:rPr lang="en-US" dirty="0"/>
              <a:t>Recall and f1 scores dramatically improve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1C93D-36DB-D0E2-E912-A50E94F9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88" y="3572975"/>
            <a:ext cx="3925956" cy="33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59BD-8AC1-C41A-6F4E-7D37B9950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422" y="251003"/>
            <a:ext cx="8728364" cy="1132829"/>
          </a:xfrm>
        </p:spPr>
        <p:txBody>
          <a:bodyPr>
            <a:normAutofit/>
          </a:bodyPr>
          <a:lstStyle/>
          <a:p>
            <a:r>
              <a:rPr lang="en-US" sz="3200" dirty="0"/>
              <a:t>Model Performance After Polynomial Transformation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D35C6-A758-68FE-544D-686511151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" r="6703" b="-1"/>
          <a:stretch/>
        </p:blipFill>
        <p:spPr>
          <a:xfrm>
            <a:off x="4295535" y="1781691"/>
            <a:ext cx="3610871" cy="320464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2556B-3C62-F186-3853-23C937056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" r="6603" b="3"/>
          <a:stretch/>
        </p:blipFill>
        <p:spPr>
          <a:xfrm>
            <a:off x="451138" y="1827289"/>
            <a:ext cx="3650623" cy="3203421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C47CF0-6D48-4071-E749-0D85602C74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2" r="5831" b="2"/>
          <a:stretch/>
        </p:blipFill>
        <p:spPr>
          <a:xfrm>
            <a:off x="8090240" y="1781691"/>
            <a:ext cx="3707507" cy="3262605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C5ADFD-E91B-B42A-AB19-C94BFDCECC6F}"/>
              </a:ext>
            </a:extLst>
          </p:cNvPr>
          <p:cNvSpPr txBox="1"/>
          <p:nvPr/>
        </p:nvSpPr>
        <p:spPr>
          <a:xfrm>
            <a:off x="1356691" y="5188226"/>
            <a:ext cx="2822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Polynomial Degree 4:</a:t>
            </a:r>
          </a:p>
          <a:p>
            <a:endParaRPr lang="en-US" sz="1200" dirty="0"/>
          </a:p>
          <a:p>
            <a:r>
              <a:rPr lang="en-US" sz="1200" dirty="0"/>
              <a:t>Accuracy: 0.82305</a:t>
            </a:r>
          </a:p>
          <a:p>
            <a:r>
              <a:rPr lang="en-US" sz="1200" dirty="0"/>
              <a:t>Precision: 0.40323</a:t>
            </a:r>
          </a:p>
          <a:p>
            <a:r>
              <a:rPr lang="en-US" sz="1200" dirty="0"/>
              <a:t>Recall: 0.80645</a:t>
            </a:r>
          </a:p>
          <a:p>
            <a:r>
              <a:rPr lang="en-US" sz="1200" dirty="0"/>
              <a:t>F1 Score: 0.53763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56FD0-7D63-9AA9-9876-DEC659749EE0}"/>
              </a:ext>
            </a:extLst>
          </p:cNvPr>
          <p:cNvSpPr txBox="1"/>
          <p:nvPr/>
        </p:nvSpPr>
        <p:spPr>
          <a:xfrm>
            <a:off x="5267527" y="5188223"/>
            <a:ext cx="2822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Polynomial Degree 3:</a:t>
            </a:r>
          </a:p>
          <a:p>
            <a:endParaRPr lang="en-US" sz="1200" dirty="0"/>
          </a:p>
          <a:p>
            <a:r>
              <a:rPr lang="en-US" sz="1200" dirty="0"/>
              <a:t>Accuracy: 0.80864</a:t>
            </a:r>
          </a:p>
          <a:p>
            <a:r>
              <a:rPr lang="en-US" sz="1200" dirty="0"/>
              <a:t>Precision: 0.38168</a:t>
            </a:r>
          </a:p>
          <a:p>
            <a:r>
              <a:rPr lang="en-US" sz="1200" dirty="0"/>
              <a:t>Recall: 0.80645</a:t>
            </a:r>
          </a:p>
          <a:p>
            <a:r>
              <a:rPr lang="en-US" sz="1200" dirty="0"/>
              <a:t>F1 Score: 0.51813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4B479-8072-E664-8CED-128D413E19D4}"/>
              </a:ext>
            </a:extLst>
          </p:cNvPr>
          <p:cNvSpPr txBox="1"/>
          <p:nvPr/>
        </p:nvSpPr>
        <p:spPr>
          <a:xfrm>
            <a:off x="9087678" y="5188224"/>
            <a:ext cx="1747631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Polynomial Degree 2:</a:t>
            </a:r>
          </a:p>
          <a:p>
            <a:endParaRPr lang="en-US" sz="1200" dirty="0"/>
          </a:p>
          <a:p>
            <a:r>
              <a:rPr lang="en-US" sz="1200" dirty="0"/>
              <a:t>Accuracy: 0.79630</a:t>
            </a:r>
          </a:p>
          <a:p>
            <a:r>
              <a:rPr lang="en-US" sz="1200" dirty="0"/>
              <a:t>Precision: 0.37241</a:t>
            </a:r>
          </a:p>
          <a:p>
            <a:r>
              <a:rPr lang="en-US" sz="1200" b="1" dirty="0"/>
              <a:t>Recall: 0.87097</a:t>
            </a:r>
          </a:p>
          <a:p>
            <a:r>
              <a:rPr lang="en-US" sz="1200" b="1" dirty="0"/>
              <a:t>F1 Score: 0.52174</a:t>
            </a:r>
          </a:p>
        </p:txBody>
      </p:sp>
    </p:spTree>
    <p:extLst>
      <p:ext uri="{BB962C8B-B14F-4D97-AF65-F5344CB8AC3E}">
        <p14:creationId xmlns:p14="http://schemas.microsoft.com/office/powerpoint/2010/main" val="61166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B38A-F6E2-978C-A8CC-9550188A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79BFE0-415C-6B1D-321A-53DB87FB5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436" y="1020646"/>
            <a:ext cx="5877227" cy="45531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E831-93CE-C0E1-1284-847000C4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clearly overfitted:</a:t>
            </a:r>
          </a:p>
          <a:p>
            <a:endParaRPr lang="en-US" dirty="0"/>
          </a:p>
          <a:p>
            <a:r>
              <a:rPr lang="en-US" dirty="0"/>
              <a:t>Accuracy:  0.5</a:t>
            </a:r>
          </a:p>
          <a:p>
            <a:r>
              <a:rPr lang="en-US" dirty="0"/>
              <a:t>Precision:  0.18</a:t>
            </a:r>
          </a:p>
          <a:p>
            <a:r>
              <a:rPr lang="en-US" dirty="0"/>
              <a:t>Recall:  0.82</a:t>
            </a:r>
          </a:p>
          <a:p>
            <a:r>
              <a:rPr lang="en-US" dirty="0"/>
              <a:t>F1 Score:  0.30</a:t>
            </a:r>
          </a:p>
          <a:p>
            <a:r>
              <a:rPr lang="en-US" dirty="0"/>
              <a:t>ROC AUC: 0.64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8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8C93-DF6B-8180-7A8A-610E7856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DEEC2-F249-5175-1484-CCC553F8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" y="1837725"/>
            <a:ext cx="5016532" cy="2420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6B504-2AF1-896F-DF2F-3C2F954F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4" y="4254242"/>
            <a:ext cx="4740248" cy="2420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AF7ABF-6B06-C83B-1AFC-DF28C5B05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723" y="1806138"/>
            <a:ext cx="5095116" cy="2517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0138C5-C6CB-B515-C2C5-F667B2728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723" y="4210586"/>
            <a:ext cx="4991068" cy="24695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E73384-98FD-A6FA-475F-DA3340F2630F}"/>
              </a:ext>
            </a:extLst>
          </p:cNvPr>
          <p:cNvSpPr/>
          <p:nvPr/>
        </p:nvSpPr>
        <p:spPr>
          <a:xfrm>
            <a:off x="987162" y="2092187"/>
            <a:ext cx="344682" cy="18784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81FA0-57D5-5C1D-ED78-005760172B3B}"/>
              </a:ext>
            </a:extLst>
          </p:cNvPr>
          <p:cNvSpPr/>
          <p:nvPr/>
        </p:nvSpPr>
        <p:spPr>
          <a:xfrm>
            <a:off x="6589644" y="1938130"/>
            <a:ext cx="233570" cy="20325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8FF94-DBC1-AE0E-936D-B04C6969D16C}"/>
              </a:ext>
            </a:extLst>
          </p:cNvPr>
          <p:cNvSpPr/>
          <p:nvPr/>
        </p:nvSpPr>
        <p:spPr>
          <a:xfrm>
            <a:off x="1538879" y="4336786"/>
            <a:ext cx="1263956" cy="20325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1B82CE-DDAB-3513-1178-3C7D578C9770}"/>
              </a:ext>
            </a:extLst>
          </p:cNvPr>
          <p:cNvSpPr/>
          <p:nvPr/>
        </p:nvSpPr>
        <p:spPr>
          <a:xfrm>
            <a:off x="8633802" y="4379854"/>
            <a:ext cx="972368" cy="20325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4EE8-12B6-2BB6-6005-2B84D679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1CE4-AB8A-92F8-1EDC-0B099497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59" y="2311121"/>
            <a:ext cx="4486705" cy="3728895"/>
          </a:xfrm>
        </p:spPr>
        <p:txBody>
          <a:bodyPr/>
          <a:lstStyle/>
          <a:p>
            <a:r>
              <a:rPr lang="en-US" dirty="0"/>
              <a:t>Performance Metrics for pruned and hyper tuned tree:</a:t>
            </a:r>
          </a:p>
          <a:p>
            <a:endParaRPr lang="en-US" dirty="0"/>
          </a:p>
          <a:p>
            <a:r>
              <a:rPr lang="en-US" dirty="0"/>
              <a:t>Accuracy:  0.71</a:t>
            </a:r>
          </a:p>
          <a:p>
            <a:r>
              <a:rPr lang="en-US" dirty="0"/>
              <a:t>Precision:  0.29</a:t>
            </a:r>
          </a:p>
          <a:p>
            <a:r>
              <a:rPr lang="en-US" dirty="0">
                <a:highlight>
                  <a:srgbClr val="00FF00"/>
                </a:highlight>
              </a:rPr>
              <a:t>Recall:  0.89</a:t>
            </a:r>
          </a:p>
          <a:p>
            <a:r>
              <a:rPr lang="en-US" dirty="0"/>
              <a:t>F1 Score:  0.44</a:t>
            </a:r>
          </a:p>
          <a:p>
            <a:r>
              <a:rPr lang="en-US" dirty="0"/>
              <a:t>ROC AUC: 0.79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99D6-D22F-4614-F341-1FFF1373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086" y="475461"/>
            <a:ext cx="3214579" cy="2869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3263FA-BDFB-1506-483B-802C6BB4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69" y="3336295"/>
            <a:ext cx="6036837" cy="30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4888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436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VanillaVTI</vt:lpstr>
      <vt:lpstr>Predicting Churn in Streaming Platforms</vt:lpstr>
      <vt:lpstr>The State of the Industry</vt:lpstr>
      <vt:lpstr>Objective and Data</vt:lpstr>
      <vt:lpstr>Baseline Logistic Regression</vt:lpstr>
      <vt:lpstr>Model Performance post SMOTE</vt:lpstr>
      <vt:lpstr>Model Performance After Polynomial Transformation</vt:lpstr>
      <vt:lpstr>Decision Tree Baseline</vt:lpstr>
      <vt:lpstr>Finetuning Hyperparameters</vt:lpstr>
      <vt:lpstr>Optimized Decision Tree</vt:lpstr>
      <vt:lpstr>Recommendations and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Churn in Streaming Platforms</dc:title>
  <dc:creator>Faraan Khan</dc:creator>
  <cp:lastModifiedBy>Faraan Khan</cp:lastModifiedBy>
  <cp:revision>2</cp:revision>
  <dcterms:created xsi:type="dcterms:W3CDTF">2023-10-09T21:11:11Z</dcterms:created>
  <dcterms:modified xsi:type="dcterms:W3CDTF">2023-10-10T00:28:32Z</dcterms:modified>
</cp:coreProperties>
</file>