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Roboto"/>
      <p:regular r:id="rId60"/>
      <p:bold r:id="rId61"/>
      <p:italic r:id="rId62"/>
      <p:boldItalic r:id="rId63"/>
    </p:embeddedFont>
    <p:embeddedFont>
      <p:font typeface="Source Sans Pr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4.xml"/><Relationship Id="rId64" Type="http://schemas.openxmlformats.org/officeDocument/2006/relationships/font" Target="fonts/SourceSansPro-regular.fntdata"/><Relationship Id="rId63" Type="http://schemas.openxmlformats.org/officeDocument/2006/relationships/font" Target="fonts/Roboto-boldItalic.fntdata"/><Relationship Id="rId22" Type="http://schemas.openxmlformats.org/officeDocument/2006/relationships/slide" Target="slides/slide16.xml"/><Relationship Id="rId66" Type="http://schemas.openxmlformats.org/officeDocument/2006/relationships/font" Target="fonts/SourceSansPro-italic.fntdata"/><Relationship Id="rId21" Type="http://schemas.openxmlformats.org/officeDocument/2006/relationships/slide" Target="slides/slide15.xml"/><Relationship Id="rId65" Type="http://schemas.openxmlformats.org/officeDocument/2006/relationships/font" Target="fonts/SourceSansPro-bold.fntdata"/><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font" Target="fonts/SourceSansPro-boldItalic.fntdata"/><Relationship Id="rId60" Type="http://schemas.openxmlformats.org/officeDocument/2006/relationships/font" Target="fonts/Robot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d36af5297_2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5" name="Google Shape;135;gdd36af5297_2_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6" name="Google Shape;136;gdd36af5297_2_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d36af5297_2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dd36af5297_2_1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https://pages.apigee.com/rs/351-WXY-166/images/Apigee_StateOfAPIS_eBook_2020.pdf</a:t>
            </a:r>
            <a:endParaRPr/>
          </a:p>
        </p:txBody>
      </p:sp>
      <p:sp>
        <p:nvSpPr>
          <p:cNvPr id="213" name="Google Shape;213;gdd36af5297_2_1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d36af5297_2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dd36af5297_2_1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https://pages.apigee.com/rs/351-WXY-166/images/Apigee_StateOfAPIS_eBook_2020.pdf</a:t>
            </a:r>
            <a:endParaRPr/>
          </a:p>
        </p:txBody>
      </p:sp>
      <p:sp>
        <p:nvSpPr>
          <p:cNvPr id="222" name="Google Shape;222;gdd36af5297_2_1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d36af5297_2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dd36af5297_2_1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https://pages.apigee.com/rs/351-WXY-166/images/Apigee_StateOfAPIS_eBook_2020.pdf</a:t>
            </a:r>
            <a:endParaRPr/>
          </a:p>
        </p:txBody>
      </p:sp>
      <p:sp>
        <p:nvSpPr>
          <p:cNvPr id="230" name="Google Shape;230;gdd36af5297_2_1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d36af5297_2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dd36af5297_2_1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https://pages.apigee.com/rs/351-WXY-166/images/Apigee_StateOfAPIS_eBook_2020.pdf</a:t>
            </a:r>
            <a:endParaRPr/>
          </a:p>
        </p:txBody>
      </p:sp>
      <p:sp>
        <p:nvSpPr>
          <p:cNvPr id="238" name="Google Shape;238;gdd36af5297_2_1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d36af5297_2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dd36af5297_2_1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https://pages.apigee.com/rs/351-WXY-166/images/Apigee_StateOfAPIS_eBook_2020.pdf</a:t>
            </a:r>
            <a:endParaRPr/>
          </a:p>
        </p:txBody>
      </p:sp>
      <p:sp>
        <p:nvSpPr>
          <p:cNvPr id="247" name="Google Shape;247;gdd36af5297_2_1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d36af5297_2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dd36af5297_2_1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https://chrisgaertner.medium.com/the-future-is-api-first-5810584ff23</a:t>
            </a:r>
            <a:endParaRPr/>
          </a:p>
        </p:txBody>
      </p:sp>
      <p:sp>
        <p:nvSpPr>
          <p:cNvPr id="255" name="Google Shape;255;gdd36af5297_2_1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d36af5297_2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dd36af5297_2_1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https://blog.readme.com/on-the-origins-of-api-first-companies/</a:t>
            </a:r>
            <a:endParaRPr/>
          </a:p>
        </p:txBody>
      </p:sp>
      <p:sp>
        <p:nvSpPr>
          <p:cNvPr id="263" name="Google Shape;263;gdd36af5297_2_1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d36af5297_2_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dd36af5297_2_1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https://www.forbes.com/sites/tomtaulli/2020/01/18/api-economy--is-it-the-next-big-thing/?sh=335f53e042ff</a:t>
            </a:r>
            <a:endParaRPr/>
          </a:p>
          <a:p>
            <a:pPr indent="0" lvl="0" marL="0" rtl="0" algn="l">
              <a:spcBef>
                <a:spcPts val="360"/>
              </a:spcBef>
              <a:spcAft>
                <a:spcPts val="0"/>
              </a:spcAft>
              <a:buNone/>
            </a:pPr>
            <a:r>
              <a:t/>
            </a:r>
            <a:endParaRPr/>
          </a:p>
        </p:txBody>
      </p:sp>
      <p:sp>
        <p:nvSpPr>
          <p:cNvPr id="272" name="Google Shape;272;gdd36af5297_2_1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d36af5297_2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gdd36af5297_2_2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dd36af5297_2_20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d36af5297_2_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dd36af5297_2_2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dd36af5297_2_2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d36af5297_2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dd36af5297_2_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https://www.torocloud.com/blog/what-is-the-API-economy-and-why-it-matters-to-your-business</a:t>
            </a:r>
            <a:endParaRPr/>
          </a:p>
        </p:txBody>
      </p:sp>
      <p:sp>
        <p:nvSpPr>
          <p:cNvPr id="144" name="Google Shape;144;gdd36af5297_2_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d36af5297_2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dd36af5297_2_2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dd36af5297_2_2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d36af5297_2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dd36af5297_2_2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dd36af5297_2_2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d36af5297_2_2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dd36af5297_2_2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https://searchapparchitecture.techtarget.com/definition/API-economy</a:t>
            </a:r>
            <a:endParaRPr/>
          </a:p>
        </p:txBody>
      </p:sp>
      <p:sp>
        <p:nvSpPr>
          <p:cNvPr id="316" name="Google Shape;316;gdd36af5297_2_2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d36af5297_2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gdd36af5297_2_2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https://searchapparchitecture.techtarget.com/definition/API-economy</a:t>
            </a:r>
            <a:endParaRPr/>
          </a:p>
        </p:txBody>
      </p:sp>
      <p:sp>
        <p:nvSpPr>
          <p:cNvPr id="325" name="Google Shape;325;gdd36af5297_2_2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d36af5297_2_2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gdd36af5297_2_2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dd36af5297_2_2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d36af5297_2_2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gdd36af5297_2_2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https://nordicapis.com/what-does-it-mean-to-be-a-platform/</a:t>
            </a:r>
            <a:endParaRPr/>
          </a:p>
          <a:p>
            <a:pPr indent="0" lvl="0" marL="0" rtl="0" algn="l">
              <a:spcBef>
                <a:spcPts val="360"/>
              </a:spcBef>
              <a:spcAft>
                <a:spcPts val="0"/>
              </a:spcAft>
              <a:buNone/>
            </a:pPr>
            <a:r>
              <a:rPr lang="en-GB"/>
              <a:t>https://www.applicoinc.com/blog/what-is-a-platform-business-model/</a:t>
            </a:r>
            <a:endParaRPr/>
          </a:p>
        </p:txBody>
      </p:sp>
      <p:sp>
        <p:nvSpPr>
          <p:cNvPr id="342" name="Google Shape;342;gdd36af5297_2_2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d36af5297_2_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dd36af5297_2_2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https://chrisgaertner.medium.com/the-future-is-api-first-5810584ff23</a:t>
            </a:r>
            <a:endParaRPr/>
          </a:p>
        </p:txBody>
      </p:sp>
      <p:sp>
        <p:nvSpPr>
          <p:cNvPr id="351" name="Google Shape;351;gdd36af5297_2_2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d36af5297_2_2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gdd36af5297_2_2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https://nordicapis.com/api-first-companies-the-next-generation/</a:t>
            </a:r>
            <a:endParaRPr/>
          </a:p>
          <a:p>
            <a:pPr indent="0" lvl="0" marL="0" rtl="0" algn="l">
              <a:spcBef>
                <a:spcPts val="360"/>
              </a:spcBef>
              <a:spcAft>
                <a:spcPts val="0"/>
              </a:spcAft>
              <a:buNone/>
            </a:pPr>
            <a:r>
              <a:rPr lang="en-GB"/>
              <a:t>https://swagger.io/resources/articles/adopting-an-api-first-approach/</a:t>
            </a:r>
            <a:endParaRPr/>
          </a:p>
        </p:txBody>
      </p:sp>
      <p:sp>
        <p:nvSpPr>
          <p:cNvPr id="360" name="Google Shape;360;gdd36af5297_2_2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dd36af5297_2_2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dd36af5297_2_2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https://gisford.medium.com/the-third-party-api-economy-part-ii-announcing-the-api-first-directory-2b56a6dedcfa</a:t>
            </a:r>
            <a:endParaRPr/>
          </a:p>
        </p:txBody>
      </p:sp>
      <p:sp>
        <p:nvSpPr>
          <p:cNvPr id="369" name="Google Shape;369;gdd36af5297_2_2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d36af5297_2_2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gdd36af5297_2_2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https://chrisgaertner.medium.com/the-future-is-api-first-5810584ff23</a:t>
            </a:r>
            <a:endParaRPr/>
          </a:p>
        </p:txBody>
      </p:sp>
      <p:sp>
        <p:nvSpPr>
          <p:cNvPr id="378" name="Google Shape;378;gdd36af5297_2_29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d7b6da01c_6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dd7b6da01c_6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https://enterprisersproject.com/what-is-digital-transformation</a:t>
            </a:r>
            <a:endParaRPr/>
          </a:p>
        </p:txBody>
      </p:sp>
      <p:sp>
        <p:nvSpPr>
          <p:cNvPr id="153" name="Google Shape;153;gdd7b6da01c_6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d36af5297_2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gdd36af5297_2_2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dd36af5297_2_2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dd36af5297_2_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dd36af5297_2_3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dd36af5297_2_30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dd36af5297_2_3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gdd36af5297_2_3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https://www.weforum.org/agenda/2021/02/the-post-pandemic-future-of-work-according-to-3-000-ceos-from-around-the-world-685436524a/</a:t>
            </a:r>
            <a:endParaRPr/>
          </a:p>
        </p:txBody>
      </p:sp>
      <p:sp>
        <p:nvSpPr>
          <p:cNvPr id="403" name="Google Shape;403;gdd36af5297_2_3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dd36af5297_2_3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gdd36af5297_2_3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gdd36af5297_2_3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dd36af5297_2_3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gdd36af5297_2_3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dd36af5297_2_3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dd36af5297_2_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gdd36af5297_2_3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https://www.mulesoft.com/lp/ebook/api/artificial-intelligence-chatbot</a:t>
            </a:r>
            <a:endParaRPr/>
          </a:p>
        </p:txBody>
      </p:sp>
      <p:sp>
        <p:nvSpPr>
          <p:cNvPr id="430" name="Google Shape;430;gdd36af5297_2_3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dd36af5297_2_3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gdd36af5297_2_3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gdd36af5297_2_3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dd36af5297_2_3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gdd36af5297_2_3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https://www.mulesoft.com/lp/ebook/api/artificial-intelligence-chatbot</a:t>
            </a:r>
            <a:endParaRPr/>
          </a:p>
          <a:p>
            <a:pPr indent="0" lvl="0" marL="0" rtl="0" algn="l">
              <a:spcBef>
                <a:spcPts val="360"/>
              </a:spcBef>
              <a:spcAft>
                <a:spcPts val="0"/>
              </a:spcAft>
              <a:buNone/>
            </a:pPr>
            <a:r>
              <a:t/>
            </a:r>
            <a:endParaRPr/>
          </a:p>
        </p:txBody>
      </p:sp>
      <p:sp>
        <p:nvSpPr>
          <p:cNvPr id="448" name="Google Shape;448;gdd36af5297_2_3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dd36af5297_2_3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gdd36af5297_2_3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https://www.mulesoft.com/lp/ebook/api/artificial-intelligence-chatbot</a:t>
            </a:r>
            <a:endParaRPr/>
          </a:p>
          <a:p>
            <a:pPr indent="0" lvl="0" marL="0" rtl="0" algn="l">
              <a:spcBef>
                <a:spcPts val="360"/>
              </a:spcBef>
              <a:spcAft>
                <a:spcPts val="0"/>
              </a:spcAft>
              <a:buNone/>
            </a:pPr>
            <a:r>
              <a:t/>
            </a:r>
            <a:endParaRPr/>
          </a:p>
        </p:txBody>
      </p:sp>
      <p:sp>
        <p:nvSpPr>
          <p:cNvPr id="457" name="Google Shape;457;gdd36af5297_2_3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dd36af5297_2_3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gdd36af5297_2_3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https://www.hebergementwebs.com/blockchain/how-important-is-the-api-economy-to-blockchain-application-development</a:t>
            </a:r>
            <a:endParaRPr/>
          </a:p>
        </p:txBody>
      </p:sp>
      <p:sp>
        <p:nvSpPr>
          <p:cNvPr id="466" name="Google Shape;466;gdd36af5297_2_3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d36af5297_2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dd36af5297_2_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https://www.torocloud.com/blog/what-is-the-API-economy-and-why-it-matters-to-your-business</a:t>
            </a:r>
            <a:endParaRPr/>
          </a:p>
        </p:txBody>
      </p:sp>
      <p:sp>
        <p:nvSpPr>
          <p:cNvPr id="162" name="Google Shape;162;gdd36af5297_2_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dd36af5297_2_3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gdd36af5297_2_3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https://bandprotocol.com/</a:t>
            </a:r>
            <a:endParaRPr/>
          </a:p>
        </p:txBody>
      </p:sp>
      <p:sp>
        <p:nvSpPr>
          <p:cNvPr id="475" name="Google Shape;475;gdd36af5297_2_3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dd36af5297_2_3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gdd36af5297_2_3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gdd36af5297_2_3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dd36af5297_2_3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gdd36af5297_2_3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https://api-university.com/blog/architectural-style-for-apis/</a:t>
            </a:r>
            <a:endParaRPr/>
          </a:p>
          <a:p>
            <a:pPr indent="0" lvl="0" marL="0" rtl="0" algn="l">
              <a:spcBef>
                <a:spcPts val="360"/>
              </a:spcBef>
              <a:spcAft>
                <a:spcPts val="0"/>
              </a:spcAft>
              <a:buNone/>
            </a:pPr>
            <a:r>
              <a:rPr lang="en-GB"/>
              <a:t>https://www.openapis.org/</a:t>
            </a:r>
            <a:endParaRPr/>
          </a:p>
        </p:txBody>
      </p:sp>
      <p:sp>
        <p:nvSpPr>
          <p:cNvPr id="493" name="Google Shape;493;gdd36af5297_2_39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dd36af5297_63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 name="Google Shape;501;gdd36af5297_63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https://api-university.com/blog/architectural-style-for-apis/</a:t>
            </a:r>
            <a:endParaRPr/>
          </a:p>
          <a:p>
            <a:pPr indent="0" lvl="0" marL="0" rtl="0" algn="l">
              <a:spcBef>
                <a:spcPts val="360"/>
              </a:spcBef>
              <a:spcAft>
                <a:spcPts val="0"/>
              </a:spcAft>
              <a:buNone/>
            </a:pPr>
            <a:r>
              <a:rPr lang="en-GB"/>
              <a:t>https://www.openapis.org/</a:t>
            </a:r>
            <a:endParaRPr/>
          </a:p>
        </p:txBody>
      </p:sp>
      <p:sp>
        <p:nvSpPr>
          <p:cNvPr id="502" name="Google Shape;502;gdd36af5297_63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dd36af5297_269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dd36af5297_269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dd36af5297_26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dd36af5297_26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dd36af5297_269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dd36af5297_269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dd36af5297_269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dd36af5297_269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dd36af5297_269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dd36af5297_269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dd36af5297_269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dd36af5297_269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d36af5297_2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dd36af5297_2_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https://chrisgaertner.medium.com/the-future-is-api-first-5810584ff23</a:t>
            </a:r>
            <a:endParaRPr/>
          </a:p>
        </p:txBody>
      </p:sp>
      <p:sp>
        <p:nvSpPr>
          <p:cNvPr id="171" name="Google Shape;171;gdd36af5297_2_1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dd36af5297_269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dd36af5297_269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d80a0e9992_9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d80a0e9992_9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dd36af5297_2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gdd36af5297_2_4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d80a0e9992_15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d80a0e9992_15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d36af5297_2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dd36af5297_2_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https://www.forbes.com/sites/tomtaulli/2020/01/18/api-economy--is-it-the-next-big-thing/?sh=335f53e042ff</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GB"/>
              <a:t>https://thenewstack.io/the-exploding-endpoint-problem-why-everything-must-become-an-api/</a:t>
            </a:r>
            <a:endParaRPr/>
          </a:p>
        </p:txBody>
      </p:sp>
      <p:sp>
        <p:nvSpPr>
          <p:cNvPr id="180" name="Google Shape;180;gdd36af5297_2_1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d36af5297_2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dd36af5297_2_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https://pages.apigee.com/rs/351-WXY-166/images/Apigee_StateOfAPIS_eBook_2020.pdf</a:t>
            </a:r>
            <a:endParaRPr/>
          </a:p>
        </p:txBody>
      </p:sp>
      <p:sp>
        <p:nvSpPr>
          <p:cNvPr id="189" name="Google Shape;189;gdd36af5297_2_1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d36af5297_2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dd36af5297_2_1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https://pages.apigee.com/rs/351-WXY-166/images/Apigee_StateOfAPIS_eBook_2020.pdf</a:t>
            </a:r>
            <a:endParaRPr/>
          </a:p>
        </p:txBody>
      </p:sp>
      <p:sp>
        <p:nvSpPr>
          <p:cNvPr id="197" name="Google Shape;197;gdd36af5297_2_1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d36af5297_2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dd36af5297_2_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https://pages.apigee.com/rs/351-WXY-166/images/Apigee_StateOfAPIS_eBook_2020.pdf</a:t>
            </a:r>
            <a:endParaRPr/>
          </a:p>
        </p:txBody>
      </p:sp>
      <p:sp>
        <p:nvSpPr>
          <p:cNvPr id="205" name="Google Shape;205;gdd36af5297_2_1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sp>
        <p:nvSpPr>
          <p:cNvPr id="57" name="Google Shape;57;p14"/>
          <p:cNvSpPr/>
          <p:nvPr/>
        </p:nvSpPr>
        <p:spPr>
          <a:xfrm>
            <a:off x="1328166" y="971551"/>
            <a:ext cx="6487668" cy="2364665"/>
          </a:xfrm>
          <a:prstGeom prst="rect">
            <a:avLst/>
          </a:prstGeom>
          <a:noFill/>
          <a:ln cap="flat" cmpd="sng" w="9525">
            <a:solidFill>
              <a:schemeClr val="lt1"/>
            </a:solidFill>
            <a:prstDash val="solid"/>
            <a:round/>
            <a:headEnd len="sm" w="sm" type="none"/>
            <a:tailEnd len="sm" w="sm" type="none"/>
          </a:ln>
          <a:effectLst>
            <a:outerShdw blurRad="63500" sx="100500" rotWithShape="0" algn="ctr" sy="100500">
              <a:srgbClr val="000000">
                <a:alpha val="49803"/>
              </a:srgbClr>
            </a:outerShdw>
          </a:effectLst>
        </p:spPr>
        <p:txBody>
          <a:bodyPr anchorCtr="0" anchor="t" bIns="45700" lIns="91425" spcFirstLastPara="1" rIns="91425" wrap="square" tIns="45700">
            <a:noAutofit/>
          </a:bodyPr>
          <a:lstStyle/>
          <a:p>
            <a:pPr indent="0" lvl="0" marL="0" marR="0" rtl="0" algn="l">
              <a:spcBef>
                <a:spcPts val="0"/>
              </a:spcBef>
              <a:spcAft>
                <a:spcPts val="0"/>
              </a:spcAft>
              <a:buClr>
                <a:srgbClr val="EAEAEA"/>
              </a:buClr>
              <a:buSzPts val="3520"/>
              <a:buFont typeface="Noto Sans Symbols"/>
              <a:buNone/>
            </a:pPr>
            <a:r>
              <a:t/>
            </a:r>
            <a:endParaRPr b="0" i="0" sz="3200" u="none" cap="none" strike="noStrike">
              <a:solidFill>
                <a:srgbClr val="595959"/>
              </a:solidFill>
              <a:latin typeface="Source Sans Pro"/>
              <a:ea typeface="Source Sans Pro"/>
              <a:cs typeface="Source Sans Pro"/>
              <a:sym typeface="Source Sans Pro"/>
            </a:endParaRPr>
          </a:p>
        </p:txBody>
      </p:sp>
      <p:sp>
        <p:nvSpPr>
          <p:cNvPr id="58" name="Google Shape;58;p14"/>
          <p:cNvSpPr txBox="1"/>
          <p:nvPr>
            <p:ph type="ctrTitle"/>
          </p:nvPr>
        </p:nvSpPr>
        <p:spPr>
          <a:xfrm>
            <a:off x="1322921" y="1143000"/>
            <a:ext cx="6498158" cy="12936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EAEAEA"/>
              </a:buClr>
              <a:buSzPts val="5060"/>
              <a:buFont typeface="Noto Sans Symbols"/>
              <a:buNone/>
              <a:defRPr sz="4600">
                <a:solidFill>
                  <a:schemeClr val="accent1"/>
                </a:solidFill>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subTitle"/>
          </p:nvPr>
        </p:nvSpPr>
        <p:spPr>
          <a:xfrm>
            <a:off x="1322923" y="2474260"/>
            <a:ext cx="6498159" cy="687481"/>
          </a:xfrm>
          <a:prstGeom prst="rect">
            <a:avLst/>
          </a:prstGeom>
          <a:noFill/>
          <a:ln>
            <a:noFill/>
          </a:ln>
        </p:spPr>
        <p:txBody>
          <a:bodyPr anchorCtr="0" anchor="t" bIns="45700" lIns="91425" spcFirstLastPara="1" rIns="91425" wrap="square" tIns="45700">
            <a:normAutofit/>
          </a:bodyPr>
          <a:lstStyle>
            <a:lvl1pPr lvl="0" algn="ctr">
              <a:spcBef>
                <a:spcPts val="300"/>
              </a:spcBef>
              <a:spcAft>
                <a:spcPts val="0"/>
              </a:spcAft>
              <a:buClr>
                <a:srgbClr val="EAEAEA"/>
              </a:buClr>
              <a:buSzPts val="1980"/>
              <a:buFont typeface="Noto Sans Symbols"/>
              <a:buNone/>
              <a:defRPr sz="1800">
                <a:solidFill>
                  <a:srgbClr val="888888"/>
                </a:solidFill>
                <a:latin typeface="Source Sans Pro"/>
                <a:ea typeface="Source Sans Pro"/>
                <a:cs typeface="Source Sans Pro"/>
                <a:sym typeface="Source Sans Pro"/>
              </a:defRPr>
            </a:lvl1pPr>
            <a:lvl2pPr lvl="1" algn="ctr">
              <a:spcBef>
                <a:spcPts val="600"/>
              </a:spcBef>
              <a:spcAft>
                <a:spcPts val="0"/>
              </a:spcAft>
              <a:buClr>
                <a:srgbClr val="888888"/>
              </a:buClr>
              <a:buSzPts val="2420"/>
              <a:buNone/>
              <a:defRPr>
                <a:solidFill>
                  <a:srgbClr val="888888"/>
                </a:solidFill>
              </a:defRPr>
            </a:lvl2pPr>
            <a:lvl3pPr lvl="2" algn="ctr">
              <a:spcBef>
                <a:spcPts val="600"/>
              </a:spcBef>
              <a:spcAft>
                <a:spcPts val="0"/>
              </a:spcAft>
              <a:buClr>
                <a:srgbClr val="888888"/>
              </a:buClr>
              <a:buSzPts val="2200"/>
              <a:buNone/>
              <a:defRPr>
                <a:solidFill>
                  <a:srgbClr val="888888"/>
                </a:solidFill>
              </a:defRPr>
            </a:lvl3pPr>
            <a:lvl4pPr lvl="3" algn="ctr">
              <a:spcBef>
                <a:spcPts val="600"/>
              </a:spcBef>
              <a:spcAft>
                <a:spcPts val="0"/>
              </a:spcAft>
              <a:buClr>
                <a:srgbClr val="888888"/>
              </a:buClr>
              <a:buSzPts val="1980"/>
              <a:buNone/>
              <a:defRPr>
                <a:solidFill>
                  <a:srgbClr val="888888"/>
                </a:solidFill>
              </a:defRPr>
            </a:lvl4pPr>
            <a:lvl5pPr lvl="4" algn="ctr">
              <a:spcBef>
                <a:spcPts val="600"/>
              </a:spcBef>
              <a:spcAft>
                <a:spcPts val="0"/>
              </a:spcAft>
              <a:buClr>
                <a:srgbClr val="888888"/>
              </a:buClr>
              <a:buSzPts val="1980"/>
              <a:buNone/>
              <a:defRPr>
                <a:solidFill>
                  <a:srgbClr val="888888"/>
                </a:solidFill>
              </a:defRPr>
            </a:lvl5pPr>
            <a:lvl6pPr lvl="5" algn="ctr">
              <a:spcBef>
                <a:spcPts val="360"/>
              </a:spcBef>
              <a:spcAft>
                <a:spcPts val="0"/>
              </a:spcAft>
              <a:buSzPts val="1980"/>
              <a:buNone/>
              <a:defRPr>
                <a:solidFill>
                  <a:srgbClr val="888888"/>
                </a:solidFill>
              </a:defRPr>
            </a:lvl6pPr>
            <a:lvl7pPr lvl="6" algn="ctr">
              <a:spcBef>
                <a:spcPts val="360"/>
              </a:spcBef>
              <a:spcAft>
                <a:spcPts val="0"/>
              </a:spcAft>
              <a:buSzPts val="1980"/>
              <a:buNone/>
              <a:defRPr>
                <a:solidFill>
                  <a:srgbClr val="888888"/>
                </a:solidFill>
              </a:defRPr>
            </a:lvl7pPr>
            <a:lvl8pPr lvl="7" algn="ctr">
              <a:spcBef>
                <a:spcPts val="360"/>
              </a:spcBef>
              <a:spcAft>
                <a:spcPts val="0"/>
              </a:spcAft>
              <a:buSzPts val="1980"/>
              <a:buNone/>
              <a:defRPr>
                <a:solidFill>
                  <a:srgbClr val="888888"/>
                </a:solidFill>
              </a:defRPr>
            </a:lvl8pPr>
            <a:lvl9pPr lvl="8" algn="ctr">
              <a:spcBef>
                <a:spcPts val="360"/>
              </a:spcBef>
              <a:spcAft>
                <a:spcPts val="0"/>
              </a:spcAft>
              <a:buSzPts val="1980"/>
              <a:buNone/>
              <a:defRPr>
                <a:solidFill>
                  <a:srgbClr val="888888"/>
                </a:solidFill>
              </a:defRPr>
            </a:lvl9pPr>
          </a:lstStyle>
          <a:p/>
        </p:txBody>
      </p:sp>
      <p:sp>
        <p:nvSpPr>
          <p:cNvPr id="60" name="Google Shape;60;p14"/>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549275" y="80683"/>
            <a:ext cx="8042276" cy="100271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5"/>
          <p:cNvSpPr txBox="1"/>
          <p:nvPr>
            <p:ph idx="1" type="body"/>
          </p:nvPr>
        </p:nvSpPr>
        <p:spPr>
          <a:xfrm>
            <a:off x="549275" y="1200151"/>
            <a:ext cx="8042276" cy="3257550"/>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Clr>
                <a:srgbClr val="000000"/>
              </a:buClr>
              <a:buSzPts val="1980"/>
              <a:buChar char="⚫"/>
              <a:defRPr/>
            </a:lvl1pPr>
            <a:lvl2pPr indent="-354330" lvl="1" marL="914400" algn="l">
              <a:spcBef>
                <a:spcPts val="600"/>
              </a:spcBef>
              <a:spcAft>
                <a:spcPts val="0"/>
              </a:spcAft>
              <a:buClr>
                <a:srgbClr val="000000"/>
              </a:buClr>
              <a:buSzPts val="1980"/>
              <a:buChar char="⚫"/>
              <a:defRPr/>
            </a:lvl2pPr>
            <a:lvl3pPr indent="-354330" lvl="2" marL="1371600" algn="l">
              <a:spcBef>
                <a:spcPts val="600"/>
              </a:spcBef>
              <a:spcAft>
                <a:spcPts val="0"/>
              </a:spcAft>
              <a:buClr>
                <a:srgbClr val="000000"/>
              </a:buClr>
              <a:buSzPts val="1980"/>
              <a:buChar char="⚫"/>
              <a:defRPr/>
            </a:lvl3pPr>
            <a:lvl4pPr indent="-354330" lvl="3" marL="1828800" algn="l">
              <a:spcBef>
                <a:spcPts val="600"/>
              </a:spcBef>
              <a:spcAft>
                <a:spcPts val="0"/>
              </a:spcAft>
              <a:buClr>
                <a:srgbClr val="000000"/>
              </a:buClr>
              <a:buSzPts val="1980"/>
              <a:buChar char="⚫"/>
              <a:defRPr/>
            </a:lvl4pPr>
            <a:lvl5pPr indent="-354329" lvl="4" marL="2286000" algn="l">
              <a:spcBef>
                <a:spcPts val="600"/>
              </a:spcBef>
              <a:spcAft>
                <a:spcPts val="0"/>
              </a:spcAft>
              <a:buClr>
                <a:srgbClr val="000000"/>
              </a:buClr>
              <a:buSzPts val="1980"/>
              <a:buChar char="⚫"/>
              <a:defRPr/>
            </a:lvl5pPr>
            <a:lvl6pPr indent="-354329" lvl="5" marL="2743200" algn="l">
              <a:spcBef>
                <a:spcPts val="360"/>
              </a:spcBef>
              <a:spcAft>
                <a:spcPts val="0"/>
              </a:spcAft>
              <a:buSzPts val="1980"/>
              <a:buChar char="⚫"/>
              <a:defRPr/>
            </a:lvl6pPr>
            <a:lvl7pPr indent="-354329" lvl="6" marL="3200400" algn="l">
              <a:spcBef>
                <a:spcPts val="360"/>
              </a:spcBef>
              <a:spcAft>
                <a:spcPts val="0"/>
              </a:spcAft>
              <a:buSzPts val="1980"/>
              <a:buChar char="⚫"/>
              <a:defRPr/>
            </a:lvl7pPr>
            <a:lvl8pPr indent="-354329" lvl="7" marL="3657600" algn="l">
              <a:spcBef>
                <a:spcPts val="360"/>
              </a:spcBef>
              <a:spcAft>
                <a:spcPts val="0"/>
              </a:spcAft>
              <a:buSzPts val="1980"/>
              <a:buChar char="⚫"/>
              <a:defRPr/>
            </a:lvl8pPr>
            <a:lvl9pPr indent="-354329" lvl="8" marL="4114800" algn="l">
              <a:spcBef>
                <a:spcPts val="360"/>
              </a:spcBef>
              <a:spcAft>
                <a:spcPts val="0"/>
              </a:spcAft>
              <a:buSzPts val="1980"/>
              <a:buChar char="⚫"/>
              <a:defRPr/>
            </a:lvl9pPr>
          </a:lstStyle>
          <a:p/>
        </p:txBody>
      </p:sp>
      <p:sp>
        <p:nvSpPr>
          <p:cNvPr id="66" name="Google Shape;66;p15"/>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69" name="Shape 69"/>
        <p:cNvGrpSpPr/>
        <p:nvPr/>
      </p:nvGrpSpPr>
      <p:grpSpPr>
        <a:xfrm>
          <a:off x="0" y="0"/>
          <a:ext cx="0" cy="0"/>
          <a:chOff x="0" y="0"/>
          <a:chExt cx="0" cy="0"/>
        </a:xfrm>
      </p:grpSpPr>
      <p:sp>
        <p:nvSpPr>
          <p:cNvPr id="70" name="Google Shape;70;p16"/>
          <p:cNvSpPr txBox="1"/>
          <p:nvPr>
            <p:ph type="ctrTitle"/>
          </p:nvPr>
        </p:nvSpPr>
        <p:spPr>
          <a:xfrm>
            <a:off x="363540" y="2514601"/>
            <a:ext cx="8416925" cy="1102519"/>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6"/>
          <p:cNvSpPr txBox="1"/>
          <p:nvPr>
            <p:ph idx="1" type="subTitle"/>
          </p:nvPr>
        </p:nvSpPr>
        <p:spPr>
          <a:xfrm>
            <a:off x="363540" y="3578273"/>
            <a:ext cx="8416925" cy="729503"/>
          </a:xfrm>
          <a:prstGeom prst="rect">
            <a:avLst/>
          </a:prstGeom>
          <a:noFill/>
          <a:ln>
            <a:noFill/>
          </a:ln>
        </p:spPr>
        <p:txBody>
          <a:bodyPr anchorCtr="0" anchor="t" bIns="45700" lIns="91425" spcFirstLastPara="1" rIns="91425" wrap="square" tIns="45700">
            <a:normAutofit/>
          </a:bodyPr>
          <a:lstStyle>
            <a:lvl1pPr lvl="0" algn="ctr">
              <a:spcBef>
                <a:spcPts val="300"/>
              </a:spcBef>
              <a:spcAft>
                <a:spcPts val="0"/>
              </a:spcAft>
              <a:buClr>
                <a:srgbClr val="888888"/>
              </a:buClr>
              <a:buSzPts val="1980"/>
              <a:buNone/>
              <a:defRPr sz="1800">
                <a:solidFill>
                  <a:srgbClr val="888888"/>
                </a:solidFill>
              </a:defRPr>
            </a:lvl1pPr>
            <a:lvl2pPr lvl="1" algn="ctr">
              <a:spcBef>
                <a:spcPts val="600"/>
              </a:spcBef>
              <a:spcAft>
                <a:spcPts val="0"/>
              </a:spcAft>
              <a:buClr>
                <a:srgbClr val="888888"/>
              </a:buClr>
              <a:buSzPts val="2420"/>
              <a:buNone/>
              <a:defRPr>
                <a:solidFill>
                  <a:srgbClr val="888888"/>
                </a:solidFill>
              </a:defRPr>
            </a:lvl2pPr>
            <a:lvl3pPr lvl="2" algn="ctr">
              <a:spcBef>
                <a:spcPts val="600"/>
              </a:spcBef>
              <a:spcAft>
                <a:spcPts val="0"/>
              </a:spcAft>
              <a:buClr>
                <a:srgbClr val="888888"/>
              </a:buClr>
              <a:buSzPts val="2200"/>
              <a:buNone/>
              <a:defRPr>
                <a:solidFill>
                  <a:srgbClr val="888888"/>
                </a:solidFill>
              </a:defRPr>
            </a:lvl3pPr>
            <a:lvl4pPr lvl="3" algn="ctr">
              <a:spcBef>
                <a:spcPts val="600"/>
              </a:spcBef>
              <a:spcAft>
                <a:spcPts val="0"/>
              </a:spcAft>
              <a:buClr>
                <a:srgbClr val="888888"/>
              </a:buClr>
              <a:buSzPts val="1980"/>
              <a:buNone/>
              <a:defRPr>
                <a:solidFill>
                  <a:srgbClr val="888888"/>
                </a:solidFill>
              </a:defRPr>
            </a:lvl4pPr>
            <a:lvl5pPr lvl="4" algn="ctr">
              <a:spcBef>
                <a:spcPts val="600"/>
              </a:spcBef>
              <a:spcAft>
                <a:spcPts val="0"/>
              </a:spcAft>
              <a:buClr>
                <a:srgbClr val="888888"/>
              </a:buClr>
              <a:buSzPts val="1980"/>
              <a:buNone/>
              <a:defRPr>
                <a:solidFill>
                  <a:srgbClr val="888888"/>
                </a:solidFill>
              </a:defRPr>
            </a:lvl5pPr>
            <a:lvl6pPr lvl="5" algn="ctr">
              <a:spcBef>
                <a:spcPts val="360"/>
              </a:spcBef>
              <a:spcAft>
                <a:spcPts val="0"/>
              </a:spcAft>
              <a:buSzPts val="1980"/>
              <a:buNone/>
              <a:defRPr>
                <a:solidFill>
                  <a:srgbClr val="888888"/>
                </a:solidFill>
              </a:defRPr>
            </a:lvl6pPr>
            <a:lvl7pPr lvl="6" algn="ctr">
              <a:spcBef>
                <a:spcPts val="360"/>
              </a:spcBef>
              <a:spcAft>
                <a:spcPts val="0"/>
              </a:spcAft>
              <a:buSzPts val="1980"/>
              <a:buNone/>
              <a:defRPr>
                <a:solidFill>
                  <a:srgbClr val="888888"/>
                </a:solidFill>
              </a:defRPr>
            </a:lvl7pPr>
            <a:lvl8pPr lvl="7" algn="ctr">
              <a:spcBef>
                <a:spcPts val="360"/>
              </a:spcBef>
              <a:spcAft>
                <a:spcPts val="0"/>
              </a:spcAft>
              <a:buSzPts val="1980"/>
              <a:buNone/>
              <a:defRPr>
                <a:solidFill>
                  <a:srgbClr val="888888"/>
                </a:solidFill>
              </a:defRPr>
            </a:lvl8pPr>
            <a:lvl9pPr lvl="8" algn="ctr">
              <a:spcBef>
                <a:spcPts val="360"/>
              </a:spcBef>
              <a:spcAft>
                <a:spcPts val="0"/>
              </a:spcAft>
              <a:buSzPts val="1980"/>
              <a:buNone/>
              <a:defRPr>
                <a:solidFill>
                  <a:srgbClr val="888888"/>
                </a:solidFill>
              </a:defRPr>
            </a:lvl9pPr>
          </a:lstStyle>
          <a:p/>
        </p:txBody>
      </p:sp>
      <p:sp>
        <p:nvSpPr>
          <p:cNvPr id="72" name="Google Shape;72;p16"/>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
        <p:nvSpPr>
          <p:cNvPr id="75" name="Google Shape;75;p16"/>
          <p:cNvSpPr/>
          <p:nvPr>
            <p:ph idx="2" type="pic"/>
          </p:nvPr>
        </p:nvSpPr>
        <p:spPr>
          <a:xfrm>
            <a:off x="370980" y="272653"/>
            <a:ext cx="8402040" cy="2127647"/>
          </a:xfrm>
          <a:prstGeom prst="rect">
            <a:avLst/>
          </a:prstGeom>
          <a:noFill/>
          <a:ln cap="flat" cmpd="sng" w="9525">
            <a:solidFill>
              <a:schemeClr val="lt1"/>
            </a:solidFill>
            <a:prstDash val="solid"/>
            <a:round/>
            <a:headEnd len="sm" w="sm" type="none"/>
            <a:tailEnd len="sm" w="sm" type="none"/>
          </a:ln>
          <a:effectLst>
            <a:outerShdw blurRad="63500" sx="100500" rotWithShape="0" algn="ctr" sy="100500">
              <a:srgbClr val="000000">
                <a:alpha val="49803"/>
              </a:srgbClr>
            </a:outerShdw>
          </a:effectLst>
        </p:spPr>
        <p:txBody>
          <a:bodyPr anchorCtr="0" anchor="t" bIns="45700" lIns="91425" spcFirstLastPara="1" rIns="91425" wrap="square" tIns="45700">
            <a:noAutofit/>
          </a:bodyPr>
          <a:lstStyle>
            <a:lvl1pPr lvl="0" marR="0" rtl="0" algn="l">
              <a:spcBef>
                <a:spcPts val="2000"/>
              </a:spcBef>
              <a:spcAft>
                <a:spcPts val="0"/>
              </a:spcAft>
              <a:buClr>
                <a:srgbClr val="000000"/>
              </a:buClr>
              <a:buSzPts val="3520"/>
              <a:buFont typeface="Noto Sans Symbols"/>
              <a:buNone/>
              <a:defRPr b="0" i="0" sz="3200" u="none" cap="none" strike="noStrike">
                <a:solidFill>
                  <a:srgbClr val="000000"/>
                </a:solidFill>
                <a:latin typeface="Source Sans Pro"/>
                <a:ea typeface="Source Sans Pro"/>
                <a:cs typeface="Source Sans Pro"/>
                <a:sym typeface="Source Sans Pro"/>
              </a:defRPr>
            </a:lvl1pPr>
            <a:lvl2pPr lvl="1" marR="0" rtl="0" algn="l">
              <a:spcBef>
                <a:spcPts val="600"/>
              </a:spcBef>
              <a:spcAft>
                <a:spcPts val="0"/>
              </a:spcAft>
              <a:buClr>
                <a:srgbClr val="000000"/>
              </a:buClr>
              <a:buSzPts val="3080"/>
              <a:buFont typeface="Noto Sans Symbols"/>
              <a:buNone/>
              <a:defRPr b="0" i="0" sz="2800" u="none" cap="none" strike="noStrike">
                <a:solidFill>
                  <a:srgbClr val="000000"/>
                </a:solidFill>
                <a:latin typeface="Source Sans Pro"/>
                <a:ea typeface="Source Sans Pro"/>
                <a:cs typeface="Source Sans Pro"/>
                <a:sym typeface="Source Sans Pro"/>
              </a:defRPr>
            </a:lvl2pPr>
            <a:lvl3pPr lvl="2" marR="0" rtl="0" algn="l">
              <a:spcBef>
                <a:spcPts val="600"/>
              </a:spcBef>
              <a:spcAft>
                <a:spcPts val="0"/>
              </a:spcAft>
              <a:buClr>
                <a:srgbClr val="000000"/>
              </a:buClr>
              <a:buSzPts val="2640"/>
              <a:buFont typeface="Noto Sans Symbols"/>
              <a:buNone/>
              <a:defRPr b="0" i="0" sz="2400" u="none" cap="none" strike="noStrike">
                <a:solidFill>
                  <a:srgbClr val="000000"/>
                </a:solidFill>
                <a:latin typeface="Source Sans Pro"/>
                <a:ea typeface="Source Sans Pro"/>
                <a:cs typeface="Source Sans Pro"/>
                <a:sym typeface="Source Sans Pro"/>
              </a:defRPr>
            </a:lvl3pPr>
            <a:lvl4pPr lvl="3" marR="0" rtl="0" algn="l">
              <a:spcBef>
                <a:spcPts val="600"/>
              </a:spcBef>
              <a:spcAft>
                <a:spcPts val="0"/>
              </a:spcAft>
              <a:buClr>
                <a:srgbClr val="000000"/>
              </a:buClr>
              <a:buSzPts val="2200"/>
              <a:buFont typeface="Noto Sans Symbols"/>
              <a:buNone/>
              <a:defRPr b="0" i="0" sz="2000" u="none" cap="none" strike="noStrike">
                <a:solidFill>
                  <a:srgbClr val="000000"/>
                </a:solidFill>
                <a:latin typeface="Source Sans Pro"/>
                <a:ea typeface="Source Sans Pro"/>
                <a:cs typeface="Source Sans Pro"/>
                <a:sym typeface="Source Sans Pro"/>
              </a:defRPr>
            </a:lvl4pPr>
            <a:lvl5pPr lvl="4" marR="0" rtl="0" algn="l">
              <a:spcBef>
                <a:spcPts val="600"/>
              </a:spcBef>
              <a:spcAft>
                <a:spcPts val="0"/>
              </a:spcAft>
              <a:buClr>
                <a:srgbClr val="000000"/>
              </a:buClr>
              <a:buSzPts val="2200"/>
              <a:buFont typeface="Noto Sans Symbols"/>
              <a:buNone/>
              <a:defRPr b="0" i="0" sz="2000" u="none" cap="none" strike="noStrike">
                <a:solidFill>
                  <a:srgbClr val="000000"/>
                </a:solidFill>
                <a:latin typeface="Source Sans Pro"/>
                <a:ea typeface="Source Sans Pro"/>
                <a:cs typeface="Source Sans Pro"/>
                <a:sym typeface="Source Sans Pro"/>
              </a:defRPr>
            </a:lvl5pPr>
            <a:lvl6pPr lvl="5" marR="0" rtl="0" algn="l">
              <a:spcBef>
                <a:spcPts val="400"/>
              </a:spcBef>
              <a:spcAft>
                <a:spcPts val="0"/>
              </a:spcAft>
              <a:buClr>
                <a:schemeClr val="accent2"/>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6pPr>
            <a:lvl7pPr lvl="6" marR="0" rtl="0" algn="l">
              <a:spcBef>
                <a:spcPts val="400"/>
              </a:spcBef>
              <a:spcAft>
                <a:spcPts val="0"/>
              </a:spcAft>
              <a:buClr>
                <a:srgbClr val="EAEAEA"/>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7pPr>
            <a:lvl8pPr lvl="7" marR="0" rtl="0" algn="l">
              <a:spcBef>
                <a:spcPts val="400"/>
              </a:spcBef>
              <a:spcAft>
                <a:spcPts val="0"/>
              </a:spcAft>
              <a:buClr>
                <a:schemeClr val="accent2"/>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8pPr>
            <a:lvl9pPr lvl="8" marR="0" rtl="0" algn="l">
              <a:spcBef>
                <a:spcPts val="400"/>
              </a:spcBef>
              <a:spcAft>
                <a:spcPts val="0"/>
              </a:spcAft>
              <a:buClr>
                <a:srgbClr val="EAEAEA"/>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76" name="Shape 76"/>
        <p:cNvGrpSpPr/>
        <p:nvPr/>
      </p:nvGrpSpPr>
      <p:grpSpPr>
        <a:xfrm>
          <a:off x="0" y="0"/>
          <a:ext cx="0" cy="0"/>
          <a:chOff x="0" y="0"/>
          <a:chExt cx="0" cy="0"/>
        </a:xfrm>
      </p:grpSpPr>
      <p:sp>
        <p:nvSpPr>
          <p:cNvPr id="77" name="Google Shape;77;p17"/>
          <p:cNvSpPr txBox="1"/>
          <p:nvPr>
            <p:ph type="title"/>
          </p:nvPr>
        </p:nvSpPr>
        <p:spPr>
          <a:xfrm>
            <a:off x="549277" y="1802359"/>
            <a:ext cx="8056563" cy="102155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4600"/>
              <a:buFont typeface="Source Sans Pro"/>
              <a:buNone/>
              <a:defRPr b="0" sz="4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7"/>
          <p:cNvSpPr txBox="1"/>
          <p:nvPr>
            <p:ph idx="1" type="body"/>
          </p:nvPr>
        </p:nvSpPr>
        <p:spPr>
          <a:xfrm>
            <a:off x="549277" y="2802004"/>
            <a:ext cx="8056563" cy="1125140"/>
          </a:xfrm>
          <a:prstGeom prst="rect">
            <a:avLst/>
          </a:prstGeom>
          <a:noFill/>
          <a:ln>
            <a:noFill/>
          </a:ln>
        </p:spPr>
        <p:txBody>
          <a:bodyPr anchorCtr="0" anchor="t" bIns="45700" lIns="91425" spcFirstLastPara="1" rIns="91425" wrap="square" tIns="45700">
            <a:normAutofit/>
          </a:bodyPr>
          <a:lstStyle>
            <a:lvl1pPr indent="-228600" lvl="0" marL="457200" algn="ctr">
              <a:spcBef>
                <a:spcPts val="300"/>
              </a:spcBef>
              <a:spcAft>
                <a:spcPts val="0"/>
              </a:spcAft>
              <a:buClr>
                <a:srgbClr val="888888"/>
              </a:buClr>
              <a:buSzPts val="1980"/>
              <a:buNone/>
              <a:defRPr sz="1800">
                <a:solidFill>
                  <a:srgbClr val="888888"/>
                </a:solidFill>
              </a:defRPr>
            </a:lvl1pPr>
            <a:lvl2pPr indent="-228600" lvl="1" marL="914400" algn="l">
              <a:spcBef>
                <a:spcPts val="600"/>
              </a:spcBef>
              <a:spcAft>
                <a:spcPts val="0"/>
              </a:spcAft>
              <a:buClr>
                <a:srgbClr val="888888"/>
              </a:buClr>
              <a:buSzPts val="1980"/>
              <a:buNone/>
              <a:defRPr sz="1800">
                <a:solidFill>
                  <a:srgbClr val="888888"/>
                </a:solidFill>
              </a:defRPr>
            </a:lvl2pPr>
            <a:lvl3pPr indent="-228600" lvl="2" marL="1371600" algn="l">
              <a:spcBef>
                <a:spcPts val="600"/>
              </a:spcBef>
              <a:spcAft>
                <a:spcPts val="0"/>
              </a:spcAft>
              <a:buClr>
                <a:srgbClr val="888888"/>
              </a:buClr>
              <a:buSzPts val="1760"/>
              <a:buNone/>
              <a:defRPr sz="1600">
                <a:solidFill>
                  <a:srgbClr val="888888"/>
                </a:solidFill>
              </a:defRPr>
            </a:lvl3pPr>
            <a:lvl4pPr indent="-228600" lvl="3" marL="1828800" algn="l">
              <a:spcBef>
                <a:spcPts val="600"/>
              </a:spcBef>
              <a:spcAft>
                <a:spcPts val="0"/>
              </a:spcAft>
              <a:buClr>
                <a:srgbClr val="888888"/>
              </a:buClr>
              <a:buSzPts val="1540"/>
              <a:buNone/>
              <a:defRPr sz="1400">
                <a:solidFill>
                  <a:srgbClr val="888888"/>
                </a:solidFill>
              </a:defRPr>
            </a:lvl4pPr>
            <a:lvl5pPr indent="-228600" lvl="4" marL="2286000" algn="l">
              <a:spcBef>
                <a:spcPts val="600"/>
              </a:spcBef>
              <a:spcAft>
                <a:spcPts val="0"/>
              </a:spcAft>
              <a:buClr>
                <a:srgbClr val="888888"/>
              </a:buClr>
              <a:buSzPts val="1540"/>
              <a:buNone/>
              <a:defRPr sz="1400">
                <a:solidFill>
                  <a:srgbClr val="888888"/>
                </a:solidFill>
              </a:defRPr>
            </a:lvl5pPr>
            <a:lvl6pPr indent="-228600" lvl="5" marL="2743200" algn="l">
              <a:spcBef>
                <a:spcPts val="280"/>
              </a:spcBef>
              <a:spcAft>
                <a:spcPts val="0"/>
              </a:spcAft>
              <a:buSzPts val="1540"/>
              <a:buNone/>
              <a:defRPr sz="1400">
                <a:solidFill>
                  <a:srgbClr val="888888"/>
                </a:solidFill>
              </a:defRPr>
            </a:lvl6pPr>
            <a:lvl7pPr indent="-228600" lvl="6" marL="3200400" algn="l">
              <a:spcBef>
                <a:spcPts val="280"/>
              </a:spcBef>
              <a:spcAft>
                <a:spcPts val="0"/>
              </a:spcAft>
              <a:buSzPts val="1540"/>
              <a:buNone/>
              <a:defRPr sz="1400">
                <a:solidFill>
                  <a:srgbClr val="888888"/>
                </a:solidFill>
              </a:defRPr>
            </a:lvl7pPr>
            <a:lvl8pPr indent="-228600" lvl="7" marL="3657600" algn="l">
              <a:spcBef>
                <a:spcPts val="280"/>
              </a:spcBef>
              <a:spcAft>
                <a:spcPts val="0"/>
              </a:spcAft>
              <a:buSzPts val="1540"/>
              <a:buNone/>
              <a:defRPr sz="1400">
                <a:solidFill>
                  <a:srgbClr val="888888"/>
                </a:solidFill>
              </a:defRPr>
            </a:lvl8pPr>
            <a:lvl9pPr indent="-228600" lvl="8" marL="4114800" algn="l">
              <a:spcBef>
                <a:spcPts val="280"/>
              </a:spcBef>
              <a:spcAft>
                <a:spcPts val="0"/>
              </a:spcAft>
              <a:buSzPts val="1540"/>
              <a:buNone/>
              <a:defRPr sz="1400">
                <a:solidFill>
                  <a:srgbClr val="888888"/>
                </a:solidFill>
              </a:defRPr>
            </a:lvl9pPr>
          </a:lstStyle>
          <a:p/>
        </p:txBody>
      </p:sp>
      <p:sp>
        <p:nvSpPr>
          <p:cNvPr id="79" name="Google Shape;79;p17"/>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82" name="Shape 82"/>
        <p:cNvGrpSpPr/>
        <p:nvPr/>
      </p:nvGrpSpPr>
      <p:grpSpPr>
        <a:xfrm>
          <a:off x="0" y="0"/>
          <a:ext cx="0" cy="0"/>
          <a:chOff x="0" y="0"/>
          <a:chExt cx="0" cy="0"/>
        </a:xfrm>
      </p:grpSpPr>
      <p:sp>
        <p:nvSpPr>
          <p:cNvPr id="83" name="Google Shape;83;p18"/>
          <p:cNvSpPr txBox="1"/>
          <p:nvPr>
            <p:ph type="title"/>
          </p:nvPr>
        </p:nvSpPr>
        <p:spPr>
          <a:xfrm>
            <a:off x="549275" y="80683"/>
            <a:ext cx="8042276" cy="100271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8"/>
          <p:cNvSpPr txBox="1"/>
          <p:nvPr>
            <p:ph idx="1" type="body"/>
          </p:nvPr>
        </p:nvSpPr>
        <p:spPr>
          <a:xfrm>
            <a:off x="549275" y="1200151"/>
            <a:ext cx="3840480" cy="3257550"/>
          </a:xfrm>
          <a:prstGeom prst="rect">
            <a:avLst/>
          </a:prstGeom>
          <a:noFill/>
          <a:ln>
            <a:noFill/>
          </a:ln>
        </p:spPr>
        <p:txBody>
          <a:bodyPr anchorCtr="0" anchor="t" bIns="45700" lIns="91425" spcFirstLastPara="1" rIns="91425" wrap="square" tIns="45700">
            <a:normAutofit/>
          </a:bodyPr>
          <a:lstStyle>
            <a:lvl1pPr indent="-368300" lvl="0" marL="457200" algn="l">
              <a:spcBef>
                <a:spcPts val="1600"/>
              </a:spcBef>
              <a:spcAft>
                <a:spcPts val="0"/>
              </a:spcAft>
              <a:buClr>
                <a:srgbClr val="000000"/>
              </a:buClr>
              <a:buSzPts val="2200"/>
              <a:buChar char="⚫"/>
              <a:defRPr sz="2000"/>
            </a:lvl1pPr>
            <a:lvl2pPr indent="-354330" lvl="1" marL="914400" algn="l">
              <a:spcBef>
                <a:spcPts val="600"/>
              </a:spcBef>
              <a:spcAft>
                <a:spcPts val="0"/>
              </a:spcAft>
              <a:buClr>
                <a:srgbClr val="000000"/>
              </a:buClr>
              <a:buSzPts val="1980"/>
              <a:buChar char="⚫"/>
              <a:defRPr sz="1800"/>
            </a:lvl2pPr>
            <a:lvl3pPr indent="-354330" lvl="2" marL="1371600" algn="l">
              <a:spcBef>
                <a:spcPts val="600"/>
              </a:spcBef>
              <a:spcAft>
                <a:spcPts val="0"/>
              </a:spcAft>
              <a:buClr>
                <a:srgbClr val="000000"/>
              </a:buClr>
              <a:buSzPts val="1980"/>
              <a:buChar char="⚫"/>
              <a:defRPr sz="1800"/>
            </a:lvl3pPr>
            <a:lvl4pPr indent="-354330" lvl="3" marL="1828800" algn="l">
              <a:spcBef>
                <a:spcPts val="600"/>
              </a:spcBef>
              <a:spcAft>
                <a:spcPts val="0"/>
              </a:spcAft>
              <a:buClr>
                <a:srgbClr val="000000"/>
              </a:buClr>
              <a:buSzPts val="1980"/>
              <a:buChar char="⚫"/>
              <a:defRPr sz="1800"/>
            </a:lvl4pPr>
            <a:lvl5pPr indent="-354329" lvl="4" marL="2286000" algn="l">
              <a:spcBef>
                <a:spcPts val="600"/>
              </a:spcBef>
              <a:spcAft>
                <a:spcPts val="0"/>
              </a:spcAft>
              <a:buClr>
                <a:srgbClr val="000000"/>
              </a:buClr>
              <a:buSzPts val="1980"/>
              <a:buChar char="⚫"/>
              <a:defRPr sz="1800"/>
            </a:lvl5pPr>
            <a:lvl6pPr indent="-354329" lvl="5" marL="2743200" algn="l">
              <a:spcBef>
                <a:spcPts val="360"/>
              </a:spcBef>
              <a:spcAft>
                <a:spcPts val="0"/>
              </a:spcAft>
              <a:buSzPts val="1980"/>
              <a:buChar char="⚫"/>
              <a:defRPr sz="1800"/>
            </a:lvl6pPr>
            <a:lvl7pPr indent="-354329" lvl="6" marL="3200400" algn="l">
              <a:spcBef>
                <a:spcPts val="360"/>
              </a:spcBef>
              <a:spcAft>
                <a:spcPts val="0"/>
              </a:spcAft>
              <a:buSzPts val="1980"/>
              <a:buChar char="⚫"/>
              <a:defRPr sz="1800"/>
            </a:lvl7pPr>
            <a:lvl8pPr indent="-354329" lvl="7" marL="3657600" algn="l">
              <a:spcBef>
                <a:spcPts val="360"/>
              </a:spcBef>
              <a:spcAft>
                <a:spcPts val="0"/>
              </a:spcAft>
              <a:buSzPts val="1980"/>
              <a:buChar char="⚫"/>
              <a:defRPr sz="1800"/>
            </a:lvl8pPr>
            <a:lvl9pPr indent="-354329" lvl="8" marL="4114800" algn="l">
              <a:spcBef>
                <a:spcPts val="360"/>
              </a:spcBef>
              <a:spcAft>
                <a:spcPts val="0"/>
              </a:spcAft>
              <a:buSzPts val="1980"/>
              <a:buChar char="⚫"/>
              <a:defRPr sz="1800"/>
            </a:lvl9pPr>
          </a:lstStyle>
          <a:p/>
        </p:txBody>
      </p:sp>
      <p:sp>
        <p:nvSpPr>
          <p:cNvPr id="85" name="Google Shape;85;p18"/>
          <p:cNvSpPr txBox="1"/>
          <p:nvPr>
            <p:ph idx="2" type="body"/>
          </p:nvPr>
        </p:nvSpPr>
        <p:spPr>
          <a:xfrm>
            <a:off x="4751071" y="1200151"/>
            <a:ext cx="3840480" cy="3257550"/>
          </a:xfrm>
          <a:prstGeom prst="rect">
            <a:avLst/>
          </a:prstGeom>
          <a:noFill/>
          <a:ln>
            <a:noFill/>
          </a:ln>
        </p:spPr>
        <p:txBody>
          <a:bodyPr anchorCtr="0" anchor="t" bIns="45700" lIns="91425" spcFirstLastPara="1" rIns="91425" wrap="square" tIns="45700">
            <a:normAutofit/>
          </a:bodyPr>
          <a:lstStyle>
            <a:lvl1pPr indent="-368300" lvl="0" marL="457200" algn="l">
              <a:spcBef>
                <a:spcPts val="1600"/>
              </a:spcBef>
              <a:spcAft>
                <a:spcPts val="0"/>
              </a:spcAft>
              <a:buClr>
                <a:srgbClr val="000000"/>
              </a:buClr>
              <a:buSzPts val="2200"/>
              <a:buChar char="⚫"/>
              <a:defRPr sz="2000"/>
            </a:lvl1pPr>
            <a:lvl2pPr indent="-354330" lvl="1" marL="914400" algn="l">
              <a:spcBef>
                <a:spcPts val="600"/>
              </a:spcBef>
              <a:spcAft>
                <a:spcPts val="0"/>
              </a:spcAft>
              <a:buClr>
                <a:srgbClr val="000000"/>
              </a:buClr>
              <a:buSzPts val="1980"/>
              <a:buChar char="⚫"/>
              <a:defRPr sz="1800"/>
            </a:lvl2pPr>
            <a:lvl3pPr indent="-354330" lvl="2" marL="1371600" algn="l">
              <a:spcBef>
                <a:spcPts val="600"/>
              </a:spcBef>
              <a:spcAft>
                <a:spcPts val="0"/>
              </a:spcAft>
              <a:buClr>
                <a:srgbClr val="000000"/>
              </a:buClr>
              <a:buSzPts val="1980"/>
              <a:buChar char="⚫"/>
              <a:defRPr sz="1800"/>
            </a:lvl3pPr>
            <a:lvl4pPr indent="-354330" lvl="3" marL="1828800" algn="l">
              <a:spcBef>
                <a:spcPts val="600"/>
              </a:spcBef>
              <a:spcAft>
                <a:spcPts val="0"/>
              </a:spcAft>
              <a:buClr>
                <a:srgbClr val="000000"/>
              </a:buClr>
              <a:buSzPts val="1980"/>
              <a:buChar char="⚫"/>
              <a:defRPr sz="1800"/>
            </a:lvl4pPr>
            <a:lvl5pPr indent="-354329" lvl="4" marL="2286000" algn="l">
              <a:spcBef>
                <a:spcPts val="600"/>
              </a:spcBef>
              <a:spcAft>
                <a:spcPts val="0"/>
              </a:spcAft>
              <a:buClr>
                <a:srgbClr val="000000"/>
              </a:buClr>
              <a:buSzPts val="1980"/>
              <a:buChar char="⚫"/>
              <a:defRPr sz="1800"/>
            </a:lvl5pPr>
            <a:lvl6pPr indent="-354329" lvl="5" marL="2743200" algn="l">
              <a:spcBef>
                <a:spcPts val="360"/>
              </a:spcBef>
              <a:spcAft>
                <a:spcPts val="0"/>
              </a:spcAft>
              <a:buSzPts val="1980"/>
              <a:buChar char="⚫"/>
              <a:defRPr sz="1800"/>
            </a:lvl6pPr>
            <a:lvl7pPr indent="-354329" lvl="6" marL="3200400" algn="l">
              <a:spcBef>
                <a:spcPts val="360"/>
              </a:spcBef>
              <a:spcAft>
                <a:spcPts val="0"/>
              </a:spcAft>
              <a:buSzPts val="1980"/>
              <a:buChar char="⚫"/>
              <a:defRPr sz="1800"/>
            </a:lvl7pPr>
            <a:lvl8pPr indent="-354329" lvl="7" marL="3657600" algn="l">
              <a:spcBef>
                <a:spcPts val="360"/>
              </a:spcBef>
              <a:spcAft>
                <a:spcPts val="0"/>
              </a:spcAft>
              <a:buSzPts val="1980"/>
              <a:buChar char="⚫"/>
              <a:defRPr sz="1800"/>
            </a:lvl8pPr>
            <a:lvl9pPr indent="-354329" lvl="8" marL="4114800" algn="l">
              <a:spcBef>
                <a:spcPts val="360"/>
              </a:spcBef>
              <a:spcAft>
                <a:spcPts val="0"/>
              </a:spcAft>
              <a:buSzPts val="1980"/>
              <a:buChar char="⚫"/>
              <a:defRPr sz="1800"/>
            </a:lvl9pPr>
          </a:lstStyle>
          <a:p/>
        </p:txBody>
      </p:sp>
      <p:sp>
        <p:nvSpPr>
          <p:cNvPr id="86" name="Google Shape;86;p18"/>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89" name="Shape 89"/>
        <p:cNvGrpSpPr/>
        <p:nvPr/>
      </p:nvGrpSpPr>
      <p:grpSpPr>
        <a:xfrm>
          <a:off x="0" y="0"/>
          <a:ext cx="0" cy="0"/>
          <a:chOff x="0" y="0"/>
          <a:chExt cx="0" cy="0"/>
        </a:xfrm>
      </p:grpSpPr>
      <p:sp>
        <p:nvSpPr>
          <p:cNvPr id="90" name="Google Shape;90;p19"/>
          <p:cNvSpPr txBox="1"/>
          <p:nvPr>
            <p:ph type="title"/>
          </p:nvPr>
        </p:nvSpPr>
        <p:spPr>
          <a:xfrm>
            <a:off x="549274" y="80683"/>
            <a:ext cx="8042276" cy="100271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4600"/>
              <a:buFont typeface="Source Sans Pro"/>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9"/>
          <p:cNvSpPr txBox="1"/>
          <p:nvPr>
            <p:ph idx="1" type="body"/>
          </p:nvPr>
        </p:nvSpPr>
        <p:spPr>
          <a:xfrm>
            <a:off x="549274" y="1089919"/>
            <a:ext cx="3840480" cy="563165"/>
          </a:xfrm>
          <a:prstGeom prst="rect">
            <a:avLst/>
          </a:prstGeom>
          <a:noFill/>
          <a:ln>
            <a:noFill/>
          </a:ln>
        </p:spPr>
        <p:txBody>
          <a:bodyPr anchorCtr="0" anchor="b" bIns="45700" lIns="91425" spcFirstLastPara="1" rIns="91425" wrap="square" tIns="45700">
            <a:noAutofit/>
          </a:bodyPr>
          <a:lstStyle>
            <a:lvl1pPr indent="-228600" lvl="0" marL="457200" algn="ctr">
              <a:spcBef>
                <a:spcPts val="0"/>
              </a:spcBef>
              <a:spcAft>
                <a:spcPts val="0"/>
              </a:spcAft>
              <a:buClr>
                <a:srgbClr val="EAEAEA"/>
              </a:buClr>
              <a:buSzPts val="2640"/>
              <a:buNone/>
              <a:defRPr b="0" sz="2400">
                <a:solidFill>
                  <a:srgbClr val="EAEAEA"/>
                </a:solidFill>
              </a:defRPr>
            </a:lvl1pPr>
            <a:lvl2pPr indent="-228600" lvl="1" marL="914400" algn="l">
              <a:spcBef>
                <a:spcPts val="600"/>
              </a:spcBef>
              <a:spcAft>
                <a:spcPts val="0"/>
              </a:spcAft>
              <a:buClr>
                <a:srgbClr val="000000"/>
              </a:buClr>
              <a:buSzPts val="2200"/>
              <a:buNone/>
              <a:defRPr b="1" sz="2000"/>
            </a:lvl2pPr>
            <a:lvl3pPr indent="-228600" lvl="2" marL="1371600" algn="l">
              <a:spcBef>
                <a:spcPts val="600"/>
              </a:spcBef>
              <a:spcAft>
                <a:spcPts val="0"/>
              </a:spcAft>
              <a:buClr>
                <a:srgbClr val="000000"/>
              </a:buClr>
              <a:buSzPts val="1980"/>
              <a:buNone/>
              <a:defRPr b="1" sz="1800"/>
            </a:lvl3pPr>
            <a:lvl4pPr indent="-228600" lvl="3" marL="1828800" algn="l">
              <a:spcBef>
                <a:spcPts val="600"/>
              </a:spcBef>
              <a:spcAft>
                <a:spcPts val="0"/>
              </a:spcAft>
              <a:buClr>
                <a:srgbClr val="000000"/>
              </a:buClr>
              <a:buSzPts val="1760"/>
              <a:buNone/>
              <a:defRPr b="1" sz="1600"/>
            </a:lvl4pPr>
            <a:lvl5pPr indent="-228600" lvl="4" marL="2286000" algn="l">
              <a:spcBef>
                <a:spcPts val="600"/>
              </a:spcBef>
              <a:spcAft>
                <a:spcPts val="0"/>
              </a:spcAft>
              <a:buClr>
                <a:srgbClr val="000000"/>
              </a:buClr>
              <a:buSzPts val="1760"/>
              <a:buNone/>
              <a:defRPr b="1" sz="1600"/>
            </a:lvl5pPr>
            <a:lvl6pPr indent="-228600" lvl="5" marL="2743200" algn="l">
              <a:spcBef>
                <a:spcPts val="320"/>
              </a:spcBef>
              <a:spcAft>
                <a:spcPts val="0"/>
              </a:spcAft>
              <a:buSzPts val="1760"/>
              <a:buNone/>
              <a:defRPr b="1" sz="1600"/>
            </a:lvl6pPr>
            <a:lvl7pPr indent="-228600" lvl="6" marL="3200400" algn="l">
              <a:spcBef>
                <a:spcPts val="320"/>
              </a:spcBef>
              <a:spcAft>
                <a:spcPts val="0"/>
              </a:spcAft>
              <a:buSzPts val="1760"/>
              <a:buNone/>
              <a:defRPr b="1" sz="1600"/>
            </a:lvl7pPr>
            <a:lvl8pPr indent="-228600" lvl="7" marL="3657600" algn="l">
              <a:spcBef>
                <a:spcPts val="320"/>
              </a:spcBef>
              <a:spcAft>
                <a:spcPts val="0"/>
              </a:spcAft>
              <a:buSzPts val="1760"/>
              <a:buNone/>
              <a:defRPr b="1" sz="1600"/>
            </a:lvl8pPr>
            <a:lvl9pPr indent="-228600" lvl="8" marL="4114800" algn="l">
              <a:spcBef>
                <a:spcPts val="320"/>
              </a:spcBef>
              <a:spcAft>
                <a:spcPts val="0"/>
              </a:spcAft>
              <a:buSzPts val="1760"/>
              <a:buNone/>
              <a:defRPr b="1" sz="1600"/>
            </a:lvl9pPr>
          </a:lstStyle>
          <a:p/>
        </p:txBody>
      </p:sp>
      <p:sp>
        <p:nvSpPr>
          <p:cNvPr id="92" name="Google Shape;92;p19"/>
          <p:cNvSpPr txBox="1"/>
          <p:nvPr>
            <p:ph idx="2" type="body"/>
          </p:nvPr>
        </p:nvSpPr>
        <p:spPr>
          <a:xfrm>
            <a:off x="549274" y="1760563"/>
            <a:ext cx="3840480" cy="2697139"/>
          </a:xfrm>
          <a:prstGeom prst="rect">
            <a:avLst/>
          </a:prstGeom>
          <a:noFill/>
          <a:ln>
            <a:noFill/>
          </a:ln>
        </p:spPr>
        <p:txBody>
          <a:bodyPr anchorCtr="0" anchor="t" bIns="45700" lIns="91425" spcFirstLastPara="1" rIns="91425" wrap="square" tIns="45700">
            <a:normAutofit/>
          </a:bodyPr>
          <a:lstStyle>
            <a:lvl1pPr indent="-368300" lvl="0" marL="457200" algn="l">
              <a:spcBef>
                <a:spcPts val="1600"/>
              </a:spcBef>
              <a:spcAft>
                <a:spcPts val="0"/>
              </a:spcAft>
              <a:buClr>
                <a:srgbClr val="000000"/>
              </a:buClr>
              <a:buSzPts val="2200"/>
              <a:buChar char="⚫"/>
              <a:defRPr sz="2000"/>
            </a:lvl1pPr>
            <a:lvl2pPr indent="-354330" lvl="1" marL="914400" algn="l">
              <a:spcBef>
                <a:spcPts val="600"/>
              </a:spcBef>
              <a:spcAft>
                <a:spcPts val="0"/>
              </a:spcAft>
              <a:buClr>
                <a:srgbClr val="000000"/>
              </a:buClr>
              <a:buSzPts val="1980"/>
              <a:buChar char="⚫"/>
              <a:defRPr sz="1800"/>
            </a:lvl2pPr>
            <a:lvl3pPr indent="-354330" lvl="2" marL="1371600" algn="l">
              <a:spcBef>
                <a:spcPts val="600"/>
              </a:spcBef>
              <a:spcAft>
                <a:spcPts val="0"/>
              </a:spcAft>
              <a:buClr>
                <a:srgbClr val="000000"/>
              </a:buClr>
              <a:buSzPts val="1980"/>
              <a:buChar char="⚫"/>
              <a:defRPr sz="1800"/>
            </a:lvl3pPr>
            <a:lvl4pPr indent="-354330" lvl="3" marL="1828800" algn="l">
              <a:spcBef>
                <a:spcPts val="600"/>
              </a:spcBef>
              <a:spcAft>
                <a:spcPts val="0"/>
              </a:spcAft>
              <a:buClr>
                <a:srgbClr val="000000"/>
              </a:buClr>
              <a:buSzPts val="1980"/>
              <a:buChar char="⚫"/>
              <a:defRPr sz="1800"/>
            </a:lvl4pPr>
            <a:lvl5pPr indent="-354329" lvl="4" marL="2286000" algn="l">
              <a:spcBef>
                <a:spcPts val="600"/>
              </a:spcBef>
              <a:spcAft>
                <a:spcPts val="0"/>
              </a:spcAft>
              <a:buClr>
                <a:srgbClr val="000000"/>
              </a:buClr>
              <a:buSzPts val="1980"/>
              <a:buChar char="⚫"/>
              <a:defRPr sz="1800"/>
            </a:lvl5pPr>
            <a:lvl6pPr indent="-340360" lvl="5" marL="2743200" algn="l">
              <a:spcBef>
                <a:spcPts val="320"/>
              </a:spcBef>
              <a:spcAft>
                <a:spcPts val="0"/>
              </a:spcAft>
              <a:buSzPts val="1760"/>
              <a:buChar char="⚫"/>
              <a:defRPr sz="1600"/>
            </a:lvl6pPr>
            <a:lvl7pPr indent="-340360" lvl="6" marL="3200400" algn="l">
              <a:spcBef>
                <a:spcPts val="320"/>
              </a:spcBef>
              <a:spcAft>
                <a:spcPts val="0"/>
              </a:spcAft>
              <a:buSzPts val="1760"/>
              <a:buChar char="⚫"/>
              <a:defRPr sz="1600"/>
            </a:lvl7pPr>
            <a:lvl8pPr indent="-340359" lvl="7" marL="3657600" algn="l">
              <a:spcBef>
                <a:spcPts val="320"/>
              </a:spcBef>
              <a:spcAft>
                <a:spcPts val="0"/>
              </a:spcAft>
              <a:buSzPts val="1760"/>
              <a:buChar char="⚫"/>
              <a:defRPr sz="1600"/>
            </a:lvl8pPr>
            <a:lvl9pPr indent="-340359" lvl="8" marL="4114800" algn="l">
              <a:spcBef>
                <a:spcPts val="320"/>
              </a:spcBef>
              <a:spcAft>
                <a:spcPts val="0"/>
              </a:spcAft>
              <a:buSzPts val="1760"/>
              <a:buChar char="⚫"/>
              <a:defRPr sz="1600"/>
            </a:lvl9pPr>
          </a:lstStyle>
          <a:p/>
        </p:txBody>
      </p:sp>
      <p:sp>
        <p:nvSpPr>
          <p:cNvPr id="93" name="Google Shape;93;p19"/>
          <p:cNvSpPr txBox="1"/>
          <p:nvPr>
            <p:ph idx="3" type="body"/>
          </p:nvPr>
        </p:nvSpPr>
        <p:spPr>
          <a:xfrm>
            <a:off x="4751070" y="1089919"/>
            <a:ext cx="3840480" cy="563165"/>
          </a:xfrm>
          <a:prstGeom prst="rect">
            <a:avLst/>
          </a:prstGeom>
          <a:noFill/>
          <a:ln>
            <a:noFill/>
          </a:ln>
        </p:spPr>
        <p:txBody>
          <a:bodyPr anchorCtr="0" anchor="b" bIns="45700" lIns="91425" spcFirstLastPara="1" rIns="91425" wrap="square" tIns="45700">
            <a:noAutofit/>
          </a:bodyPr>
          <a:lstStyle>
            <a:lvl1pPr indent="-228600" lvl="0" marL="457200" algn="ctr">
              <a:spcBef>
                <a:spcPts val="0"/>
              </a:spcBef>
              <a:spcAft>
                <a:spcPts val="0"/>
              </a:spcAft>
              <a:buClr>
                <a:srgbClr val="EAEAEA"/>
              </a:buClr>
              <a:buSzPts val="2640"/>
              <a:buNone/>
              <a:defRPr b="0" sz="2400">
                <a:solidFill>
                  <a:srgbClr val="EAEAEA"/>
                </a:solidFill>
              </a:defRPr>
            </a:lvl1pPr>
            <a:lvl2pPr indent="-228600" lvl="1" marL="914400" algn="l">
              <a:spcBef>
                <a:spcPts val="600"/>
              </a:spcBef>
              <a:spcAft>
                <a:spcPts val="0"/>
              </a:spcAft>
              <a:buClr>
                <a:srgbClr val="000000"/>
              </a:buClr>
              <a:buSzPts val="2200"/>
              <a:buNone/>
              <a:defRPr b="1" sz="2000"/>
            </a:lvl2pPr>
            <a:lvl3pPr indent="-228600" lvl="2" marL="1371600" algn="l">
              <a:spcBef>
                <a:spcPts val="600"/>
              </a:spcBef>
              <a:spcAft>
                <a:spcPts val="0"/>
              </a:spcAft>
              <a:buClr>
                <a:srgbClr val="000000"/>
              </a:buClr>
              <a:buSzPts val="1980"/>
              <a:buNone/>
              <a:defRPr b="1" sz="1800"/>
            </a:lvl3pPr>
            <a:lvl4pPr indent="-228600" lvl="3" marL="1828800" algn="l">
              <a:spcBef>
                <a:spcPts val="600"/>
              </a:spcBef>
              <a:spcAft>
                <a:spcPts val="0"/>
              </a:spcAft>
              <a:buClr>
                <a:srgbClr val="000000"/>
              </a:buClr>
              <a:buSzPts val="1760"/>
              <a:buNone/>
              <a:defRPr b="1" sz="1600"/>
            </a:lvl4pPr>
            <a:lvl5pPr indent="-228600" lvl="4" marL="2286000" algn="l">
              <a:spcBef>
                <a:spcPts val="600"/>
              </a:spcBef>
              <a:spcAft>
                <a:spcPts val="0"/>
              </a:spcAft>
              <a:buClr>
                <a:srgbClr val="000000"/>
              </a:buClr>
              <a:buSzPts val="1760"/>
              <a:buNone/>
              <a:defRPr b="1" sz="1600"/>
            </a:lvl5pPr>
            <a:lvl6pPr indent="-228600" lvl="5" marL="2743200" algn="l">
              <a:spcBef>
                <a:spcPts val="320"/>
              </a:spcBef>
              <a:spcAft>
                <a:spcPts val="0"/>
              </a:spcAft>
              <a:buSzPts val="1760"/>
              <a:buNone/>
              <a:defRPr b="1" sz="1600"/>
            </a:lvl6pPr>
            <a:lvl7pPr indent="-228600" lvl="6" marL="3200400" algn="l">
              <a:spcBef>
                <a:spcPts val="320"/>
              </a:spcBef>
              <a:spcAft>
                <a:spcPts val="0"/>
              </a:spcAft>
              <a:buSzPts val="1760"/>
              <a:buNone/>
              <a:defRPr b="1" sz="1600"/>
            </a:lvl7pPr>
            <a:lvl8pPr indent="-228600" lvl="7" marL="3657600" algn="l">
              <a:spcBef>
                <a:spcPts val="320"/>
              </a:spcBef>
              <a:spcAft>
                <a:spcPts val="0"/>
              </a:spcAft>
              <a:buSzPts val="1760"/>
              <a:buNone/>
              <a:defRPr b="1" sz="1600"/>
            </a:lvl8pPr>
            <a:lvl9pPr indent="-228600" lvl="8" marL="4114800" algn="l">
              <a:spcBef>
                <a:spcPts val="320"/>
              </a:spcBef>
              <a:spcAft>
                <a:spcPts val="0"/>
              </a:spcAft>
              <a:buSzPts val="1760"/>
              <a:buNone/>
              <a:defRPr b="1" sz="1600"/>
            </a:lvl9pPr>
          </a:lstStyle>
          <a:p/>
        </p:txBody>
      </p:sp>
      <p:sp>
        <p:nvSpPr>
          <p:cNvPr id="94" name="Google Shape;94;p19"/>
          <p:cNvSpPr txBox="1"/>
          <p:nvPr>
            <p:ph idx="4" type="body"/>
          </p:nvPr>
        </p:nvSpPr>
        <p:spPr>
          <a:xfrm>
            <a:off x="4751070" y="1760563"/>
            <a:ext cx="3840480" cy="2697139"/>
          </a:xfrm>
          <a:prstGeom prst="rect">
            <a:avLst/>
          </a:prstGeom>
          <a:noFill/>
          <a:ln>
            <a:noFill/>
          </a:ln>
        </p:spPr>
        <p:txBody>
          <a:bodyPr anchorCtr="0" anchor="t" bIns="45700" lIns="91425" spcFirstLastPara="1" rIns="91425" wrap="square" tIns="45700">
            <a:normAutofit/>
          </a:bodyPr>
          <a:lstStyle>
            <a:lvl1pPr indent="-368300" lvl="0" marL="457200" algn="l">
              <a:spcBef>
                <a:spcPts val="1600"/>
              </a:spcBef>
              <a:spcAft>
                <a:spcPts val="0"/>
              </a:spcAft>
              <a:buClr>
                <a:srgbClr val="000000"/>
              </a:buClr>
              <a:buSzPts val="2200"/>
              <a:buChar char="⚫"/>
              <a:defRPr sz="2000"/>
            </a:lvl1pPr>
            <a:lvl2pPr indent="-354330" lvl="1" marL="914400" algn="l">
              <a:spcBef>
                <a:spcPts val="600"/>
              </a:spcBef>
              <a:spcAft>
                <a:spcPts val="0"/>
              </a:spcAft>
              <a:buClr>
                <a:srgbClr val="000000"/>
              </a:buClr>
              <a:buSzPts val="1980"/>
              <a:buChar char="⚫"/>
              <a:defRPr sz="1800"/>
            </a:lvl2pPr>
            <a:lvl3pPr indent="-354330" lvl="2" marL="1371600" algn="l">
              <a:spcBef>
                <a:spcPts val="600"/>
              </a:spcBef>
              <a:spcAft>
                <a:spcPts val="0"/>
              </a:spcAft>
              <a:buClr>
                <a:srgbClr val="000000"/>
              </a:buClr>
              <a:buSzPts val="1980"/>
              <a:buChar char="⚫"/>
              <a:defRPr sz="1800"/>
            </a:lvl3pPr>
            <a:lvl4pPr indent="-354330" lvl="3" marL="1828800" algn="l">
              <a:spcBef>
                <a:spcPts val="600"/>
              </a:spcBef>
              <a:spcAft>
                <a:spcPts val="0"/>
              </a:spcAft>
              <a:buClr>
                <a:srgbClr val="000000"/>
              </a:buClr>
              <a:buSzPts val="1980"/>
              <a:buChar char="⚫"/>
              <a:defRPr sz="1800"/>
            </a:lvl4pPr>
            <a:lvl5pPr indent="-354329" lvl="4" marL="2286000" algn="l">
              <a:spcBef>
                <a:spcPts val="600"/>
              </a:spcBef>
              <a:spcAft>
                <a:spcPts val="0"/>
              </a:spcAft>
              <a:buClr>
                <a:srgbClr val="000000"/>
              </a:buClr>
              <a:buSzPts val="1980"/>
              <a:buChar char="⚫"/>
              <a:defRPr sz="1800"/>
            </a:lvl5pPr>
            <a:lvl6pPr indent="-340360" lvl="5" marL="2743200" algn="l">
              <a:spcBef>
                <a:spcPts val="320"/>
              </a:spcBef>
              <a:spcAft>
                <a:spcPts val="0"/>
              </a:spcAft>
              <a:buSzPts val="1760"/>
              <a:buChar char="⚫"/>
              <a:defRPr sz="1600"/>
            </a:lvl6pPr>
            <a:lvl7pPr indent="-340360" lvl="6" marL="3200400" algn="l">
              <a:spcBef>
                <a:spcPts val="320"/>
              </a:spcBef>
              <a:spcAft>
                <a:spcPts val="0"/>
              </a:spcAft>
              <a:buSzPts val="1760"/>
              <a:buChar char="⚫"/>
              <a:defRPr sz="1600"/>
            </a:lvl7pPr>
            <a:lvl8pPr indent="-340359" lvl="7" marL="3657600" algn="l">
              <a:spcBef>
                <a:spcPts val="320"/>
              </a:spcBef>
              <a:spcAft>
                <a:spcPts val="0"/>
              </a:spcAft>
              <a:buSzPts val="1760"/>
              <a:buChar char="⚫"/>
              <a:defRPr sz="1600"/>
            </a:lvl8pPr>
            <a:lvl9pPr indent="-340359" lvl="8" marL="4114800" algn="l">
              <a:spcBef>
                <a:spcPts val="320"/>
              </a:spcBef>
              <a:spcAft>
                <a:spcPts val="0"/>
              </a:spcAft>
              <a:buSzPts val="1760"/>
              <a:buChar char="⚫"/>
              <a:defRPr sz="1600"/>
            </a:lvl9pPr>
          </a:lstStyle>
          <a:p/>
        </p:txBody>
      </p:sp>
      <p:sp>
        <p:nvSpPr>
          <p:cNvPr id="95" name="Google Shape;95;p19"/>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9"/>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9"/>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98" name="Shape 98"/>
        <p:cNvGrpSpPr/>
        <p:nvPr/>
      </p:nvGrpSpPr>
      <p:grpSpPr>
        <a:xfrm>
          <a:off x="0" y="0"/>
          <a:ext cx="0" cy="0"/>
          <a:chOff x="0" y="0"/>
          <a:chExt cx="0" cy="0"/>
        </a:xfrm>
      </p:grpSpPr>
      <p:sp>
        <p:nvSpPr>
          <p:cNvPr id="99" name="Google Shape;99;p20"/>
          <p:cNvSpPr txBox="1"/>
          <p:nvPr>
            <p:ph type="title"/>
          </p:nvPr>
        </p:nvSpPr>
        <p:spPr>
          <a:xfrm>
            <a:off x="549275" y="80683"/>
            <a:ext cx="8042276" cy="100271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0"/>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03" name="Shape 103"/>
        <p:cNvGrpSpPr/>
        <p:nvPr/>
      </p:nvGrpSpPr>
      <p:grpSpPr>
        <a:xfrm>
          <a:off x="0" y="0"/>
          <a:ext cx="0" cy="0"/>
          <a:chOff x="0" y="0"/>
          <a:chExt cx="0" cy="0"/>
        </a:xfrm>
      </p:grpSpPr>
      <p:sp>
        <p:nvSpPr>
          <p:cNvPr id="104" name="Google Shape;104;p21"/>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07" name="Shape 107"/>
        <p:cNvGrpSpPr/>
        <p:nvPr/>
      </p:nvGrpSpPr>
      <p:grpSpPr>
        <a:xfrm>
          <a:off x="0" y="0"/>
          <a:ext cx="0" cy="0"/>
          <a:chOff x="0" y="0"/>
          <a:chExt cx="0" cy="0"/>
        </a:xfrm>
      </p:grpSpPr>
      <p:sp>
        <p:nvSpPr>
          <p:cNvPr id="108" name="Google Shape;108;p22"/>
          <p:cNvSpPr txBox="1"/>
          <p:nvPr>
            <p:ph type="title"/>
          </p:nvPr>
        </p:nvSpPr>
        <p:spPr>
          <a:xfrm>
            <a:off x="533399" y="458904"/>
            <a:ext cx="3840480" cy="871538"/>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3600"/>
              <a:buFont typeface="Source Sans Pro"/>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2"/>
          <p:cNvSpPr txBox="1"/>
          <p:nvPr>
            <p:ph idx="1" type="body"/>
          </p:nvPr>
        </p:nvSpPr>
        <p:spPr>
          <a:xfrm>
            <a:off x="4742824" y="276226"/>
            <a:ext cx="3840480" cy="4181475"/>
          </a:xfrm>
          <a:prstGeom prst="rect">
            <a:avLst/>
          </a:prstGeom>
          <a:noFill/>
          <a:ln>
            <a:noFill/>
          </a:ln>
        </p:spPr>
        <p:txBody>
          <a:bodyPr anchorCtr="0" anchor="t" bIns="45700" lIns="91425" spcFirstLastPara="1" rIns="91425" wrap="square" tIns="45700">
            <a:normAutofit/>
          </a:bodyPr>
          <a:lstStyle>
            <a:lvl1pPr indent="-382270" lvl="0" marL="457200" algn="l">
              <a:spcBef>
                <a:spcPts val="2000"/>
              </a:spcBef>
              <a:spcAft>
                <a:spcPts val="0"/>
              </a:spcAft>
              <a:buClr>
                <a:srgbClr val="000000"/>
              </a:buClr>
              <a:buSzPts val="2420"/>
              <a:buChar char="⚫"/>
              <a:defRPr sz="2200"/>
            </a:lvl1pPr>
            <a:lvl2pPr indent="-368300" lvl="1" marL="914400" algn="l">
              <a:spcBef>
                <a:spcPts val="600"/>
              </a:spcBef>
              <a:spcAft>
                <a:spcPts val="0"/>
              </a:spcAft>
              <a:buClr>
                <a:srgbClr val="000000"/>
              </a:buClr>
              <a:buSzPts val="2200"/>
              <a:buChar char="⚫"/>
              <a:defRPr sz="2000"/>
            </a:lvl2pPr>
            <a:lvl3pPr indent="-354330" lvl="2" marL="1371600" algn="l">
              <a:spcBef>
                <a:spcPts val="600"/>
              </a:spcBef>
              <a:spcAft>
                <a:spcPts val="0"/>
              </a:spcAft>
              <a:buClr>
                <a:srgbClr val="000000"/>
              </a:buClr>
              <a:buSzPts val="1980"/>
              <a:buChar char="⚫"/>
              <a:defRPr sz="1800"/>
            </a:lvl3pPr>
            <a:lvl4pPr indent="-354330" lvl="3" marL="1828800" algn="l">
              <a:spcBef>
                <a:spcPts val="600"/>
              </a:spcBef>
              <a:spcAft>
                <a:spcPts val="0"/>
              </a:spcAft>
              <a:buClr>
                <a:srgbClr val="000000"/>
              </a:buClr>
              <a:buSzPts val="1980"/>
              <a:buChar char="⚫"/>
              <a:defRPr sz="1800"/>
            </a:lvl4pPr>
            <a:lvl5pPr indent="-354329" lvl="4" marL="2286000" algn="l">
              <a:spcBef>
                <a:spcPts val="600"/>
              </a:spcBef>
              <a:spcAft>
                <a:spcPts val="0"/>
              </a:spcAft>
              <a:buClr>
                <a:srgbClr val="000000"/>
              </a:buClr>
              <a:buSzPts val="1980"/>
              <a:buChar char="⚫"/>
              <a:defRPr sz="1800"/>
            </a:lvl5pPr>
            <a:lvl6pPr indent="-368300" lvl="5" marL="2743200" algn="l">
              <a:spcBef>
                <a:spcPts val="400"/>
              </a:spcBef>
              <a:spcAft>
                <a:spcPts val="0"/>
              </a:spcAft>
              <a:buSzPts val="2200"/>
              <a:buChar char="⚫"/>
              <a:defRPr sz="2000"/>
            </a:lvl6pPr>
            <a:lvl7pPr indent="-368300" lvl="6" marL="3200400" algn="l">
              <a:spcBef>
                <a:spcPts val="400"/>
              </a:spcBef>
              <a:spcAft>
                <a:spcPts val="0"/>
              </a:spcAft>
              <a:buSzPts val="2200"/>
              <a:buChar char="⚫"/>
              <a:defRPr sz="2000"/>
            </a:lvl7pPr>
            <a:lvl8pPr indent="-368300" lvl="7" marL="3657600" algn="l">
              <a:spcBef>
                <a:spcPts val="400"/>
              </a:spcBef>
              <a:spcAft>
                <a:spcPts val="0"/>
              </a:spcAft>
              <a:buSzPts val="2200"/>
              <a:buChar char="⚫"/>
              <a:defRPr sz="2000"/>
            </a:lvl8pPr>
            <a:lvl9pPr indent="-368300" lvl="8" marL="4114800" algn="l">
              <a:spcBef>
                <a:spcPts val="400"/>
              </a:spcBef>
              <a:spcAft>
                <a:spcPts val="0"/>
              </a:spcAft>
              <a:buSzPts val="2200"/>
              <a:buChar char="⚫"/>
              <a:defRPr sz="2000"/>
            </a:lvl9pPr>
          </a:lstStyle>
          <a:p/>
        </p:txBody>
      </p:sp>
      <p:sp>
        <p:nvSpPr>
          <p:cNvPr id="110" name="Google Shape;110;p22"/>
          <p:cNvSpPr txBox="1"/>
          <p:nvPr>
            <p:ph idx="2" type="body"/>
          </p:nvPr>
        </p:nvSpPr>
        <p:spPr>
          <a:xfrm>
            <a:off x="533399" y="1340892"/>
            <a:ext cx="3840480" cy="2790114"/>
          </a:xfrm>
          <a:prstGeom prst="rect">
            <a:avLst/>
          </a:prstGeom>
          <a:noFill/>
          <a:ln>
            <a:noFill/>
          </a:ln>
        </p:spPr>
        <p:txBody>
          <a:bodyPr anchorCtr="0" anchor="t" bIns="45700" lIns="91425" spcFirstLastPara="1" rIns="91425" wrap="square" tIns="45700">
            <a:normAutofit/>
          </a:bodyPr>
          <a:lstStyle>
            <a:lvl1pPr indent="-228600" lvl="0" marL="457200" algn="ctr">
              <a:spcBef>
                <a:spcPts val="600"/>
              </a:spcBef>
              <a:spcAft>
                <a:spcPts val="0"/>
              </a:spcAft>
              <a:buClr>
                <a:srgbClr val="000000"/>
              </a:buClr>
              <a:buSzPts val="1980"/>
              <a:buNone/>
              <a:defRPr sz="1800"/>
            </a:lvl1pPr>
            <a:lvl2pPr indent="-228600" lvl="1" marL="914400" algn="l">
              <a:spcBef>
                <a:spcPts val="600"/>
              </a:spcBef>
              <a:spcAft>
                <a:spcPts val="0"/>
              </a:spcAft>
              <a:buClr>
                <a:srgbClr val="000000"/>
              </a:buClr>
              <a:buSzPts val="1320"/>
              <a:buNone/>
              <a:defRPr sz="1200"/>
            </a:lvl2pPr>
            <a:lvl3pPr indent="-228600" lvl="2" marL="1371600" algn="l">
              <a:spcBef>
                <a:spcPts val="600"/>
              </a:spcBef>
              <a:spcAft>
                <a:spcPts val="0"/>
              </a:spcAft>
              <a:buClr>
                <a:srgbClr val="000000"/>
              </a:buClr>
              <a:buSzPts val="1100"/>
              <a:buNone/>
              <a:defRPr sz="1000"/>
            </a:lvl3pPr>
            <a:lvl4pPr indent="-228600" lvl="3" marL="1828800" algn="l">
              <a:spcBef>
                <a:spcPts val="600"/>
              </a:spcBef>
              <a:spcAft>
                <a:spcPts val="0"/>
              </a:spcAft>
              <a:buClr>
                <a:srgbClr val="000000"/>
              </a:buClr>
              <a:buSzPts val="990"/>
              <a:buNone/>
              <a:defRPr sz="900"/>
            </a:lvl4pPr>
            <a:lvl5pPr indent="-228600" lvl="4" marL="2286000" algn="l">
              <a:spcBef>
                <a:spcPts val="600"/>
              </a:spcBef>
              <a:spcAft>
                <a:spcPts val="0"/>
              </a:spcAft>
              <a:buClr>
                <a:srgbClr val="000000"/>
              </a:buClr>
              <a:buSzPts val="990"/>
              <a:buNone/>
              <a:defRPr sz="900"/>
            </a:lvl5pPr>
            <a:lvl6pPr indent="-228600" lvl="5" marL="2743200" algn="l">
              <a:spcBef>
                <a:spcPts val="180"/>
              </a:spcBef>
              <a:spcAft>
                <a:spcPts val="0"/>
              </a:spcAft>
              <a:buSzPts val="990"/>
              <a:buNone/>
              <a:defRPr sz="900"/>
            </a:lvl6pPr>
            <a:lvl7pPr indent="-228600" lvl="6" marL="3200400" algn="l">
              <a:spcBef>
                <a:spcPts val="180"/>
              </a:spcBef>
              <a:spcAft>
                <a:spcPts val="0"/>
              </a:spcAft>
              <a:buSzPts val="990"/>
              <a:buNone/>
              <a:defRPr sz="900"/>
            </a:lvl7pPr>
            <a:lvl8pPr indent="-228600" lvl="7" marL="3657600" algn="l">
              <a:spcBef>
                <a:spcPts val="180"/>
              </a:spcBef>
              <a:spcAft>
                <a:spcPts val="0"/>
              </a:spcAft>
              <a:buSzPts val="990"/>
              <a:buNone/>
              <a:defRPr sz="900"/>
            </a:lvl8pPr>
            <a:lvl9pPr indent="-228600" lvl="8" marL="4114800" algn="l">
              <a:spcBef>
                <a:spcPts val="180"/>
              </a:spcBef>
              <a:spcAft>
                <a:spcPts val="0"/>
              </a:spcAft>
              <a:buSzPts val="990"/>
              <a:buNone/>
              <a:defRPr sz="900"/>
            </a:lvl9pPr>
          </a:lstStyle>
          <a:p/>
        </p:txBody>
      </p:sp>
      <p:sp>
        <p:nvSpPr>
          <p:cNvPr id="111" name="Google Shape;111;p22"/>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2"/>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114" name="Shape 114"/>
        <p:cNvGrpSpPr/>
        <p:nvPr/>
      </p:nvGrpSpPr>
      <p:grpSpPr>
        <a:xfrm>
          <a:off x="0" y="0"/>
          <a:ext cx="0" cy="0"/>
          <a:chOff x="0" y="0"/>
          <a:chExt cx="0" cy="0"/>
        </a:xfrm>
      </p:grpSpPr>
      <p:sp>
        <p:nvSpPr>
          <p:cNvPr id="115" name="Google Shape;115;p23"/>
          <p:cNvSpPr txBox="1"/>
          <p:nvPr>
            <p:ph type="title"/>
          </p:nvPr>
        </p:nvSpPr>
        <p:spPr>
          <a:xfrm>
            <a:off x="533400" y="458904"/>
            <a:ext cx="4079545" cy="871538"/>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3600"/>
              <a:buFont typeface="Source Sans Pro"/>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23"/>
          <p:cNvSpPr txBox="1"/>
          <p:nvPr>
            <p:ph idx="1" type="body"/>
          </p:nvPr>
        </p:nvSpPr>
        <p:spPr>
          <a:xfrm>
            <a:off x="533400" y="1340892"/>
            <a:ext cx="4079545" cy="2790114"/>
          </a:xfrm>
          <a:prstGeom prst="rect">
            <a:avLst/>
          </a:prstGeom>
          <a:noFill/>
          <a:ln>
            <a:noFill/>
          </a:ln>
        </p:spPr>
        <p:txBody>
          <a:bodyPr anchorCtr="0" anchor="t" bIns="45700" lIns="91425" spcFirstLastPara="1" rIns="91425" wrap="square" tIns="45700">
            <a:normAutofit/>
          </a:bodyPr>
          <a:lstStyle>
            <a:lvl1pPr indent="-228600" lvl="0" marL="457200" algn="ctr">
              <a:spcBef>
                <a:spcPts val="600"/>
              </a:spcBef>
              <a:spcAft>
                <a:spcPts val="0"/>
              </a:spcAft>
              <a:buClr>
                <a:srgbClr val="000000"/>
              </a:buClr>
              <a:buSzPts val="1980"/>
              <a:buNone/>
              <a:defRPr sz="1800"/>
            </a:lvl1pPr>
            <a:lvl2pPr indent="-228600" lvl="1" marL="914400" algn="l">
              <a:spcBef>
                <a:spcPts val="600"/>
              </a:spcBef>
              <a:spcAft>
                <a:spcPts val="0"/>
              </a:spcAft>
              <a:buClr>
                <a:srgbClr val="000000"/>
              </a:buClr>
              <a:buSzPts val="1320"/>
              <a:buNone/>
              <a:defRPr sz="1200"/>
            </a:lvl2pPr>
            <a:lvl3pPr indent="-228600" lvl="2" marL="1371600" algn="l">
              <a:spcBef>
                <a:spcPts val="600"/>
              </a:spcBef>
              <a:spcAft>
                <a:spcPts val="0"/>
              </a:spcAft>
              <a:buClr>
                <a:srgbClr val="000000"/>
              </a:buClr>
              <a:buSzPts val="1100"/>
              <a:buNone/>
              <a:defRPr sz="1000"/>
            </a:lvl3pPr>
            <a:lvl4pPr indent="-228600" lvl="3" marL="1828800" algn="l">
              <a:spcBef>
                <a:spcPts val="600"/>
              </a:spcBef>
              <a:spcAft>
                <a:spcPts val="0"/>
              </a:spcAft>
              <a:buClr>
                <a:srgbClr val="000000"/>
              </a:buClr>
              <a:buSzPts val="990"/>
              <a:buNone/>
              <a:defRPr sz="900"/>
            </a:lvl4pPr>
            <a:lvl5pPr indent="-228600" lvl="4" marL="2286000" algn="l">
              <a:spcBef>
                <a:spcPts val="600"/>
              </a:spcBef>
              <a:spcAft>
                <a:spcPts val="0"/>
              </a:spcAft>
              <a:buClr>
                <a:srgbClr val="000000"/>
              </a:buClr>
              <a:buSzPts val="990"/>
              <a:buNone/>
              <a:defRPr sz="900"/>
            </a:lvl5pPr>
            <a:lvl6pPr indent="-228600" lvl="5" marL="2743200" algn="l">
              <a:spcBef>
                <a:spcPts val="180"/>
              </a:spcBef>
              <a:spcAft>
                <a:spcPts val="0"/>
              </a:spcAft>
              <a:buSzPts val="990"/>
              <a:buNone/>
              <a:defRPr sz="900"/>
            </a:lvl6pPr>
            <a:lvl7pPr indent="-228600" lvl="6" marL="3200400" algn="l">
              <a:spcBef>
                <a:spcPts val="180"/>
              </a:spcBef>
              <a:spcAft>
                <a:spcPts val="0"/>
              </a:spcAft>
              <a:buSzPts val="990"/>
              <a:buNone/>
              <a:defRPr sz="900"/>
            </a:lvl7pPr>
            <a:lvl8pPr indent="-228600" lvl="7" marL="3657600" algn="l">
              <a:spcBef>
                <a:spcPts val="180"/>
              </a:spcBef>
              <a:spcAft>
                <a:spcPts val="0"/>
              </a:spcAft>
              <a:buSzPts val="990"/>
              <a:buNone/>
              <a:defRPr sz="900"/>
            </a:lvl8pPr>
            <a:lvl9pPr indent="-228600" lvl="8" marL="4114800" algn="l">
              <a:spcBef>
                <a:spcPts val="180"/>
              </a:spcBef>
              <a:spcAft>
                <a:spcPts val="0"/>
              </a:spcAft>
              <a:buSzPts val="990"/>
              <a:buNone/>
              <a:defRPr sz="900"/>
            </a:lvl9pPr>
          </a:lstStyle>
          <a:p/>
        </p:txBody>
      </p:sp>
      <p:sp>
        <p:nvSpPr>
          <p:cNvPr id="117" name="Google Shape;117;p23"/>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3"/>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
        <p:nvSpPr>
          <p:cNvPr id="120" name="Google Shape;120;p23"/>
          <p:cNvSpPr/>
          <p:nvPr>
            <p:ph idx="2" type="pic"/>
          </p:nvPr>
        </p:nvSpPr>
        <p:spPr>
          <a:xfrm>
            <a:off x="5090617" y="269544"/>
            <a:ext cx="3657600" cy="3988558"/>
          </a:xfrm>
          <a:prstGeom prst="rect">
            <a:avLst/>
          </a:prstGeom>
          <a:noFill/>
          <a:ln cap="flat" cmpd="sng" w="9525">
            <a:solidFill>
              <a:schemeClr val="lt1"/>
            </a:solidFill>
            <a:prstDash val="solid"/>
            <a:round/>
            <a:headEnd len="sm" w="sm" type="none"/>
            <a:tailEnd len="sm" w="sm" type="none"/>
          </a:ln>
          <a:effectLst>
            <a:outerShdw blurRad="63500" sx="100500" rotWithShape="0" algn="ctr" sy="100500">
              <a:srgbClr val="000000">
                <a:alpha val="49803"/>
              </a:srgbClr>
            </a:outerShdw>
          </a:effectLst>
        </p:spPr>
        <p:txBody>
          <a:bodyPr anchorCtr="0" anchor="t" bIns="45700" lIns="91425" spcFirstLastPara="1" rIns="91425" wrap="square" tIns="45700">
            <a:noAutofit/>
          </a:bodyPr>
          <a:lstStyle>
            <a:lvl1pPr lvl="0" marR="0" rtl="0" algn="l">
              <a:spcBef>
                <a:spcPts val="2000"/>
              </a:spcBef>
              <a:spcAft>
                <a:spcPts val="0"/>
              </a:spcAft>
              <a:buClr>
                <a:srgbClr val="595959"/>
              </a:buClr>
              <a:buSzPts val="3520"/>
              <a:buFont typeface="Noto Sans Symbols"/>
              <a:buNone/>
              <a:defRPr b="0" i="0" sz="3200" u="none" cap="none" strike="noStrike">
                <a:solidFill>
                  <a:srgbClr val="595959"/>
                </a:solidFill>
                <a:latin typeface="Source Sans Pro"/>
                <a:ea typeface="Source Sans Pro"/>
                <a:cs typeface="Source Sans Pro"/>
                <a:sym typeface="Source Sans Pro"/>
              </a:defRPr>
            </a:lvl1pPr>
            <a:lvl2pPr lvl="1" marR="0" rtl="0" algn="l">
              <a:spcBef>
                <a:spcPts val="600"/>
              </a:spcBef>
              <a:spcAft>
                <a:spcPts val="0"/>
              </a:spcAft>
              <a:buClr>
                <a:srgbClr val="000000"/>
              </a:buClr>
              <a:buSzPts val="3080"/>
              <a:buFont typeface="Noto Sans Symbols"/>
              <a:buNone/>
              <a:defRPr b="0" i="0" sz="2800" u="none" cap="none" strike="noStrike">
                <a:solidFill>
                  <a:srgbClr val="000000"/>
                </a:solidFill>
                <a:latin typeface="Source Sans Pro"/>
                <a:ea typeface="Source Sans Pro"/>
                <a:cs typeface="Source Sans Pro"/>
                <a:sym typeface="Source Sans Pro"/>
              </a:defRPr>
            </a:lvl2pPr>
            <a:lvl3pPr lvl="2" marR="0" rtl="0" algn="l">
              <a:spcBef>
                <a:spcPts val="600"/>
              </a:spcBef>
              <a:spcAft>
                <a:spcPts val="0"/>
              </a:spcAft>
              <a:buClr>
                <a:srgbClr val="000000"/>
              </a:buClr>
              <a:buSzPts val="2640"/>
              <a:buFont typeface="Noto Sans Symbols"/>
              <a:buNone/>
              <a:defRPr b="0" i="0" sz="2400" u="none" cap="none" strike="noStrike">
                <a:solidFill>
                  <a:srgbClr val="000000"/>
                </a:solidFill>
                <a:latin typeface="Source Sans Pro"/>
                <a:ea typeface="Source Sans Pro"/>
                <a:cs typeface="Source Sans Pro"/>
                <a:sym typeface="Source Sans Pro"/>
              </a:defRPr>
            </a:lvl3pPr>
            <a:lvl4pPr lvl="3" marR="0" rtl="0" algn="l">
              <a:spcBef>
                <a:spcPts val="600"/>
              </a:spcBef>
              <a:spcAft>
                <a:spcPts val="0"/>
              </a:spcAft>
              <a:buClr>
                <a:srgbClr val="000000"/>
              </a:buClr>
              <a:buSzPts val="2200"/>
              <a:buFont typeface="Noto Sans Symbols"/>
              <a:buNone/>
              <a:defRPr b="0" i="0" sz="2000" u="none" cap="none" strike="noStrike">
                <a:solidFill>
                  <a:srgbClr val="000000"/>
                </a:solidFill>
                <a:latin typeface="Source Sans Pro"/>
                <a:ea typeface="Source Sans Pro"/>
                <a:cs typeface="Source Sans Pro"/>
                <a:sym typeface="Source Sans Pro"/>
              </a:defRPr>
            </a:lvl4pPr>
            <a:lvl5pPr lvl="4" marR="0" rtl="0" algn="l">
              <a:spcBef>
                <a:spcPts val="600"/>
              </a:spcBef>
              <a:spcAft>
                <a:spcPts val="0"/>
              </a:spcAft>
              <a:buClr>
                <a:srgbClr val="000000"/>
              </a:buClr>
              <a:buSzPts val="2200"/>
              <a:buFont typeface="Noto Sans Symbols"/>
              <a:buNone/>
              <a:defRPr b="0" i="0" sz="2000" u="none" cap="none" strike="noStrike">
                <a:solidFill>
                  <a:srgbClr val="000000"/>
                </a:solidFill>
                <a:latin typeface="Source Sans Pro"/>
                <a:ea typeface="Source Sans Pro"/>
                <a:cs typeface="Source Sans Pro"/>
                <a:sym typeface="Source Sans Pro"/>
              </a:defRPr>
            </a:lvl5pPr>
            <a:lvl6pPr lvl="5" marR="0" rtl="0" algn="l">
              <a:spcBef>
                <a:spcPts val="400"/>
              </a:spcBef>
              <a:spcAft>
                <a:spcPts val="0"/>
              </a:spcAft>
              <a:buClr>
                <a:schemeClr val="accent2"/>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6pPr>
            <a:lvl7pPr lvl="6" marR="0" rtl="0" algn="l">
              <a:spcBef>
                <a:spcPts val="400"/>
              </a:spcBef>
              <a:spcAft>
                <a:spcPts val="0"/>
              </a:spcAft>
              <a:buClr>
                <a:srgbClr val="EAEAEA"/>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7pPr>
            <a:lvl8pPr lvl="7" marR="0" rtl="0" algn="l">
              <a:spcBef>
                <a:spcPts val="400"/>
              </a:spcBef>
              <a:spcAft>
                <a:spcPts val="0"/>
              </a:spcAft>
              <a:buClr>
                <a:schemeClr val="accent2"/>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8pPr>
            <a:lvl9pPr lvl="8" marR="0" rtl="0" algn="l">
              <a:spcBef>
                <a:spcPts val="400"/>
              </a:spcBef>
              <a:spcAft>
                <a:spcPts val="0"/>
              </a:spcAft>
              <a:buClr>
                <a:srgbClr val="EAEAEA"/>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121" name="Shape 121"/>
        <p:cNvGrpSpPr/>
        <p:nvPr/>
      </p:nvGrpSpPr>
      <p:grpSpPr>
        <a:xfrm>
          <a:off x="0" y="0"/>
          <a:ext cx="0" cy="0"/>
          <a:chOff x="0" y="0"/>
          <a:chExt cx="0" cy="0"/>
        </a:xfrm>
      </p:grpSpPr>
      <p:sp>
        <p:nvSpPr>
          <p:cNvPr id="122" name="Google Shape;122;p24"/>
          <p:cNvSpPr txBox="1"/>
          <p:nvPr>
            <p:ph type="title"/>
          </p:nvPr>
        </p:nvSpPr>
        <p:spPr>
          <a:xfrm>
            <a:off x="549275" y="80683"/>
            <a:ext cx="8042276" cy="100271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4"/>
          <p:cNvSpPr txBox="1"/>
          <p:nvPr>
            <p:ph idx="1" type="body"/>
          </p:nvPr>
        </p:nvSpPr>
        <p:spPr>
          <a:xfrm rot="5400000">
            <a:off x="2941638" y="-1192212"/>
            <a:ext cx="3257550" cy="8042276"/>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Clr>
                <a:srgbClr val="000000"/>
              </a:buClr>
              <a:buSzPts val="1980"/>
              <a:buChar char="⚫"/>
              <a:defRPr/>
            </a:lvl1pPr>
            <a:lvl2pPr indent="-354330" lvl="1" marL="914400" algn="l">
              <a:spcBef>
                <a:spcPts val="600"/>
              </a:spcBef>
              <a:spcAft>
                <a:spcPts val="0"/>
              </a:spcAft>
              <a:buClr>
                <a:srgbClr val="000000"/>
              </a:buClr>
              <a:buSzPts val="1980"/>
              <a:buChar char="⚫"/>
              <a:defRPr/>
            </a:lvl2pPr>
            <a:lvl3pPr indent="-354330" lvl="2" marL="1371600" algn="l">
              <a:spcBef>
                <a:spcPts val="600"/>
              </a:spcBef>
              <a:spcAft>
                <a:spcPts val="0"/>
              </a:spcAft>
              <a:buClr>
                <a:srgbClr val="000000"/>
              </a:buClr>
              <a:buSzPts val="1980"/>
              <a:buChar char="⚫"/>
              <a:defRPr/>
            </a:lvl3pPr>
            <a:lvl4pPr indent="-354330" lvl="3" marL="1828800" algn="l">
              <a:spcBef>
                <a:spcPts val="600"/>
              </a:spcBef>
              <a:spcAft>
                <a:spcPts val="0"/>
              </a:spcAft>
              <a:buClr>
                <a:srgbClr val="000000"/>
              </a:buClr>
              <a:buSzPts val="1980"/>
              <a:buChar char="⚫"/>
              <a:defRPr/>
            </a:lvl4pPr>
            <a:lvl5pPr indent="-354329" lvl="4" marL="2286000" algn="l">
              <a:spcBef>
                <a:spcPts val="600"/>
              </a:spcBef>
              <a:spcAft>
                <a:spcPts val="0"/>
              </a:spcAft>
              <a:buClr>
                <a:srgbClr val="000000"/>
              </a:buClr>
              <a:buSzPts val="1980"/>
              <a:buChar char="⚫"/>
              <a:defRPr/>
            </a:lvl5pPr>
            <a:lvl6pPr indent="-354329" lvl="5" marL="2743200" algn="l">
              <a:spcBef>
                <a:spcPts val="360"/>
              </a:spcBef>
              <a:spcAft>
                <a:spcPts val="0"/>
              </a:spcAft>
              <a:buSzPts val="1980"/>
              <a:buChar char="⚫"/>
              <a:defRPr/>
            </a:lvl6pPr>
            <a:lvl7pPr indent="-354329" lvl="6" marL="3200400" algn="l">
              <a:spcBef>
                <a:spcPts val="360"/>
              </a:spcBef>
              <a:spcAft>
                <a:spcPts val="0"/>
              </a:spcAft>
              <a:buSzPts val="1980"/>
              <a:buChar char="⚫"/>
              <a:defRPr/>
            </a:lvl7pPr>
            <a:lvl8pPr indent="-354329" lvl="7" marL="3657600" algn="l">
              <a:spcBef>
                <a:spcPts val="360"/>
              </a:spcBef>
              <a:spcAft>
                <a:spcPts val="0"/>
              </a:spcAft>
              <a:buSzPts val="1980"/>
              <a:buChar char="⚫"/>
              <a:defRPr/>
            </a:lvl8pPr>
            <a:lvl9pPr indent="-354329" lvl="8" marL="4114800" algn="l">
              <a:spcBef>
                <a:spcPts val="360"/>
              </a:spcBef>
              <a:spcAft>
                <a:spcPts val="0"/>
              </a:spcAft>
              <a:buSzPts val="1980"/>
              <a:buChar char="⚫"/>
              <a:defRPr/>
            </a:lvl9pPr>
          </a:lstStyle>
          <a:p/>
        </p:txBody>
      </p:sp>
      <p:sp>
        <p:nvSpPr>
          <p:cNvPr id="124" name="Google Shape;124;p24"/>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4"/>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4"/>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27" name="Shape 127"/>
        <p:cNvGrpSpPr/>
        <p:nvPr/>
      </p:nvGrpSpPr>
      <p:grpSpPr>
        <a:xfrm>
          <a:off x="0" y="0"/>
          <a:ext cx="0" cy="0"/>
          <a:chOff x="0" y="0"/>
          <a:chExt cx="0" cy="0"/>
        </a:xfrm>
      </p:grpSpPr>
      <p:sp>
        <p:nvSpPr>
          <p:cNvPr id="128" name="Google Shape;128;p25"/>
          <p:cNvSpPr txBox="1"/>
          <p:nvPr>
            <p:ph type="title"/>
          </p:nvPr>
        </p:nvSpPr>
        <p:spPr>
          <a:xfrm rot="5400000">
            <a:off x="6041055" y="1604964"/>
            <a:ext cx="4181475" cy="1524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5"/>
          <p:cNvSpPr txBox="1"/>
          <p:nvPr>
            <p:ph idx="1" type="body"/>
          </p:nvPr>
        </p:nvSpPr>
        <p:spPr>
          <a:xfrm rot="5400000">
            <a:off x="1803399" y="-977899"/>
            <a:ext cx="4181475" cy="6689726"/>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Clr>
                <a:srgbClr val="000000"/>
              </a:buClr>
              <a:buSzPts val="1980"/>
              <a:buChar char="⚫"/>
              <a:defRPr/>
            </a:lvl1pPr>
            <a:lvl2pPr indent="-354330" lvl="1" marL="914400" algn="l">
              <a:spcBef>
                <a:spcPts val="600"/>
              </a:spcBef>
              <a:spcAft>
                <a:spcPts val="0"/>
              </a:spcAft>
              <a:buClr>
                <a:srgbClr val="000000"/>
              </a:buClr>
              <a:buSzPts val="1980"/>
              <a:buChar char="⚫"/>
              <a:defRPr/>
            </a:lvl2pPr>
            <a:lvl3pPr indent="-354330" lvl="2" marL="1371600" algn="l">
              <a:spcBef>
                <a:spcPts val="600"/>
              </a:spcBef>
              <a:spcAft>
                <a:spcPts val="0"/>
              </a:spcAft>
              <a:buClr>
                <a:srgbClr val="000000"/>
              </a:buClr>
              <a:buSzPts val="1980"/>
              <a:buChar char="⚫"/>
              <a:defRPr/>
            </a:lvl3pPr>
            <a:lvl4pPr indent="-354330" lvl="3" marL="1828800" algn="l">
              <a:spcBef>
                <a:spcPts val="600"/>
              </a:spcBef>
              <a:spcAft>
                <a:spcPts val="0"/>
              </a:spcAft>
              <a:buClr>
                <a:srgbClr val="000000"/>
              </a:buClr>
              <a:buSzPts val="1980"/>
              <a:buChar char="⚫"/>
              <a:defRPr/>
            </a:lvl4pPr>
            <a:lvl5pPr indent="-354329" lvl="4" marL="2286000" algn="l">
              <a:spcBef>
                <a:spcPts val="600"/>
              </a:spcBef>
              <a:spcAft>
                <a:spcPts val="0"/>
              </a:spcAft>
              <a:buClr>
                <a:srgbClr val="000000"/>
              </a:buClr>
              <a:buSzPts val="1980"/>
              <a:buChar char="⚫"/>
              <a:defRPr/>
            </a:lvl5pPr>
            <a:lvl6pPr indent="-354329" lvl="5" marL="2743200" algn="l">
              <a:spcBef>
                <a:spcPts val="360"/>
              </a:spcBef>
              <a:spcAft>
                <a:spcPts val="0"/>
              </a:spcAft>
              <a:buSzPts val="1980"/>
              <a:buChar char="⚫"/>
              <a:defRPr/>
            </a:lvl6pPr>
            <a:lvl7pPr indent="-354329" lvl="6" marL="3200400" algn="l">
              <a:spcBef>
                <a:spcPts val="360"/>
              </a:spcBef>
              <a:spcAft>
                <a:spcPts val="0"/>
              </a:spcAft>
              <a:buSzPts val="1980"/>
              <a:buChar char="⚫"/>
              <a:defRPr/>
            </a:lvl7pPr>
            <a:lvl8pPr indent="-354329" lvl="7" marL="3657600" algn="l">
              <a:spcBef>
                <a:spcPts val="360"/>
              </a:spcBef>
              <a:spcAft>
                <a:spcPts val="0"/>
              </a:spcAft>
              <a:buSzPts val="1980"/>
              <a:buChar char="⚫"/>
              <a:defRPr/>
            </a:lvl8pPr>
            <a:lvl9pPr indent="-354329" lvl="8" marL="4114800" algn="l">
              <a:spcBef>
                <a:spcPts val="360"/>
              </a:spcBef>
              <a:spcAft>
                <a:spcPts val="0"/>
              </a:spcAft>
              <a:buSzPts val="1980"/>
              <a:buChar char="⚫"/>
              <a:defRPr/>
            </a:lvl9pPr>
          </a:lstStyle>
          <a:p/>
        </p:txBody>
      </p:sp>
      <p:sp>
        <p:nvSpPr>
          <p:cNvPr id="130" name="Google Shape;130;p25"/>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5"/>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5"/>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49275" y="80683"/>
            <a:ext cx="8042276" cy="1002717"/>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chemeClr val="accent1"/>
              </a:buClr>
              <a:buSzPts val="4600"/>
              <a:buFont typeface="Source Sans Pro"/>
              <a:buNone/>
              <a:defRPr b="0" i="0" sz="4600" u="none" cap="none" strike="noStrike">
                <a:solidFill>
                  <a:schemeClr val="accent1"/>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549275" y="1200151"/>
            <a:ext cx="8042276" cy="3257550"/>
          </a:xfrm>
          <a:prstGeom prst="rect">
            <a:avLst/>
          </a:prstGeom>
          <a:noFill/>
          <a:ln>
            <a:noFill/>
          </a:ln>
        </p:spPr>
        <p:txBody>
          <a:bodyPr anchorCtr="0" anchor="t" bIns="45700" lIns="91425" spcFirstLastPara="1" rIns="91425" wrap="square" tIns="45700">
            <a:normAutofit/>
          </a:bodyPr>
          <a:lstStyle>
            <a:lvl1pPr indent="-396240" lvl="0" marL="457200" marR="0" rtl="0" algn="l">
              <a:spcBef>
                <a:spcPts val="2000"/>
              </a:spcBef>
              <a:spcAft>
                <a:spcPts val="0"/>
              </a:spcAft>
              <a:buClr>
                <a:srgbClr val="000000"/>
              </a:buClr>
              <a:buSzPts val="2640"/>
              <a:buFont typeface="Noto Sans Symbols"/>
              <a:buChar char="⚫"/>
              <a:defRPr b="0" i="0" sz="2400" u="none" cap="none" strike="noStrike">
                <a:solidFill>
                  <a:srgbClr val="000000"/>
                </a:solidFill>
                <a:latin typeface="Source Sans Pro"/>
                <a:ea typeface="Source Sans Pro"/>
                <a:cs typeface="Source Sans Pro"/>
                <a:sym typeface="Source Sans Pro"/>
              </a:defRPr>
            </a:lvl1pPr>
            <a:lvl2pPr indent="-382269" lvl="1" marL="914400" marR="0" rtl="0" algn="l">
              <a:spcBef>
                <a:spcPts val="600"/>
              </a:spcBef>
              <a:spcAft>
                <a:spcPts val="0"/>
              </a:spcAft>
              <a:buClr>
                <a:srgbClr val="000000"/>
              </a:buClr>
              <a:buSzPts val="2420"/>
              <a:buFont typeface="Noto Sans Symbols"/>
              <a:buChar char="⚫"/>
              <a:defRPr b="0" i="0" sz="2200" u="none" cap="none" strike="noStrike">
                <a:solidFill>
                  <a:srgbClr val="000000"/>
                </a:solidFill>
                <a:latin typeface="Source Sans Pro"/>
                <a:ea typeface="Source Sans Pro"/>
                <a:cs typeface="Source Sans Pro"/>
                <a:sym typeface="Source Sans Pro"/>
              </a:defRPr>
            </a:lvl2pPr>
            <a:lvl3pPr indent="-368300" lvl="2" marL="1371600" marR="0" rtl="0" algn="l">
              <a:spcBef>
                <a:spcPts val="600"/>
              </a:spcBef>
              <a:spcAft>
                <a:spcPts val="0"/>
              </a:spcAft>
              <a:buClr>
                <a:srgbClr val="000000"/>
              </a:buClr>
              <a:buSzPts val="2200"/>
              <a:buFont typeface="Noto Sans Symbols"/>
              <a:buChar char="⚫"/>
              <a:defRPr b="0" i="0" sz="2000" u="none" cap="none" strike="noStrike">
                <a:solidFill>
                  <a:srgbClr val="000000"/>
                </a:solidFill>
                <a:latin typeface="Source Sans Pro"/>
                <a:ea typeface="Source Sans Pro"/>
                <a:cs typeface="Source Sans Pro"/>
                <a:sym typeface="Source Sans Pro"/>
              </a:defRPr>
            </a:lvl3pPr>
            <a:lvl4pPr indent="-354330" lvl="3" marL="1828800" marR="0" rtl="0" algn="l">
              <a:spcBef>
                <a:spcPts val="600"/>
              </a:spcBef>
              <a:spcAft>
                <a:spcPts val="0"/>
              </a:spcAft>
              <a:buClr>
                <a:srgbClr val="000000"/>
              </a:buClr>
              <a:buSzPts val="1980"/>
              <a:buFont typeface="Noto Sans Symbols"/>
              <a:buChar char="⚫"/>
              <a:defRPr b="0" i="0" sz="1800" u="none" cap="none" strike="noStrike">
                <a:solidFill>
                  <a:srgbClr val="000000"/>
                </a:solidFill>
                <a:latin typeface="Source Sans Pro"/>
                <a:ea typeface="Source Sans Pro"/>
                <a:cs typeface="Source Sans Pro"/>
                <a:sym typeface="Source Sans Pro"/>
              </a:defRPr>
            </a:lvl4pPr>
            <a:lvl5pPr indent="-354329" lvl="4" marL="2286000" marR="0" rtl="0" algn="l">
              <a:spcBef>
                <a:spcPts val="600"/>
              </a:spcBef>
              <a:spcAft>
                <a:spcPts val="0"/>
              </a:spcAft>
              <a:buClr>
                <a:srgbClr val="000000"/>
              </a:buClr>
              <a:buSzPts val="1980"/>
              <a:buFont typeface="Noto Sans Symbols"/>
              <a:buChar char="⚫"/>
              <a:defRPr b="0" i="0" sz="1800" u="none" cap="none" strike="noStrike">
                <a:solidFill>
                  <a:srgbClr val="000000"/>
                </a:solidFill>
                <a:latin typeface="Source Sans Pro"/>
                <a:ea typeface="Source Sans Pro"/>
                <a:cs typeface="Source Sans Pro"/>
                <a:sym typeface="Source Sans Pro"/>
              </a:defRPr>
            </a:lvl5pPr>
            <a:lvl6pPr indent="-354329" lvl="5" marL="2743200" marR="0" rtl="0" algn="l">
              <a:spcBef>
                <a:spcPts val="360"/>
              </a:spcBef>
              <a:spcAft>
                <a:spcPts val="0"/>
              </a:spcAft>
              <a:buClr>
                <a:schemeClr val="accent2"/>
              </a:buClr>
              <a:buSzPts val="1980"/>
              <a:buFont typeface="Noto Sans Symbols"/>
              <a:buChar char="⚫"/>
              <a:defRPr b="0" i="0" sz="1800" u="none" cap="none" strike="noStrike">
                <a:solidFill>
                  <a:srgbClr val="595959"/>
                </a:solidFill>
                <a:latin typeface="Source Sans Pro"/>
                <a:ea typeface="Source Sans Pro"/>
                <a:cs typeface="Source Sans Pro"/>
                <a:sym typeface="Source Sans Pro"/>
              </a:defRPr>
            </a:lvl6pPr>
            <a:lvl7pPr indent="-354329" lvl="6" marL="3200400" marR="0" rtl="0" algn="l">
              <a:spcBef>
                <a:spcPts val="360"/>
              </a:spcBef>
              <a:spcAft>
                <a:spcPts val="0"/>
              </a:spcAft>
              <a:buClr>
                <a:srgbClr val="EAEAEA"/>
              </a:buClr>
              <a:buSzPts val="1980"/>
              <a:buFont typeface="Noto Sans Symbols"/>
              <a:buChar char="⚫"/>
              <a:defRPr b="0" i="0" sz="1800" u="none" cap="none" strike="noStrike">
                <a:solidFill>
                  <a:srgbClr val="595959"/>
                </a:solidFill>
                <a:latin typeface="Source Sans Pro"/>
                <a:ea typeface="Source Sans Pro"/>
                <a:cs typeface="Source Sans Pro"/>
                <a:sym typeface="Source Sans Pro"/>
              </a:defRPr>
            </a:lvl7pPr>
            <a:lvl8pPr indent="-354329" lvl="7" marL="3657600" marR="0" rtl="0" algn="l">
              <a:spcBef>
                <a:spcPts val="360"/>
              </a:spcBef>
              <a:spcAft>
                <a:spcPts val="0"/>
              </a:spcAft>
              <a:buClr>
                <a:schemeClr val="accent2"/>
              </a:buClr>
              <a:buSzPts val="1980"/>
              <a:buFont typeface="Noto Sans Symbols"/>
              <a:buChar char="⚫"/>
              <a:defRPr b="0" i="0" sz="1800" u="none" cap="none" strike="noStrike">
                <a:solidFill>
                  <a:srgbClr val="595959"/>
                </a:solidFill>
                <a:latin typeface="Source Sans Pro"/>
                <a:ea typeface="Source Sans Pro"/>
                <a:cs typeface="Source Sans Pro"/>
                <a:sym typeface="Source Sans Pro"/>
              </a:defRPr>
            </a:lvl8pPr>
            <a:lvl9pPr indent="-354329" lvl="8" marL="4114800" marR="0" rtl="0" algn="l">
              <a:spcBef>
                <a:spcPts val="360"/>
              </a:spcBef>
              <a:spcAft>
                <a:spcPts val="0"/>
              </a:spcAft>
              <a:buClr>
                <a:srgbClr val="EAEAEA"/>
              </a:buClr>
              <a:buSzPts val="1980"/>
              <a:buFont typeface="Noto Sans Symbols"/>
              <a:buChar char="⚫"/>
              <a:defRPr b="0" i="0" sz="1800" u="none" cap="none" strike="noStrike">
                <a:solidFill>
                  <a:srgbClr val="595959"/>
                </a:solidFill>
                <a:latin typeface="Source Sans Pro"/>
                <a:ea typeface="Source Sans Pro"/>
                <a:cs typeface="Source Sans Pro"/>
                <a:sym typeface="Source Sans Pro"/>
              </a:defRPr>
            </a:lvl9pPr>
          </a:lstStyle>
          <a:p/>
        </p:txBody>
      </p:sp>
      <p:sp>
        <p:nvSpPr>
          <p:cNvPr id="53" name="Google Shape;53;p13"/>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3600" u="none" cap="none" strike="noStrike">
                <a:solidFill>
                  <a:schemeClr val="lt1"/>
                </a:solidFill>
                <a:latin typeface="Arial"/>
                <a:ea typeface="Arial"/>
                <a:cs typeface="Arial"/>
                <a:sym typeface="Arial"/>
              </a:defRPr>
            </a:lvl1pPr>
            <a:lvl2pPr indent="0" lvl="1" marL="0" marR="0" rtl="0" algn="r">
              <a:spcBef>
                <a:spcPts val="0"/>
              </a:spcBef>
              <a:spcAft>
                <a:spcPts val="0"/>
              </a:spcAft>
              <a:buNone/>
              <a:defRPr b="0" i="0" sz="3600" u="none" cap="none" strike="noStrike">
                <a:solidFill>
                  <a:schemeClr val="lt1"/>
                </a:solidFill>
                <a:latin typeface="Arial"/>
                <a:ea typeface="Arial"/>
                <a:cs typeface="Arial"/>
                <a:sym typeface="Arial"/>
              </a:defRPr>
            </a:lvl2pPr>
            <a:lvl3pPr indent="0" lvl="2" marL="0" marR="0" rtl="0" algn="r">
              <a:spcBef>
                <a:spcPts val="0"/>
              </a:spcBef>
              <a:spcAft>
                <a:spcPts val="0"/>
              </a:spcAft>
              <a:buNone/>
              <a:defRPr b="0" i="0" sz="3600" u="none" cap="none" strike="noStrike">
                <a:solidFill>
                  <a:schemeClr val="lt1"/>
                </a:solidFill>
                <a:latin typeface="Arial"/>
                <a:ea typeface="Arial"/>
                <a:cs typeface="Arial"/>
                <a:sym typeface="Arial"/>
              </a:defRPr>
            </a:lvl3pPr>
            <a:lvl4pPr indent="0" lvl="3" marL="0" marR="0" rtl="0" algn="r">
              <a:spcBef>
                <a:spcPts val="0"/>
              </a:spcBef>
              <a:spcAft>
                <a:spcPts val="0"/>
              </a:spcAft>
              <a:buNone/>
              <a:defRPr b="0" i="0" sz="3600" u="none" cap="none" strike="noStrike">
                <a:solidFill>
                  <a:schemeClr val="lt1"/>
                </a:solidFill>
                <a:latin typeface="Arial"/>
                <a:ea typeface="Arial"/>
                <a:cs typeface="Arial"/>
                <a:sym typeface="Arial"/>
              </a:defRPr>
            </a:lvl4pPr>
            <a:lvl5pPr indent="0" lvl="4" marL="0" marR="0" rtl="0" algn="r">
              <a:spcBef>
                <a:spcPts val="0"/>
              </a:spcBef>
              <a:spcAft>
                <a:spcPts val="0"/>
              </a:spcAft>
              <a:buNone/>
              <a:defRPr b="0" i="0" sz="3600" u="none" cap="none" strike="noStrike">
                <a:solidFill>
                  <a:schemeClr val="lt1"/>
                </a:solidFill>
                <a:latin typeface="Arial"/>
                <a:ea typeface="Arial"/>
                <a:cs typeface="Arial"/>
                <a:sym typeface="Arial"/>
              </a:defRPr>
            </a:lvl5pPr>
            <a:lvl6pPr indent="0" lvl="5" marL="0" marR="0" rtl="0" algn="r">
              <a:spcBef>
                <a:spcPts val="0"/>
              </a:spcBef>
              <a:spcAft>
                <a:spcPts val="0"/>
              </a:spcAft>
              <a:buNone/>
              <a:defRPr b="0" i="0" sz="3600" u="none" cap="none" strike="noStrike">
                <a:solidFill>
                  <a:schemeClr val="lt1"/>
                </a:solidFill>
                <a:latin typeface="Arial"/>
                <a:ea typeface="Arial"/>
                <a:cs typeface="Arial"/>
                <a:sym typeface="Arial"/>
              </a:defRPr>
            </a:lvl6pPr>
            <a:lvl7pPr indent="0" lvl="6" marL="0" marR="0" rtl="0" algn="r">
              <a:spcBef>
                <a:spcPts val="0"/>
              </a:spcBef>
              <a:spcAft>
                <a:spcPts val="0"/>
              </a:spcAft>
              <a:buNone/>
              <a:defRPr b="0" i="0" sz="3600" u="none" cap="none" strike="noStrike">
                <a:solidFill>
                  <a:schemeClr val="lt1"/>
                </a:solidFill>
                <a:latin typeface="Arial"/>
                <a:ea typeface="Arial"/>
                <a:cs typeface="Arial"/>
                <a:sym typeface="Arial"/>
              </a:defRPr>
            </a:lvl7pPr>
            <a:lvl8pPr indent="0" lvl="7" marL="0" marR="0" rtl="0" algn="r">
              <a:spcBef>
                <a:spcPts val="0"/>
              </a:spcBef>
              <a:spcAft>
                <a:spcPts val="0"/>
              </a:spcAft>
              <a:buNone/>
              <a:defRPr b="0" i="0" sz="3600" u="none" cap="none" strike="noStrike">
                <a:solidFill>
                  <a:schemeClr val="lt1"/>
                </a:solidFill>
                <a:latin typeface="Arial"/>
                <a:ea typeface="Arial"/>
                <a:cs typeface="Arial"/>
                <a:sym typeface="Arial"/>
              </a:defRPr>
            </a:lvl8pPr>
            <a:lvl9pPr indent="0" lvl="8" marL="0" marR="0" rtl="0" algn="r">
              <a:spcBef>
                <a:spcPts val="0"/>
              </a:spcBef>
              <a:spcAft>
                <a:spcPts val="0"/>
              </a:spcAft>
              <a:buNone/>
              <a:defRPr b="0" i="0" sz="3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hyperlink" Target="https://panacloud.github.io/bootcamp-202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9.jp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9.jp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9.jp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9.jp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9.jp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9.jp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9.jp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9.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9.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9.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9.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9.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9.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2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 name="Shape 137"/>
        <p:cNvGrpSpPr/>
        <p:nvPr/>
      </p:nvGrpSpPr>
      <p:grpSpPr>
        <a:xfrm>
          <a:off x="0" y="0"/>
          <a:ext cx="0" cy="0"/>
          <a:chOff x="0" y="0"/>
          <a:chExt cx="0" cy="0"/>
        </a:xfrm>
      </p:grpSpPr>
      <p:pic>
        <p:nvPicPr>
          <p:cNvPr descr="panacloud logo.jpg" id="138" name="Google Shape;138;p26"/>
          <p:cNvPicPr preferRelativeResize="0"/>
          <p:nvPr/>
        </p:nvPicPr>
        <p:blipFill rotWithShape="1">
          <a:blip r:embed="rId3">
            <a:alphaModFix/>
          </a:blip>
          <a:srcRect b="0" l="0" r="0" t="0"/>
          <a:stretch/>
        </p:blipFill>
        <p:spPr>
          <a:xfrm>
            <a:off x="3546300" y="266700"/>
            <a:ext cx="2312325" cy="1143000"/>
          </a:xfrm>
          <a:prstGeom prst="rect">
            <a:avLst/>
          </a:prstGeom>
          <a:noFill/>
          <a:ln>
            <a:noFill/>
          </a:ln>
        </p:spPr>
      </p:pic>
      <p:sp>
        <p:nvSpPr>
          <p:cNvPr id="139" name="Google Shape;139;p26"/>
          <p:cNvSpPr txBox="1"/>
          <p:nvPr/>
        </p:nvSpPr>
        <p:spPr>
          <a:xfrm>
            <a:off x="0" y="3314700"/>
            <a:ext cx="9144000" cy="206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3200" u="none" cap="none" strike="noStrike">
                <a:solidFill>
                  <a:schemeClr val="dk1"/>
                </a:solidFill>
                <a:latin typeface="Source Sans Pro"/>
                <a:ea typeface="Source Sans Pro"/>
                <a:cs typeface="Source Sans Pro"/>
                <a:sym typeface="Source Sans Pro"/>
              </a:rPr>
              <a:t>Fusing Serverless, AI, IoT, Blockchain, and Quantum Technologies</a:t>
            </a:r>
            <a:r>
              <a:rPr lang="en-GB"/>
              <a:t> </a:t>
            </a:r>
            <a:r>
              <a:rPr b="1" i="0" lang="en-GB" sz="3200" u="none" cap="none" strike="noStrike">
                <a:solidFill>
                  <a:schemeClr val="dk1"/>
                </a:solidFill>
                <a:latin typeface="Source Sans Pro"/>
                <a:ea typeface="Source Sans Pro"/>
                <a:cs typeface="Source Sans Pro"/>
                <a:sym typeface="Source Sans Pro"/>
              </a:rPr>
              <a:t>in Next-Gen APIs</a:t>
            </a:r>
            <a:endParaRPr b="1" i="0" sz="3200" u="none" cap="none" strike="noStrike">
              <a:solidFill>
                <a:schemeClr val="dk1"/>
              </a:solidFill>
              <a:latin typeface="Source Sans Pro"/>
              <a:ea typeface="Source Sans Pro"/>
              <a:cs typeface="Source Sans Pro"/>
              <a:sym typeface="Source Sans Pro"/>
            </a:endParaRPr>
          </a:p>
          <a:p>
            <a:pPr indent="0" lvl="0" marL="0" marR="0" rtl="0" algn="ctr">
              <a:spcBef>
                <a:spcPts val="0"/>
              </a:spcBef>
              <a:spcAft>
                <a:spcPts val="0"/>
              </a:spcAft>
              <a:buNone/>
            </a:pPr>
            <a:r>
              <a:rPr b="1" lang="en-GB" sz="3200" u="sng">
                <a:solidFill>
                  <a:schemeClr val="hlink"/>
                </a:solidFill>
                <a:latin typeface="Source Sans Pro"/>
                <a:ea typeface="Source Sans Pro"/>
                <a:cs typeface="Source Sans Pro"/>
                <a:sym typeface="Source Sans Pro"/>
                <a:hlinkClick r:id="rId4"/>
              </a:rPr>
              <a:t>https://panacloud.github.io/bootcamp-2021/</a:t>
            </a:r>
            <a:r>
              <a:rPr b="1" lang="en-GB" sz="3200">
                <a:solidFill>
                  <a:schemeClr val="dk1"/>
                </a:solidFill>
                <a:latin typeface="Source Sans Pro"/>
                <a:ea typeface="Source Sans Pro"/>
                <a:cs typeface="Source Sans Pro"/>
                <a:sym typeface="Source Sans Pro"/>
              </a:rPr>
              <a:t> </a:t>
            </a:r>
            <a:endParaRPr b="1" sz="3200">
              <a:solidFill>
                <a:schemeClr val="dk1"/>
              </a:solidFill>
              <a:latin typeface="Source Sans Pro"/>
              <a:ea typeface="Source Sans Pro"/>
              <a:cs typeface="Source Sans Pro"/>
              <a:sym typeface="Source Sans Pro"/>
            </a:endParaRPr>
          </a:p>
          <a:p>
            <a:pPr indent="0" lvl="0" marL="0" marR="0" rtl="0" algn="l">
              <a:spcBef>
                <a:spcPts val="0"/>
              </a:spcBef>
              <a:spcAft>
                <a:spcPts val="0"/>
              </a:spcAft>
              <a:buNone/>
            </a:pPr>
            <a:r>
              <a:t/>
            </a:r>
            <a:endParaRPr b="0" i="1" sz="3200" u="none" cap="none" strike="noStrike">
              <a:solidFill>
                <a:schemeClr val="dk1"/>
              </a:solidFill>
              <a:latin typeface="Arial"/>
              <a:ea typeface="Arial"/>
              <a:cs typeface="Arial"/>
              <a:sym typeface="Arial"/>
            </a:endParaRPr>
          </a:p>
        </p:txBody>
      </p:sp>
      <p:sp>
        <p:nvSpPr>
          <p:cNvPr id="140" name="Google Shape;140;p26"/>
          <p:cNvSpPr txBox="1"/>
          <p:nvPr/>
        </p:nvSpPr>
        <p:spPr>
          <a:xfrm>
            <a:off x="0" y="1771650"/>
            <a:ext cx="9144000" cy="1323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4400" u="none" cap="none" strike="noStrike">
                <a:solidFill>
                  <a:schemeClr val="dk1"/>
                </a:solidFill>
                <a:latin typeface="Arial"/>
                <a:ea typeface="Arial"/>
                <a:cs typeface="Arial"/>
                <a:sym typeface="Arial"/>
              </a:rPr>
              <a:t>The API Economy</a:t>
            </a:r>
            <a:endParaRPr/>
          </a:p>
          <a:p>
            <a:pPr indent="0" lvl="0" marL="0" marR="0" rtl="0" algn="ctr">
              <a:spcBef>
                <a:spcPts val="0"/>
              </a:spcBef>
              <a:spcAft>
                <a:spcPts val="0"/>
              </a:spcAft>
              <a:buNone/>
            </a:pPr>
            <a:r>
              <a:rPr b="1" i="0" lang="en-GB" sz="3600" u="none" cap="none" strike="noStrike">
                <a:solidFill>
                  <a:schemeClr val="dk1"/>
                </a:solidFill>
                <a:latin typeface="Arial"/>
                <a:ea typeface="Arial"/>
                <a:cs typeface="Arial"/>
                <a:sym typeface="Arial"/>
              </a:rPr>
              <a:t>The Next Trillion Dollar</a:t>
            </a:r>
            <a:r>
              <a:rPr b="1" lang="en-GB" sz="3600">
                <a:solidFill>
                  <a:schemeClr val="dk1"/>
                </a:solidFill>
              </a:rPr>
              <a:t> </a:t>
            </a:r>
            <a:r>
              <a:rPr b="1" i="0" lang="en-GB" sz="3600" u="none" cap="none" strike="noStrike">
                <a:solidFill>
                  <a:schemeClr val="dk1"/>
                </a:solidFill>
                <a:latin typeface="Arial"/>
                <a:ea typeface="Arial"/>
                <a:cs typeface="Arial"/>
                <a:sym typeface="Arial"/>
              </a:rPr>
              <a:t>Software Wave</a:t>
            </a:r>
            <a:endParaRPr b="1" i="0" sz="3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2000"/>
                                        <p:tgtEl>
                                          <p:spTgt spid="13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par>
                          <p:cTn fill="hold">
                            <p:stCondLst>
                              <p:cond delay="3000"/>
                            </p:stCondLst>
                            <p:childTnLst>
                              <p:par>
                                <p:cTn fill="hold" nodeType="afterEffect" presetClass="entr" presetID="10" presetSubtype="0">
                                  <p:stCondLst>
                                    <p:cond delay="100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4" name="Shape 214"/>
        <p:cNvGrpSpPr/>
        <p:nvPr/>
      </p:nvGrpSpPr>
      <p:grpSpPr>
        <a:xfrm>
          <a:off x="0" y="0"/>
          <a:ext cx="0" cy="0"/>
          <a:chOff x="0" y="0"/>
          <a:chExt cx="0" cy="0"/>
        </a:xfrm>
      </p:grpSpPr>
      <p:sp>
        <p:nvSpPr>
          <p:cNvPr id="215" name="Google Shape;215;p35"/>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16" name="Google Shape;216;p35"/>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descr="Screenshot 2021-05-28 at 9.50.13 AM.png" id="217" name="Google Shape;217;p35"/>
          <p:cNvPicPr preferRelativeResize="0"/>
          <p:nvPr/>
        </p:nvPicPr>
        <p:blipFill rotWithShape="1">
          <a:blip r:embed="rId4">
            <a:alphaModFix/>
          </a:blip>
          <a:srcRect b="0" l="0" r="0" t="0"/>
          <a:stretch/>
        </p:blipFill>
        <p:spPr>
          <a:xfrm>
            <a:off x="1854200" y="942975"/>
            <a:ext cx="4067175" cy="3248025"/>
          </a:xfrm>
          <a:prstGeom prst="rect">
            <a:avLst/>
          </a:prstGeom>
          <a:noFill/>
          <a:ln>
            <a:noFill/>
          </a:ln>
        </p:spPr>
      </p:pic>
      <p:sp>
        <p:nvSpPr>
          <p:cNvPr id="218" name="Google Shape;218;p35"/>
          <p:cNvSpPr/>
          <p:nvPr/>
        </p:nvSpPr>
        <p:spPr>
          <a:xfrm>
            <a:off x="457200" y="285750"/>
            <a:ext cx="7543800" cy="719418"/>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4000"/>
              <a:buFont typeface="Calibri"/>
              <a:buNone/>
            </a:pPr>
            <a:r>
              <a:rPr b="1" i="0" lang="en-GB" sz="4000" u="none" cap="none" strike="noStrike">
                <a:solidFill>
                  <a:schemeClr val="dk1"/>
                </a:solidFill>
                <a:latin typeface="Calibri"/>
                <a:ea typeface="Calibri"/>
                <a:cs typeface="Calibri"/>
                <a:sym typeface="Calibri"/>
              </a:rPr>
              <a:t> </a:t>
            </a:r>
            <a:r>
              <a:rPr b="1" i="0" lang="en-GB" sz="3600" u="none" cap="none" strike="noStrike">
                <a:solidFill>
                  <a:schemeClr val="dk1"/>
                </a:solidFill>
                <a:latin typeface="Calibri"/>
                <a:ea typeface="Calibri"/>
                <a:cs typeface="Calibri"/>
                <a:sym typeface="Calibri"/>
              </a:rPr>
              <a:t>The API Traffic</a:t>
            </a:r>
            <a:endParaRPr b="1" i="0" sz="36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3" name="Shape 223"/>
        <p:cNvGrpSpPr/>
        <p:nvPr/>
      </p:nvGrpSpPr>
      <p:grpSpPr>
        <a:xfrm>
          <a:off x="0" y="0"/>
          <a:ext cx="0" cy="0"/>
          <a:chOff x="0" y="0"/>
          <a:chExt cx="0" cy="0"/>
        </a:xfrm>
      </p:grpSpPr>
      <p:sp>
        <p:nvSpPr>
          <p:cNvPr id="224" name="Google Shape;224;p36"/>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25" name="Google Shape;225;p36"/>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descr="Screenshot 2021-05-28 at 9.52.38 AM.png" id="226" name="Google Shape;226;p36"/>
          <p:cNvPicPr preferRelativeResize="0"/>
          <p:nvPr/>
        </p:nvPicPr>
        <p:blipFill rotWithShape="1">
          <a:blip r:embed="rId4">
            <a:alphaModFix/>
          </a:blip>
          <a:srcRect b="0" l="0" r="0" t="0"/>
          <a:stretch/>
        </p:blipFill>
        <p:spPr>
          <a:xfrm>
            <a:off x="1143000" y="457200"/>
            <a:ext cx="5724525" cy="43137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1" name="Shape 231"/>
        <p:cNvGrpSpPr/>
        <p:nvPr/>
      </p:nvGrpSpPr>
      <p:grpSpPr>
        <a:xfrm>
          <a:off x="0" y="0"/>
          <a:ext cx="0" cy="0"/>
          <a:chOff x="0" y="0"/>
          <a:chExt cx="0" cy="0"/>
        </a:xfrm>
      </p:grpSpPr>
      <p:sp>
        <p:nvSpPr>
          <p:cNvPr id="232" name="Google Shape;232;p37"/>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33" name="Google Shape;233;p37"/>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descr="Screenshot 2021-05-28 at 9.59.35 AM.png" id="234" name="Google Shape;234;p37"/>
          <p:cNvPicPr preferRelativeResize="0"/>
          <p:nvPr/>
        </p:nvPicPr>
        <p:blipFill rotWithShape="1">
          <a:blip r:embed="rId4">
            <a:alphaModFix/>
          </a:blip>
          <a:srcRect b="0" l="0" r="0" t="0"/>
          <a:stretch/>
        </p:blipFill>
        <p:spPr>
          <a:xfrm>
            <a:off x="457200" y="1695450"/>
            <a:ext cx="6316534" cy="1619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9" name="Shape 239"/>
        <p:cNvGrpSpPr/>
        <p:nvPr/>
      </p:nvGrpSpPr>
      <p:grpSpPr>
        <a:xfrm>
          <a:off x="0" y="0"/>
          <a:ext cx="0" cy="0"/>
          <a:chOff x="0" y="0"/>
          <a:chExt cx="0" cy="0"/>
        </a:xfrm>
      </p:grpSpPr>
      <p:sp>
        <p:nvSpPr>
          <p:cNvPr id="240" name="Google Shape;240;p38"/>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41" name="Google Shape;241;p38"/>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
        <p:nvSpPr>
          <p:cNvPr id="242" name="Google Shape;242;p38"/>
          <p:cNvSpPr/>
          <p:nvPr/>
        </p:nvSpPr>
        <p:spPr>
          <a:xfrm>
            <a:off x="533400" y="3943350"/>
            <a:ext cx="7543800" cy="719418"/>
          </a:xfrm>
          <a:prstGeom prst="rect">
            <a:avLst/>
          </a:prstGeom>
          <a:noFill/>
          <a:ln>
            <a:noFill/>
          </a:ln>
        </p:spPr>
        <p:txBody>
          <a:bodyPr anchorCtr="0" anchor="b" bIns="45700" lIns="91425" spcFirstLastPara="1" rIns="91425" wrap="square" tIns="45700">
            <a:noAutofit/>
          </a:bodyPr>
          <a:lstStyle/>
          <a:p>
            <a:pPr indent="0" lvl="0" marL="0" marR="0" rtl="0" algn="just">
              <a:spcBef>
                <a:spcPts val="0"/>
              </a:spcBef>
              <a:spcAft>
                <a:spcPts val="0"/>
              </a:spcAft>
              <a:buClr>
                <a:schemeClr val="dk1"/>
              </a:buClr>
              <a:buSzPts val="1800"/>
              <a:buFont typeface="Calibri"/>
              <a:buNone/>
            </a:pPr>
            <a:r>
              <a:rPr b="1" i="0" lang="en-GB" sz="1800" u="none" cap="none" strike="noStrike">
                <a:solidFill>
                  <a:schemeClr val="dk1"/>
                </a:solidFill>
                <a:latin typeface="Calibri"/>
                <a:ea typeface="Calibri"/>
                <a:cs typeface="Calibri"/>
                <a:sym typeface="Calibri"/>
              </a:rPr>
              <a:t>Research indicates higher API maturity tends to correspond with more robust digital transformation efforts. Companies based in the United States, larger companies, and companies within the technology and financial services verticals were most likely to report high API maturity.</a:t>
            </a:r>
            <a:endParaRPr b="1" i="0" sz="3600" u="none" cap="none" strike="noStrike">
              <a:solidFill>
                <a:schemeClr val="dk1"/>
              </a:solidFill>
              <a:latin typeface="Calibri"/>
              <a:ea typeface="Calibri"/>
              <a:cs typeface="Calibri"/>
              <a:sym typeface="Calibri"/>
            </a:endParaRPr>
          </a:p>
        </p:txBody>
      </p:sp>
      <p:pic>
        <p:nvPicPr>
          <p:cNvPr descr="Screenshot 2021-05-28 at 9.55.41 AM.png" id="243" name="Google Shape;243;p38"/>
          <p:cNvPicPr preferRelativeResize="0"/>
          <p:nvPr/>
        </p:nvPicPr>
        <p:blipFill rotWithShape="1">
          <a:blip r:embed="rId4">
            <a:alphaModFix/>
          </a:blip>
          <a:srcRect b="0" l="0" r="0" t="0"/>
          <a:stretch/>
        </p:blipFill>
        <p:spPr>
          <a:xfrm>
            <a:off x="1866900" y="600075"/>
            <a:ext cx="3971925" cy="3000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8" name="Shape 248"/>
        <p:cNvGrpSpPr/>
        <p:nvPr/>
      </p:nvGrpSpPr>
      <p:grpSpPr>
        <a:xfrm>
          <a:off x="0" y="0"/>
          <a:ext cx="0" cy="0"/>
          <a:chOff x="0" y="0"/>
          <a:chExt cx="0" cy="0"/>
        </a:xfrm>
      </p:grpSpPr>
      <p:sp>
        <p:nvSpPr>
          <p:cNvPr id="249" name="Google Shape;249;p39"/>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50" name="Google Shape;250;p39"/>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descr="Screenshot 2021-05-28 at 9.43.26 AM.png" id="251" name="Google Shape;251;p39"/>
          <p:cNvPicPr preferRelativeResize="0"/>
          <p:nvPr/>
        </p:nvPicPr>
        <p:blipFill rotWithShape="1">
          <a:blip r:embed="rId4">
            <a:alphaModFix/>
          </a:blip>
          <a:srcRect b="0" l="0" r="0" t="0"/>
          <a:stretch/>
        </p:blipFill>
        <p:spPr>
          <a:xfrm>
            <a:off x="312057" y="823037"/>
            <a:ext cx="6509657" cy="34060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6" name="Shape 256"/>
        <p:cNvGrpSpPr/>
        <p:nvPr/>
      </p:nvGrpSpPr>
      <p:grpSpPr>
        <a:xfrm>
          <a:off x="0" y="0"/>
          <a:ext cx="0" cy="0"/>
          <a:chOff x="0" y="0"/>
          <a:chExt cx="0" cy="0"/>
        </a:xfrm>
      </p:grpSpPr>
      <p:sp>
        <p:nvSpPr>
          <p:cNvPr id="257" name="Google Shape;257;p40"/>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58" name="Google Shape;258;p40"/>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id="259" name="Google Shape;259;p40"/>
          <p:cNvPicPr preferRelativeResize="0"/>
          <p:nvPr/>
        </p:nvPicPr>
        <p:blipFill rotWithShape="1">
          <a:blip r:embed="rId4">
            <a:alphaModFix/>
          </a:blip>
          <a:srcRect b="0" l="0" r="0" t="0"/>
          <a:stretch/>
        </p:blipFill>
        <p:spPr>
          <a:xfrm>
            <a:off x="0" y="693127"/>
            <a:ext cx="6858000" cy="37477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1219200" y="5715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API as a Product?</a:t>
            </a:r>
            <a:endParaRPr b="1" sz="4000">
              <a:solidFill>
                <a:schemeClr val="dk1"/>
              </a:solidFill>
              <a:latin typeface="Calibri"/>
              <a:ea typeface="Calibri"/>
              <a:cs typeface="Calibri"/>
              <a:sym typeface="Calibri"/>
            </a:endParaRPr>
          </a:p>
        </p:txBody>
      </p:sp>
      <p:sp>
        <p:nvSpPr>
          <p:cNvPr id="266" name="Google Shape;266;p41"/>
          <p:cNvSpPr txBox="1"/>
          <p:nvPr>
            <p:ph idx="1" type="body"/>
          </p:nvPr>
        </p:nvSpPr>
        <p:spPr>
          <a:xfrm>
            <a:off x="762000" y="857250"/>
            <a:ext cx="7543800" cy="4343400"/>
          </a:xfrm>
          <a:prstGeom prst="rect">
            <a:avLst/>
          </a:prstGeom>
          <a:noFill/>
          <a:ln>
            <a:noFill/>
          </a:ln>
        </p:spPr>
        <p:txBody>
          <a:bodyPr anchorCtr="0" anchor="t" bIns="45700" lIns="91425" spcFirstLastPara="1" rIns="91425" wrap="square" tIns="45700">
            <a:noAutofit/>
          </a:bodyPr>
          <a:lstStyle/>
          <a:p>
            <a:pPr indent="-323850" lvl="0" marL="349250" rtl="0" algn="l">
              <a:lnSpc>
                <a:spcPct val="90000"/>
              </a:lnSpc>
              <a:spcBef>
                <a:spcPts val="0"/>
              </a:spcBef>
              <a:spcAft>
                <a:spcPts val="0"/>
              </a:spcAft>
              <a:buClr>
                <a:srgbClr val="000000"/>
              </a:buClr>
              <a:buSzPts val="2680"/>
              <a:buChar char="⚫"/>
            </a:pPr>
            <a:r>
              <a:rPr lang="en-GB">
                <a:latin typeface="Calibri"/>
                <a:ea typeface="Calibri"/>
                <a:cs typeface="Calibri"/>
                <a:sym typeface="Calibri"/>
              </a:rPr>
              <a:t>If you told developers back in 2005 that they could make money off of an API, they'd laugh at you. The notion that you can build just a layer of software— just one functionality— and sell it as a product seemed insane.</a:t>
            </a:r>
            <a:endParaRPr sz="2000"/>
          </a:p>
          <a:p>
            <a:pPr indent="-323850" lvl="0" marL="349250" rtl="0" algn="l">
              <a:lnSpc>
                <a:spcPct val="90000"/>
              </a:lnSpc>
              <a:spcBef>
                <a:spcPts val="1272"/>
              </a:spcBef>
              <a:spcAft>
                <a:spcPts val="0"/>
              </a:spcAft>
              <a:buClr>
                <a:srgbClr val="000000"/>
              </a:buClr>
              <a:buSzPts val="2680"/>
              <a:buChar char="⚫"/>
            </a:pPr>
            <a:r>
              <a:rPr lang="en-GB">
                <a:latin typeface="Calibri"/>
                <a:ea typeface="Calibri"/>
                <a:cs typeface="Calibri"/>
                <a:sym typeface="Calibri"/>
              </a:rPr>
              <a:t>The obvious problem with “selling” an API as a product is marketing. There's no sleek interface to promote and no demo that can show off the bells and whistles. It's essentially an invisible product, whose value is only evident once it's integrated into a platform— something that takes hours, days, or weeks to become familiar with.</a:t>
            </a:r>
            <a:endParaRPr sz="2000"/>
          </a:p>
        </p:txBody>
      </p:sp>
      <p:sp>
        <p:nvSpPr>
          <p:cNvPr id="267" name="Google Shape;267;p41"/>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68" name="Google Shape;268;p41"/>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1219200" y="-11430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Why all the Interest in APIs? </a:t>
            </a:r>
            <a:endParaRPr b="1" sz="4000">
              <a:solidFill>
                <a:schemeClr val="dk1"/>
              </a:solidFill>
              <a:latin typeface="Calibri"/>
              <a:ea typeface="Calibri"/>
              <a:cs typeface="Calibri"/>
              <a:sym typeface="Calibri"/>
            </a:endParaRPr>
          </a:p>
        </p:txBody>
      </p:sp>
      <p:sp>
        <p:nvSpPr>
          <p:cNvPr id="275" name="Google Shape;275;p42"/>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Autofit/>
          </a:bodyPr>
          <a:lstStyle/>
          <a:p>
            <a:pPr indent="-317500" lvl="0" marL="349250" rtl="0" algn="l">
              <a:spcBef>
                <a:spcPts val="0"/>
              </a:spcBef>
              <a:spcAft>
                <a:spcPts val="0"/>
              </a:spcAft>
              <a:buClr>
                <a:srgbClr val="000000"/>
              </a:buClr>
              <a:buSzPts val="3130"/>
              <a:buChar char="⚫"/>
            </a:pPr>
            <a:r>
              <a:rPr lang="en-GB" sz="2800">
                <a:latin typeface="Calibri"/>
                <a:ea typeface="Calibri"/>
                <a:cs typeface="Calibri"/>
                <a:sym typeface="Calibri"/>
              </a:rPr>
              <a:t>One of the most important reasons is the growth in cloud computing, which has led to the need for integration.</a:t>
            </a:r>
            <a:endParaRPr sz="1900"/>
          </a:p>
          <a:p>
            <a:pPr indent="-317500" lvl="0" marL="349250" rtl="0" algn="l">
              <a:spcBef>
                <a:spcPts val="1272"/>
              </a:spcBef>
              <a:spcAft>
                <a:spcPts val="0"/>
              </a:spcAft>
              <a:buClr>
                <a:srgbClr val="000000"/>
              </a:buClr>
              <a:buSzPts val="3130"/>
              <a:buChar char="⚫"/>
            </a:pPr>
            <a:r>
              <a:rPr lang="en-GB" sz="2800">
                <a:latin typeface="Calibri"/>
                <a:ea typeface="Calibri"/>
                <a:cs typeface="Calibri"/>
                <a:sym typeface="Calibri"/>
              </a:rPr>
              <a:t>APIs enable companies to more easily build products and services that would otherwise take too long to build.</a:t>
            </a:r>
            <a:endParaRPr sz="1900"/>
          </a:p>
          <a:p>
            <a:pPr indent="-317500" lvl="0" marL="349250" rtl="0" algn="l">
              <a:spcBef>
                <a:spcPts val="1272"/>
              </a:spcBef>
              <a:spcAft>
                <a:spcPts val="0"/>
              </a:spcAft>
              <a:buClr>
                <a:srgbClr val="000000"/>
              </a:buClr>
              <a:buSzPts val="3130"/>
              <a:buChar char="⚫"/>
            </a:pPr>
            <a:r>
              <a:rPr lang="en-GB" sz="2800">
                <a:latin typeface="Calibri"/>
                <a:ea typeface="Calibri"/>
                <a:cs typeface="Calibri"/>
                <a:sym typeface="Calibri"/>
              </a:rPr>
              <a:t>Developers can use APIs to more easily access business-critical information and focus on other priorities instead.</a:t>
            </a:r>
            <a:endParaRPr sz="2800">
              <a:latin typeface="Calibri"/>
              <a:ea typeface="Calibri"/>
              <a:cs typeface="Calibri"/>
              <a:sym typeface="Calibri"/>
            </a:endParaRPr>
          </a:p>
        </p:txBody>
      </p:sp>
      <p:sp>
        <p:nvSpPr>
          <p:cNvPr id="276" name="Google Shape;276;p42"/>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77" name="Google Shape;277;p42"/>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2" name="Shape 282"/>
        <p:cNvGrpSpPr/>
        <p:nvPr/>
      </p:nvGrpSpPr>
      <p:grpSpPr>
        <a:xfrm>
          <a:off x="0" y="0"/>
          <a:ext cx="0" cy="0"/>
          <a:chOff x="0" y="0"/>
          <a:chExt cx="0" cy="0"/>
        </a:xfrm>
      </p:grpSpPr>
      <p:sp>
        <p:nvSpPr>
          <p:cNvPr id="283" name="Google Shape;283;p43"/>
          <p:cNvSpPr txBox="1"/>
          <p:nvPr>
            <p:ph type="title"/>
          </p:nvPr>
        </p:nvSpPr>
        <p:spPr>
          <a:xfrm>
            <a:off x="1219200" y="-11430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What is the API Economy? </a:t>
            </a:r>
            <a:endParaRPr b="1" sz="4000">
              <a:solidFill>
                <a:schemeClr val="dk1"/>
              </a:solidFill>
              <a:latin typeface="Calibri"/>
              <a:ea typeface="Calibri"/>
              <a:cs typeface="Calibri"/>
              <a:sym typeface="Calibri"/>
            </a:endParaRPr>
          </a:p>
        </p:txBody>
      </p:sp>
      <p:sp>
        <p:nvSpPr>
          <p:cNvPr id="284" name="Google Shape;284;p43"/>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rmAutofit fontScale="92500" lnSpcReduction="20000"/>
          </a:bodyPr>
          <a:lstStyle/>
          <a:p>
            <a:pPr indent="-349284" lvl="0" marL="349250" rtl="0" algn="l">
              <a:spcBef>
                <a:spcPts val="0"/>
              </a:spcBef>
              <a:spcAft>
                <a:spcPts val="0"/>
              </a:spcAft>
              <a:buClr>
                <a:srgbClr val="000000"/>
              </a:buClr>
              <a:buSzPct val="110000"/>
              <a:buChar char="⚫"/>
            </a:pPr>
            <a:r>
              <a:rPr lang="en-GB" sz="3300">
                <a:latin typeface="Calibri"/>
                <a:ea typeface="Calibri"/>
                <a:cs typeface="Calibri"/>
                <a:sym typeface="Calibri"/>
              </a:rPr>
              <a:t>T</a:t>
            </a:r>
            <a:r>
              <a:rPr lang="en-GB" sz="3191">
                <a:latin typeface="Calibri"/>
                <a:ea typeface="Calibri"/>
                <a:cs typeface="Calibri"/>
                <a:sym typeface="Calibri"/>
              </a:rPr>
              <a:t>he innovative power of APIs has lead to the realization that software as a service (SaaS) applications can be built by combining APIs built by specialized API providers. </a:t>
            </a:r>
            <a:endParaRPr sz="3191">
              <a:latin typeface="Calibri"/>
              <a:ea typeface="Calibri"/>
              <a:cs typeface="Calibri"/>
              <a:sym typeface="Calibri"/>
            </a:endParaRPr>
          </a:p>
          <a:p>
            <a:pPr indent="-342934" lvl="0" marL="349250" rtl="0" algn="l">
              <a:spcBef>
                <a:spcPts val="1272"/>
              </a:spcBef>
              <a:spcAft>
                <a:spcPts val="0"/>
              </a:spcAft>
              <a:buClr>
                <a:srgbClr val="000000"/>
              </a:buClr>
              <a:buSzPct val="110338"/>
              <a:buChar char="⚫"/>
            </a:pPr>
            <a:r>
              <a:rPr lang="en-GB" sz="3191">
                <a:latin typeface="Calibri"/>
                <a:ea typeface="Calibri"/>
                <a:cs typeface="Calibri"/>
                <a:sym typeface="Calibri"/>
              </a:rPr>
              <a:t>That, in turn, has created the API Economy, which empowers developers to specialize and monetize their skills and domain knowledge.</a:t>
            </a:r>
            <a:endParaRPr sz="2291"/>
          </a:p>
          <a:p>
            <a:pPr indent="-342934" lvl="0" marL="349250" rtl="0" algn="l">
              <a:spcBef>
                <a:spcPts val="1272"/>
              </a:spcBef>
              <a:spcAft>
                <a:spcPts val="0"/>
              </a:spcAft>
              <a:buClr>
                <a:srgbClr val="000000"/>
              </a:buClr>
              <a:buSzPct val="110338"/>
              <a:buChar char="⚫"/>
            </a:pPr>
            <a:r>
              <a:rPr lang="en-GB" sz="3191">
                <a:latin typeface="Calibri"/>
                <a:ea typeface="Calibri"/>
                <a:cs typeface="Calibri"/>
                <a:sym typeface="Calibri"/>
              </a:rPr>
              <a:t>The exchange of these APIs and the systems to manage them is, in a nutshell, </a:t>
            </a:r>
            <a:r>
              <a:rPr b="1" lang="en-GB" sz="3191">
                <a:latin typeface="Calibri"/>
                <a:ea typeface="Calibri"/>
                <a:cs typeface="Calibri"/>
                <a:sym typeface="Calibri"/>
              </a:rPr>
              <a:t>the API economy</a:t>
            </a:r>
            <a:r>
              <a:rPr lang="en-GB" sz="3191">
                <a:latin typeface="Calibri"/>
                <a:ea typeface="Calibri"/>
                <a:cs typeface="Calibri"/>
                <a:sym typeface="Calibri"/>
              </a:rPr>
              <a:t>.</a:t>
            </a:r>
            <a:endParaRPr sz="3191">
              <a:latin typeface="Calibri"/>
              <a:ea typeface="Calibri"/>
              <a:cs typeface="Calibri"/>
              <a:sym typeface="Calibri"/>
            </a:endParaRPr>
          </a:p>
        </p:txBody>
      </p:sp>
      <p:sp>
        <p:nvSpPr>
          <p:cNvPr id="285" name="Google Shape;285;p43"/>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86" name="Google Shape;286;p43"/>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1" name="Shape 291"/>
        <p:cNvGrpSpPr/>
        <p:nvPr/>
      </p:nvGrpSpPr>
      <p:grpSpPr>
        <a:xfrm>
          <a:off x="0" y="0"/>
          <a:ext cx="0" cy="0"/>
          <a:chOff x="0" y="0"/>
          <a:chExt cx="0" cy="0"/>
        </a:xfrm>
      </p:grpSpPr>
      <p:sp>
        <p:nvSpPr>
          <p:cNvPr id="292" name="Google Shape;292;p44"/>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93" name="Google Shape;293;p44"/>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id="294" name="Google Shape;294;p44"/>
          <p:cNvPicPr preferRelativeResize="0"/>
          <p:nvPr/>
        </p:nvPicPr>
        <p:blipFill rotWithShape="1">
          <a:blip r:embed="rId4">
            <a:alphaModFix/>
          </a:blip>
          <a:srcRect b="0" l="0" r="0" t="0"/>
          <a:stretch/>
        </p:blipFill>
        <p:spPr>
          <a:xfrm>
            <a:off x="1665514" y="1466850"/>
            <a:ext cx="6466114" cy="1885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1219200" y="-11430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What is an API?</a:t>
            </a:r>
            <a:endParaRPr b="1" sz="4000">
              <a:solidFill>
                <a:schemeClr val="dk1"/>
              </a:solidFill>
              <a:latin typeface="Calibri"/>
              <a:ea typeface="Calibri"/>
              <a:cs typeface="Calibri"/>
              <a:sym typeface="Calibri"/>
            </a:endParaRPr>
          </a:p>
        </p:txBody>
      </p:sp>
      <p:sp>
        <p:nvSpPr>
          <p:cNvPr id="147" name="Google Shape;147;p27"/>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Autofit/>
          </a:bodyPr>
          <a:lstStyle/>
          <a:p>
            <a:pPr indent="-330234" lvl="0" marL="349250" rtl="0" algn="l">
              <a:lnSpc>
                <a:spcPct val="80000"/>
              </a:lnSpc>
              <a:spcBef>
                <a:spcPts val="0"/>
              </a:spcBef>
              <a:spcAft>
                <a:spcPts val="0"/>
              </a:spcAft>
              <a:buClr>
                <a:srgbClr val="000000"/>
              </a:buClr>
              <a:buSzPts val="3058"/>
              <a:buChar char="⚫"/>
            </a:pPr>
            <a:r>
              <a:rPr lang="en-GB" sz="2752">
                <a:latin typeface="Calibri"/>
                <a:ea typeface="Calibri"/>
                <a:cs typeface="Calibri"/>
                <a:sym typeface="Calibri"/>
              </a:rPr>
              <a:t>An API (or “Application Programming Interface”) is a software intermediary for an application or service that enables other applications or services to send them requests and receive responses to those requests. </a:t>
            </a:r>
            <a:endParaRPr sz="2752">
              <a:latin typeface="Calibri"/>
              <a:ea typeface="Calibri"/>
              <a:cs typeface="Calibri"/>
              <a:sym typeface="Calibri"/>
            </a:endParaRPr>
          </a:p>
          <a:p>
            <a:pPr indent="-330234" lvl="0" marL="349250" rtl="0" algn="l">
              <a:lnSpc>
                <a:spcPct val="80000"/>
              </a:lnSpc>
              <a:spcBef>
                <a:spcPts val="1272"/>
              </a:spcBef>
              <a:spcAft>
                <a:spcPts val="0"/>
              </a:spcAft>
              <a:buClr>
                <a:srgbClr val="000000"/>
              </a:buClr>
              <a:buSzPts val="3058"/>
              <a:buChar char="⚫"/>
            </a:pPr>
            <a:r>
              <a:rPr lang="en-GB" sz="2752">
                <a:latin typeface="Calibri"/>
                <a:ea typeface="Calibri"/>
                <a:cs typeface="Calibri"/>
                <a:sym typeface="Calibri"/>
              </a:rPr>
              <a:t>They allow different systems to talk to each other in a seamless, fast fashion.</a:t>
            </a:r>
            <a:endParaRPr sz="1920"/>
          </a:p>
          <a:p>
            <a:pPr indent="-330234" lvl="0" marL="349250" rtl="0" algn="l">
              <a:lnSpc>
                <a:spcPct val="80000"/>
              </a:lnSpc>
              <a:spcBef>
                <a:spcPts val="1272"/>
              </a:spcBef>
              <a:spcAft>
                <a:spcPts val="0"/>
              </a:spcAft>
              <a:buClr>
                <a:srgbClr val="000000"/>
              </a:buClr>
              <a:buSzPts val="3058"/>
              <a:buChar char="⚫"/>
            </a:pPr>
            <a:r>
              <a:rPr lang="en-GB" sz="2752">
                <a:latin typeface="Calibri"/>
                <a:ea typeface="Calibri"/>
                <a:cs typeface="Calibri"/>
                <a:sym typeface="Calibri"/>
              </a:rPr>
              <a:t>This gives developers certainty when integrating systems and can also enable larger monolithic services to be broken down into smaller independent services with defined interfaces.</a:t>
            </a:r>
            <a:endParaRPr sz="2752">
              <a:latin typeface="Calibri"/>
              <a:ea typeface="Calibri"/>
              <a:cs typeface="Calibri"/>
              <a:sym typeface="Calibri"/>
            </a:endParaRPr>
          </a:p>
        </p:txBody>
      </p:sp>
      <p:sp>
        <p:nvSpPr>
          <p:cNvPr id="148" name="Google Shape;148;p27"/>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49" name="Google Shape;149;p27"/>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1219200" y="25213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en-GB" sz="3200">
                <a:solidFill>
                  <a:schemeClr val="dk1"/>
                </a:solidFill>
                <a:latin typeface="Calibri"/>
                <a:ea typeface="Calibri"/>
                <a:cs typeface="Calibri"/>
                <a:sym typeface="Calibri"/>
              </a:rPr>
              <a:t>The Exchange of Value is What Makes an API Economy? </a:t>
            </a:r>
            <a:endParaRPr b="1" sz="3200">
              <a:solidFill>
                <a:schemeClr val="dk1"/>
              </a:solidFill>
              <a:latin typeface="Calibri"/>
              <a:ea typeface="Calibri"/>
              <a:cs typeface="Calibri"/>
              <a:sym typeface="Calibri"/>
            </a:endParaRPr>
          </a:p>
        </p:txBody>
      </p:sp>
      <p:sp>
        <p:nvSpPr>
          <p:cNvPr id="301" name="Google Shape;301;p45"/>
          <p:cNvSpPr txBox="1"/>
          <p:nvPr>
            <p:ph idx="1" type="body"/>
          </p:nvPr>
        </p:nvSpPr>
        <p:spPr>
          <a:xfrm>
            <a:off x="762000" y="971550"/>
            <a:ext cx="7543800" cy="4343400"/>
          </a:xfrm>
          <a:prstGeom prst="rect">
            <a:avLst/>
          </a:prstGeom>
          <a:noFill/>
          <a:ln>
            <a:noFill/>
          </a:ln>
        </p:spPr>
        <p:txBody>
          <a:bodyPr anchorCtr="0" anchor="t" bIns="45700" lIns="91425" spcFirstLastPara="1" rIns="91425" wrap="square" tIns="45700">
            <a:noAutofit/>
          </a:bodyPr>
          <a:lstStyle/>
          <a:p>
            <a:pPr indent="-323850" lvl="0" marL="349250" rtl="0" algn="l">
              <a:lnSpc>
                <a:spcPct val="80000"/>
              </a:lnSpc>
              <a:spcBef>
                <a:spcPts val="0"/>
              </a:spcBef>
              <a:spcAft>
                <a:spcPts val="0"/>
              </a:spcAft>
              <a:buClr>
                <a:srgbClr val="000000"/>
              </a:buClr>
              <a:buSzPts val="2686"/>
              <a:buChar char="⚫"/>
            </a:pPr>
            <a:r>
              <a:rPr lang="en-GB" sz="2405">
                <a:latin typeface="Calibri"/>
                <a:ea typeface="Calibri"/>
                <a:cs typeface="Calibri"/>
                <a:sym typeface="Calibri"/>
              </a:rPr>
              <a:t>In the API economy a developer may have different roles. It may be a Application developer or API provider. </a:t>
            </a:r>
            <a:endParaRPr sz="2405">
              <a:latin typeface="Calibri"/>
              <a:ea typeface="Calibri"/>
              <a:cs typeface="Calibri"/>
              <a:sym typeface="Calibri"/>
            </a:endParaRPr>
          </a:p>
          <a:p>
            <a:pPr indent="-323850" lvl="0" marL="349250" rtl="0" algn="l">
              <a:lnSpc>
                <a:spcPct val="80000"/>
              </a:lnSpc>
              <a:spcBef>
                <a:spcPts val="1272"/>
              </a:spcBef>
              <a:spcAft>
                <a:spcPts val="0"/>
              </a:spcAft>
              <a:buClr>
                <a:srgbClr val="000000"/>
              </a:buClr>
              <a:buSzPts val="2686"/>
              <a:buChar char="⚫"/>
            </a:pPr>
            <a:r>
              <a:rPr lang="en-GB" sz="2405">
                <a:latin typeface="Calibri"/>
                <a:ea typeface="Calibri"/>
                <a:cs typeface="Calibri"/>
                <a:sym typeface="Calibri"/>
              </a:rPr>
              <a:t>A API provider can also develop on top of other specialized APIs, thus creating layers of APIs. </a:t>
            </a:r>
            <a:endParaRPr sz="2405">
              <a:latin typeface="Calibri"/>
              <a:ea typeface="Calibri"/>
              <a:cs typeface="Calibri"/>
              <a:sym typeface="Calibri"/>
            </a:endParaRPr>
          </a:p>
          <a:p>
            <a:pPr indent="-323850" lvl="0" marL="349250" rtl="0" algn="l">
              <a:lnSpc>
                <a:spcPct val="80000"/>
              </a:lnSpc>
              <a:spcBef>
                <a:spcPts val="1272"/>
              </a:spcBef>
              <a:spcAft>
                <a:spcPts val="0"/>
              </a:spcAft>
              <a:buClr>
                <a:srgbClr val="000000"/>
              </a:buClr>
              <a:buSzPts val="2686"/>
              <a:buChar char="⚫"/>
            </a:pPr>
            <a:r>
              <a:rPr lang="en-GB" sz="2405">
                <a:latin typeface="Calibri"/>
                <a:ea typeface="Calibri"/>
                <a:cs typeface="Calibri"/>
                <a:sym typeface="Calibri"/>
              </a:rPr>
              <a:t>This creates an API economy where developers charge each other for the APIs built by them. The API provider charges others for using his APIs, and at the same time pays other providers to use their APIs. </a:t>
            </a:r>
            <a:endParaRPr sz="2405">
              <a:latin typeface="Calibri"/>
              <a:ea typeface="Calibri"/>
              <a:cs typeface="Calibri"/>
              <a:sym typeface="Calibri"/>
            </a:endParaRPr>
          </a:p>
          <a:p>
            <a:pPr indent="-323850" lvl="0" marL="349250" rtl="0" algn="l">
              <a:lnSpc>
                <a:spcPct val="80000"/>
              </a:lnSpc>
              <a:spcBef>
                <a:spcPts val="1272"/>
              </a:spcBef>
              <a:spcAft>
                <a:spcPts val="0"/>
              </a:spcAft>
              <a:buClr>
                <a:srgbClr val="000000"/>
              </a:buClr>
              <a:buSzPts val="2686"/>
              <a:buChar char="⚫"/>
            </a:pPr>
            <a:r>
              <a:rPr lang="en-GB" sz="2405">
                <a:latin typeface="Calibri"/>
                <a:ea typeface="Calibri"/>
                <a:cs typeface="Calibri"/>
                <a:sym typeface="Calibri"/>
              </a:rPr>
              <a:t>The application developers who uses all these APIs bills the end-customer for the service. This exchange of value is what makes an API economy. </a:t>
            </a:r>
            <a:endParaRPr sz="1640"/>
          </a:p>
        </p:txBody>
      </p:sp>
      <p:sp>
        <p:nvSpPr>
          <p:cNvPr id="302" name="Google Shape;302;p45"/>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03" name="Google Shape;303;p45"/>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8" name="Shape 308"/>
        <p:cNvGrpSpPr/>
        <p:nvPr/>
      </p:nvGrpSpPr>
      <p:grpSpPr>
        <a:xfrm>
          <a:off x="0" y="0"/>
          <a:ext cx="0" cy="0"/>
          <a:chOff x="0" y="0"/>
          <a:chExt cx="0" cy="0"/>
        </a:xfrm>
      </p:grpSpPr>
      <p:sp>
        <p:nvSpPr>
          <p:cNvPr id="309" name="Google Shape;309;p46"/>
          <p:cNvSpPr txBox="1"/>
          <p:nvPr>
            <p:ph type="title"/>
          </p:nvPr>
        </p:nvSpPr>
        <p:spPr>
          <a:xfrm>
            <a:off x="1219200" y="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en-GB" sz="3200">
                <a:solidFill>
                  <a:schemeClr val="dk1"/>
                </a:solidFill>
                <a:latin typeface="Calibri"/>
                <a:ea typeface="Calibri"/>
                <a:cs typeface="Calibri"/>
                <a:sym typeface="Calibri"/>
              </a:rPr>
              <a:t>Benefits of API Economy </a:t>
            </a:r>
            <a:endParaRPr b="1" sz="3200">
              <a:solidFill>
                <a:schemeClr val="dk1"/>
              </a:solidFill>
              <a:latin typeface="Calibri"/>
              <a:ea typeface="Calibri"/>
              <a:cs typeface="Calibri"/>
              <a:sym typeface="Calibri"/>
            </a:endParaRPr>
          </a:p>
        </p:txBody>
      </p:sp>
      <p:sp>
        <p:nvSpPr>
          <p:cNvPr id="310" name="Google Shape;310;p46"/>
          <p:cNvSpPr txBox="1"/>
          <p:nvPr>
            <p:ph idx="1" type="body"/>
          </p:nvPr>
        </p:nvSpPr>
        <p:spPr>
          <a:xfrm>
            <a:off x="762000" y="742950"/>
            <a:ext cx="7543800" cy="4343400"/>
          </a:xfrm>
          <a:prstGeom prst="rect">
            <a:avLst/>
          </a:prstGeom>
          <a:noFill/>
          <a:ln>
            <a:noFill/>
          </a:ln>
        </p:spPr>
        <p:txBody>
          <a:bodyPr anchorCtr="0" anchor="t" bIns="45700" lIns="91425" spcFirstLastPara="1" rIns="91425" wrap="square" tIns="45700">
            <a:noAutofit/>
          </a:bodyPr>
          <a:lstStyle/>
          <a:p>
            <a:pPr indent="-323884" lvl="0" marL="349250" rtl="0" algn="l">
              <a:lnSpc>
                <a:spcPct val="80000"/>
              </a:lnSpc>
              <a:spcBef>
                <a:spcPts val="0"/>
              </a:spcBef>
              <a:spcAft>
                <a:spcPts val="0"/>
              </a:spcAft>
              <a:buClr>
                <a:srgbClr val="000000"/>
              </a:buClr>
              <a:buSzPts val="2958"/>
              <a:buChar char="⚫"/>
            </a:pPr>
            <a:r>
              <a:rPr lang="en-GB" sz="2652">
                <a:latin typeface="Calibri"/>
                <a:ea typeface="Calibri"/>
                <a:cs typeface="Calibri"/>
                <a:sym typeface="Calibri"/>
              </a:rPr>
              <a:t>The API Economy levels the playing field for everyone from the smallest developers to the largest companies.</a:t>
            </a:r>
            <a:endParaRPr sz="1820"/>
          </a:p>
          <a:p>
            <a:pPr indent="-323884" lvl="0" marL="349250" rtl="0" algn="l">
              <a:lnSpc>
                <a:spcPct val="80000"/>
              </a:lnSpc>
              <a:spcBef>
                <a:spcPts val="1272"/>
              </a:spcBef>
              <a:spcAft>
                <a:spcPts val="0"/>
              </a:spcAft>
              <a:buClr>
                <a:srgbClr val="000000"/>
              </a:buClr>
              <a:buSzPts val="2958"/>
              <a:buChar char="⚫"/>
            </a:pPr>
            <a:r>
              <a:rPr lang="en-GB" sz="2652">
                <a:latin typeface="Calibri"/>
                <a:ea typeface="Calibri"/>
                <a:cs typeface="Calibri"/>
                <a:sym typeface="Calibri"/>
              </a:rPr>
              <a:t>A taxi booking SaaS app, for example, might combine a mapping API, communication API, and billing SaaS API, each from different providers, with their own UX layered on top. </a:t>
            </a:r>
            <a:endParaRPr sz="2652">
              <a:latin typeface="Calibri"/>
              <a:ea typeface="Calibri"/>
              <a:cs typeface="Calibri"/>
              <a:sym typeface="Calibri"/>
            </a:endParaRPr>
          </a:p>
          <a:p>
            <a:pPr indent="-323884" lvl="0" marL="349250" rtl="0" algn="l">
              <a:lnSpc>
                <a:spcPct val="80000"/>
              </a:lnSpc>
              <a:spcBef>
                <a:spcPts val="1272"/>
              </a:spcBef>
              <a:spcAft>
                <a:spcPts val="0"/>
              </a:spcAft>
              <a:buClr>
                <a:srgbClr val="000000"/>
              </a:buClr>
              <a:buSzPts val="2958"/>
              <a:buChar char="⚫"/>
            </a:pPr>
            <a:r>
              <a:rPr lang="en-GB" sz="2652">
                <a:latin typeface="Calibri"/>
                <a:ea typeface="Calibri"/>
                <a:cs typeface="Calibri"/>
                <a:sym typeface="Calibri"/>
              </a:rPr>
              <a:t>This makes it easy to launch new services without having to build everything from scratch. This makes it easier for all participants to develop unique products, services and functionality quickly and with less cost. </a:t>
            </a:r>
            <a:endParaRPr sz="1820"/>
          </a:p>
        </p:txBody>
      </p:sp>
      <p:sp>
        <p:nvSpPr>
          <p:cNvPr id="311" name="Google Shape;311;p46"/>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12" name="Google Shape;312;p46"/>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7" name="Shape 317"/>
        <p:cNvGrpSpPr/>
        <p:nvPr/>
      </p:nvGrpSpPr>
      <p:grpSpPr>
        <a:xfrm>
          <a:off x="0" y="0"/>
          <a:ext cx="0" cy="0"/>
          <a:chOff x="0" y="0"/>
          <a:chExt cx="0" cy="0"/>
        </a:xfrm>
      </p:grpSpPr>
      <p:sp>
        <p:nvSpPr>
          <p:cNvPr id="318" name="Google Shape;318;p47"/>
          <p:cNvSpPr txBox="1"/>
          <p:nvPr>
            <p:ph type="title"/>
          </p:nvPr>
        </p:nvSpPr>
        <p:spPr>
          <a:xfrm>
            <a:off x="913225" y="80675"/>
            <a:ext cx="7849800" cy="719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en-GB" sz="3200">
                <a:solidFill>
                  <a:schemeClr val="dk1"/>
                </a:solidFill>
                <a:latin typeface="Calibri"/>
                <a:ea typeface="Calibri"/>
                <a:cs typeface="Calibri"/>
                <a:sym typeface="Calibri"/>
              </a:rPr>
              <a:t>The Effects of the API economy on Businesses</a:t>
            </a:r>
            <a:endParaRPr b="1" sz="3200">
              <a:solidFill>
                <a:schemeClr val="dk1"/>
              </a:solidFill>
              <a:latin typeface="Calibri"/>
              <a:ea typeface="Calibri"/>
              <a:cs typeface="Calibri"/>
              <a:sym typeface="Calibri"/>
            </a:endParaRPr>
          </a:p>
        </p:txBody>
      </p:sp>
      <p:sp>
        <p:nvSpPr>
          <p:cNvPr id="319" name="Google Shape;319;p47"/>
          <p:cNvSpPr txBox="1"/>
          <p:nvPr>
            <p:ph idx="1" type="body"/>
          </p:nvPr>
        </p:nvSpPr>
        <p:spPr>
          <a:xfrm>
            <a:off x="762000" y="742950"/>
            <a:ext cx="7543800" cy="4343400"/>
          </a:xfrm>
          <a:prstGeom prst="rect">
            <a:avLst/>
          </a:prstGeom>
          <a:noFill/>
          <a:ln>
            <a:noFill/>
          </a:ln>
        </p:spPr>
        <p:txBody>
          <a:bodyPr anchorCtr="0" anchor="t" bIns="45700" lIns="91425" spcFirstLastPara="1" rIns="91425" wrap="square" tIns="45700">
            <a:noAutofit/>
          </a:bodyPr>
          <a:lstStyle/>
          <a:p>
            <a:pPr indent="-317500" lvl="0" marL="349250" rtl="0" algn="l">
              <a:spcBef>
                <a:spcPts val="0"/>
              </a:spcBef>
              <a:spcAft>
                <a:spcPts val="0"/>
              </a:spcAft>
              <a:buClr>
                <a:srgbClr val="000000"/>
              </a:buClr>
              <a:buSzPts val="2140"/>
              <a:buChar char="⚫"/>
            </a:pPr>
            <a:r>
              <a:rPr lang="en-GB" sz="1900">
                <a:latin typeface="Calibri"/>
                <a:ea typeface="Calibri"/>
                <a:cs typeface="Calibri"/>
                <a:sym typeface="Calibri"/>
              </a:rPr>
              <a:t>The ultimate goal of the API economy is to facilitate the creation of user-focused apps that support line-of-business goals and improve workforce throughput.</a:t>
            </a:r>
            <a:endParaRPr sz="1900"/>
          </a:p>
          <a:p>
            <a:pPr indent="-317500" lvl="0" marL="349250" rtl="0" algn="l">
              <a:spcBef>
                <a:spcPts val="1272"/>
              </a:spcBef>
              <a:spcAft>
                <a:spcPts val="0"/>
              </a:spcAft>
              <a:buClr>
                <a:srgbClr val="000000"/>
              </a:buClr>
              <a:buSzPts val="2140"/>
              <a:buChar char="⚫"/>
            </a:pPr>
            <a:r>
              <a:rPr lang="en-GB" sz="1900">
                <a:latin typeface="Calibri"/>
                <a:ea typeface="Calibri"/>
                <a:cs typeface="Calibri"/>
                <a:sym typeface="Calibri"/>
              </a:rPr>
              <a:t>Today's demand for data integration has been encouraging vendors of all sizes to "go modular" and break complex software components down into smaller, containerized components called microservices.</a:t>
            </a:r>
            <a:endParaRPr sz="1900"/>
          </a:p>
          <a:p>
            <a:pPr indent="-317500" lvl="0" marL="349250" rtl="0" algn="l">
              <a:spcBef>
                <a:spcPts val="1272"/>
              </a:spcBef>
              <a:spcAft>
                <a:spcPts val="0"/>
              </a:spcAft>
              <a:buClr>
                <a:srgbClr val="000000"/>
              </a:buClr>
              <a:buSzPts val="2140"/>
              <a:buChar char="⚫"/>
            </a:pPr>
            <a:r>
              <a:rPr lang="en-GB" sz="1900">
                <a:latin typeface="Calibri"/>
                <a:ea typeface="Calibri"/>
                <a:cs typeface="Calibri"/>
                <a:sym typeface="Calibri"/>
              </a:rPr>
              <a:t>The API economy and the use of microservices make data and services more accessible and flexible. </a:t>
            </a:r>
            <a:endParaRPr sz="1900">
              <a:latin typeface="Calibri"/>
              <a:ea typeface="Calibri"/>
              <a:cs typeface="Calibri"/>
              <a:sym typeface="Calibri"/>
            </a:endParaRPr>
          </a:p>
          <a:p>
            <a:pPr indent="-317500" lvl="0" marL="349250" rtl="0" algn="l">
              <a:spcBef>
                <a:spcPts val="1272"/>
              </a:spcBef>
              <a:spcAft>
                <a:spcPts val="0"/>
              </a:spcAft>
              <a:buClr>
                <a:srgbClr val="000000"/>
              </a:buClr>
              <a:buSzPts val="2140"/>
              <a:buChar char="⚫"/>
            </a:pPr>
            <a:r>
              <a:rPr lang="en-GB" sz="1900">
                <a:latin typeface="Calibri"/>
                <a:ea typeface="Calibri"/>
                <a:cs typeface="Calibri"/>
                <a:sym typeface="Calibri"/>
              </a:rPr>
              <a:t>By building a business model around APIs, businesses can rapidly scale up by using APIs. This can be done by accessing third-party services and data, or using APIs to transform their own data and services into a platform that encourages others to build upon and use it.</a:t>
            </a:r>
            <a:endParaRPr sz="1900"/>
          </a:p>
        </p:txBody>
      </p:sp>
      <p:sp>
        <p:nvSpPr>
          <p:cNvPr id="320" name="Google Shape;320;p47"/>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21" name="Google Shape;321;p47"/>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6" name="Shape 326"/>
        <p:cNvGrpSpPr/>
        <p:nvPr/>
      </p:nvGrpSpPr>
      <p:grpSpPr>
        <a:xfrm>
          <a:off x="0" y="0"/>
          <a:ext cx="0" cy="0"/>
          <a:chOff x="0" y="0"/>
          <a:chExt cx="0" cy="0"/>
        </a:xfrm>
      </p:grpSpPr>
      <p:sp>
        <p:nvSpPr>
          <p:cNvPr id="327" name="Google Shape;327;p48"/>
          <p:cNvSpPr txBox="1"/>
          <p:nvPr>
            <p:ph type="title"/>
          </p:nvPr>
        </p:nvSpPr>
        <p:spPr>
          <a:xfrm>
            <a:off x="1219200" y="36643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3600">
                <a:solidFill>
                  <a:schemeClr val="dk1"/>
                </a:solidFill>
                <a:latin typeface="Calibri"/>
                <a:ea typeface="Calibri"/>
                <a:cs typeface="Calibri"/>
                <a:sym typeface="Calibri"/>
              </a:rPr>
              <a:t>The Importance of the API Economy</a:t>
            </a:r>
            <a:endParaRPr b="1" sz="3600">
              <a:solidFill>
                <a:schemeClr val="dk1"/>
              </a:solidFill>
              <a:latin typeface="Calibri"/>
              <a:ea typeface="Calibri"/>
              <a:cs typeface="Calibri"/>
              <a:sym typeface="Calibri"/>
            </a:endParaRPr>
          </a:p>
        </p:txBody>
      </p:sp>
      <p:sp>
        <p:nvSpPr>
          <p:cNvPr id="328" name="Google Shape;328;p48"/>
          <p:cNvSpPr txBox="1"/>
          <p:nvPr>
            <p:ph idx="1" type="body"/>
          </p:nvPr>
        </p:nvSpPr>
        <p:spPr>
          <a:xfrm>
            <a:off x="762000" y="1085850"/>
            <a:ext cx="7543800" cy="4343400"/>
          </a:xfrm>
          <a:prstGeom prst="rect">
            <a:avLst/>
          </a:prstGeom>
          <a:noFill/>
          <a:ln>
            <a:noFill/>
          </a:ln>
        </p:spPr>
        <p:txBody>
          <a:bodyPr anchorCtr="0" anchor="t" bIns="45700" lIns="91425" spcFirstLastPara="1" rIns="91425" wrap="square" tIns="45700">
            <a:noAutofit/>
          </a:bodyPr>
          <a:lstStyle/>
          <a:p>
            <a:pPr indent="-317500" lvl="0" marL="349250" rtl="0" algn="l">
              <a:spcBef>
                <a:spcPts val="0"/>
              </a:spcBef>
              <a:spcAft>
                <a:spcPts val="0"/>
              </a:spcAft>
              <a:buClr>
                <a:srgbClr val="000000"/>
              </a:buClr>
              <a:buSzPts val="2580"/>
              <a:buChar char="⚫"/>
            </a:pPr>
            <a:r>
              <a:rPr lang="en-GB" sz="2300">
                <a:latin typeface="Calibri"/>
                <a:ea typeface="Calibri"/>
                <a:cs typeface="Calibri"/>
                <a:sym typeface="Calibri"/>
              </a:rPr>
              <a:t>APIs simplify access to the information contained in software platforms and their functionality. </a:t>
            </a:r>
            <a:endParaRPr sz="2300">
              <a:latin typeface="Calibri"/>
              <a:ea typeface="Calibri"/>
              <a:cs typeface="Calibri"/>
              <a:sym typeface="Calibri"/>
            </a:endParaRPr>
          </a:p>
          <a:p>
            <a:pPr indent="-317500" lvl="0" marL="349250" rtl="0" algn="l">
              <a:spcBef>
                <a:spcPts val="1272"/>
              </a:spcBef>
              <a:spcAft>
                <a:spcPts val="0"/>
              </a:spcAft>
              <a:buClr>
                <a:srgbClr val="000000"/>
              </a:buClr>
              <a:buSzPts val="2580"/>
              <a:buChar char="⚫"/>
            </a:pPr>
            <a:r>
              <a:rPr lang="en-GB" sz="2300">
                <a:latin typeface="Calibri"/>
                <a:ea typeface="Calibri"/>
                <a:cs typeface="Calibri"/>
                <a:sym typeface="Calibri"/>
              </a:rPr>
              <a:t>They make software platforms and their data easier to integrate. </a:t>
            </a:r>
            <a:endParaRPr sz="2300">
              <a:latin typeface="Calibri"/>
              <a:ea typeface="Calibri"/>
              <a:cs typeface="Calibri"/>
              <a:sym typeface="Calibri"/>
            </a:endParaRPr>
          </a:p>
          <a:p>
            <a:pPr indent="-317500" lvl="0" marL="349250" rtl="0" algn="l">
              <a:spcBef>
                <a:spcPts val="1272"/>
              </a:spcBef>
              <a:spcAft>
                <a:spcPts val="0"/>
              </a:spcAft>
              <a:buClr>
                <a:srgbClr val="000000"/>
              </a:buClr>
              <a:buSzPts val="2580"/>
              <a:buChar char="⚫"/>
            </a:pPr>
            <a:r>
              <a:rPr lang="en-GB" sz="2300">
                <a:latin typeface="Calibri"/>
                <a:ea typeface="Calibri"/>
                <a:cs typeface="Calibri"/>
                <a:sym typeface="Calibri"/>
              </a:rPr>
              <a:t>The API economy is important because it enables businesses to profit off their APIs and create business models around them. </a:t>
            </a:r>
            <a:endParaRPr sz="2300">
              <a:latin typeface="Calibri"/>
              <a:ea typeface="Calibri"/>
              <a:cs typeface="Calibri"/>
              <a:sym typeface="Calibri"/>
            </a:endParaRPr>
          </a:p>
          <a:p>
            <a:pPr indent="-317500" lvl="0" marL="349250" rtl="0" algn="l">
              <a:spcBef>
                <a:spcPts val="1272"/>
              </a:spcBef>
              <a:spcAft>
                <a:spcPts val="0"/>
              </a:spcAft>
              <a:buClr>
                <a:srgbClr val="000000"/>
              </a:buClr>
              <a:buSzPts val="2580"/>
              <a:buChar char="⚫"/>
            </a:pPr>
            <a:r>
              <a:rPr lang="en-GB" sz="2300">
                <a:latin typeface="Calibri"/>
                <a:ea typeface="Calibri"/>
                <a:cs typeface="Calibri"/>
                <a:sym typeface="Calibri"/>
              </a:rPr>
              <a:t>It allows a business to monetize a portion of its data and services, and to </a:t>
            </a:r>
            <a:r>
              <a:rPr b="1" lang="en-GB" sz="2300">
                <a:latin typeface="Calibri"/>
                <a:ea typeface="Calibri"/>
                <a:cs typeface="Calibri"/>
                <a:sym typeface="Calibri"/>
              </a:rPr>
              <a:t>turn itself into a platform</a:t>
            </a:r>
            <a:r>
              <a:rPr lang="en-GB" sz="2300">
                <a:latin typeface="Calibri"/>
                <a:ea typeface="Calibri"/>
                <a:cs typeface="Calibri"/>
                <a:sym typeface="Calibri"/>
              </a:rPr>
              <a:t>. </a:t>
            </a:r>
            <a:endParaRPr sz="1900"/>
          </a:p>
        </p:txBody>
      </p:sp>
      <p:sp>
        <p:nvSpPr>
          <p:cNvPr id="329" name="Google Shape;329;p48"/>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30" name="Google Shape;330;p48"/>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5" name="Shape 335"/>
        <p:cNvGrpSpPr/>
        <p:nvPr/>
      </p:nvGrpSpPr>
      <p:grpSpPr>
        <a:xfrm>
          <a:off x="0" y="0"/>
          <a:ext cx="0" cy="0"/>
          <a:chOff x="0" y="0"/>
          <a:chExt cx="0" cy="0"/>
        </a:xfrm>
      </p:grpSpPr>
      <p:sp>
        <p:nvSpPr>
          <p:cNvPr id="336" name="Google Shape;336;p49"/>
          <p:cNvSpPr txBox="1"/>
          <p:nvPr>
            <p:ph type="title"/>
          </p:nvPr>
        </p:nvSpPr>
        <p:spPr>
          <a:xfrm>
            <a:off x="1219200" y="3128682"/>
            <a:ext cx="6991500" cy="719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“The API economy is an enabler for turning a business or organization into a platform” — Gartner</a:t>
            </a:r>
            <a:endParaRPr b="1" sz="4000">
              <a:solidFill>
                <a:schemeClr val="dk1"/>
              </a:solidFill>
              <a:latin typeface="Calibri"/>
              <a:ea typeface="Calibri"/>
              <a:cs typeface="Calibri"/>
              <a:sym typeface="Calibri"/>
            </a:endParaRPr>
          </a:p>
        </p:txBody>
      </p:sp>
      <p:sp>
        <p:nvSpPr>
          <p:cNvPr id="337" name="Google Shape;337;p49"/>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38" name="Google Shape;338;p49"/>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3" name="Shape 343"/>
        <p:cNvGrpSpPr/>
        <p:nvPr/>
      </p:nvGrpSpPr>
      <p:grpSpPr>
        <a:xfrm>
          <a:off x="0" y="0"/>
          <a:ext cx="0" cy="0"/>
          <a:chOff x="0" y="0"/>
          <a:chExt cx="0" cy="0"/>
        </a:xfrm>
      </p:grpSpPr>
      <p:sp>
        <p:nvSpPr>
          <p:cNvPr id="344" name="Google Shape;344;p50"/>
          <p:cNvSpPr txBox="1"/>
          <p:nvPr>
            <p:ph type="title"/>
          </p:nvPr>
        </p:nvSpPr>
        <p:spPr>
          <a:xfrm>
            <a:off x="1219200" y="17145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Platform?</a:t>
            </a:r>
            <a:endParaRPr b="1" sz="4000">
              <a:solidFill>
                <a:schemeClr val="dk1"/>
              </a:solidFill>
              <a:latin typeface="Calibri"/>
              <a:ea typeface="Calibri"/>
              <a:cs typeface="Calibri"/>
              <a:sym typeface="Calibri"/>
            </a:endParaRPr>
          </a:p>
        </p:txBody>
      </p:sp>
      <p:sp>
        <p:nvSpPr>
          <p:cNvPr id="345" name="Google Shape;345;p50"/>
          <p:cNvSpPr txBox="1"/>
          <p:nvPr>
            <p:ph idx="1" type="body"/>
          </p:nvPr>
        </p:nvSpPr>
        <p:spPr>
          <a:xfrm>
            <a:off x="762000" y="857250"/>
            <a:ext cx="7543800" cy="4343400"/>
          </a:xfrm>
          <a:prstGeom prst="rect">
            <a:avLst/>
          </a:prstGeom>
          <a:noFill/>
          <a:ln>
            <a:noFill/>
          </a:ln>
        </p:spPr>
        <p:txBody>
          <a:bodyPr anchorCtr="0" anchor="t" bIns="45700" lIns="91425" spcFirstLastPara="1" rIns="91425" wrap="square" tIns="45700">
            <a:noAutofit/>
          </a:bodyPr>
          <a:lstStyle/>
          <a:p>
            <a:pPr indent="-330200" lvl="0" marL="349250" rtl="0" algn="l">
              <a:lnSpc>
                <a:spcPct val="80000"/>
              </a:lnSpc>
              <a:spcBef>
                <a:spcPts val="0"/>
              </a:spcBef>
              <a:spcAft>
                <a:spcPts val="0"/>
              </a:spcAft>
              <a:buClr>
                <a:srgbClr val="000000"/>
              </a:buClr>
              <a:buSzPts val="2318"/>
              <a:buChar char="⚫"/>
            </a:pPr>
            <a:r>
              <a:rPr lang="en-GB" sz="2080">
                <a:latin typeface="Calibri"/>
                <a:ea typeface="Calibri"/>
                <a:cs typeface="Calibri"/>
                <a:sym typeface="Calibri"/>
              </a:rPr>
              <a:t>In the most general terms, a platform is a group of technologies, solutions, or offerings that form an iterative basis for developing, implementing or deploying other offerings. </a:t>
            </a:r>
            <a:endParaRPr sz="2080">
              <a:latin typeface="Calibri"/>
              <a:ea typeface="Calibri"/>
              <a:cs typeface="Calibri"/>
              <a:sym typeface="Calibri"/>
            </a:endParaRPr>
          </a:p>
          <a:p>
            <a:pPr indent="-330200" lvl="0" marL="349250" rtl="0" algn="l">
              <a:lnSpc>
                <a:spcPct val="80000"/>
              </a:lnSpc>
              <a:spcBef>
                <a:spcPts val="1272"/>
              </a:spcBef>
              <a:spcAft>
                <a:spcPts val="0"/>
              </a:spcAft>
              <a:buClr>
                <a:srgbClr val="000000"/>
              </a:buClr>
              <a:buSzPts val="2318"/>
              <a:buChar char="⚫"/>
            </a:pPr>
            <a:r>
              <a:rPr lang="en-GB" sz="2080">
                <a:latin typeface="Calibri"/>
                <a:ea typeface="Calibri"/>
                <a:cs typeface="Calibri"/>
                <a:sym typeface="Calibri"/>
              </a:rPr>
              <a:t>A platform is a business model that creates value by facilitating exchanges between two or more interdependent groups, usually consumers and producers. They make software platforms and their data easier to integrate. </a:t>
            </a:r>
            <a:endParaRPr sz="2080">
              <a:latin typeface="Calibri"/>
              <a:ea typeface="Calibri"/>
              <a:cs typeface="Calibri"/>
              <a:sym typeface="Calibri"/>
            </a:endParaRPr>
          </a:p>
          <a:p>
            <a:pPr indent="-330200" lvl="0" marL="349250" rtl="0" algn="l">
              <a:lnSpc>
                <a:spcPct val="80000"/>
              </a:lnSpc>
              <a:spcBef>
                <a:spcPts val="1272"/>
              </a:spcBef>
              <a:spcAft>
                <a:spcPts val="0"/>
              </a:spcAft>
              <a:buClr>
                <a:srgbClr val="000000"/>
              </a:buClr>
              <a:buSzPts val="2318"/>
              <a:buChar char="⚫"/>
            </a:pPr>
            <a:r>
              <a:rPr lang="en-GB" sz="2080">
                <a:latin typeface="Calibri"/>
                <a:ea typeface="Calibri"/>
                <a:cs typeface="Calibri"/>
                <a:sym typeface="Calibri"/>
              </a:rPr>
              <a:t>In order to make these exchanges happen, platforms harness and create large, scalable networks of users and resources that can be accessed on demand. </a:t>
            </a:r>
            <a:endParaRPr sz="2080">
              <a:latin typeface="Calibri"/>
              <a:ea typeface="Calibri"/>
              <a:cs typeface="Calibri"/>
              <a:sym typeface="Calibri"/>
            </a:endParaRPr>
          </a:p>
          <a:p>
            <a:pPr indent="-330200" lvl="0" marL="349250" rtl="0" algn="l">
              <a:lnSpc>
                <a:spcPct val="80000"/>
              </a:lnSpc>
              <a:spcBef>
                <a:spcPts val="1272"/>
              </a:spcBef>
              <a:spcAft>
                <a:spcPts val="0"/>
              </a:spcAft>
              <a:buClr>
                <a:srgbClr val="000000"/>
              </a:buClr>
              <a:buSzPts val="2318"/>
              <a:buChar char="⚫"/>
            </a:pPr>
            <a:r>
              <a:rPr lang="en-GB" sz="2080">
                <a:latin typeface="Calibri"/>
                <a:ea typeface="Calibri"/>
                <a:cs typeface="Calibri"/>
                <a:sym typeface="Calibri"/>
              </a:rPr>
              <a:t>Platforms create communities and markets with network effects that allow users to interact and transact.</a:t>
            </a:r>
            <a:endParaRPr sz="1740"/>
          </a:p>
          <a:p>
            <a:pPr indent="-330200" lvl="0" marL="349250" rtl="0" algn="l">
              <a:lnSpc>
                <a:spcPct val="80000"/>
              </a:lnSpc>
              <a:spcBef>
                <a:spcPts val="1272"/>
              </a:spcBef>
              <a:spcAft>
                <a:spcPts val="0"/>
              </a:spcAft>
              <a:buClr>
                <a:srgbClr val="000000"/>
              </a:buClr>
              <a:buSzPts val="2318"/>
              <a:buChar char="⚫"/>
            </a:pPr>
            <a:r>
              <a:rPr lang="en-GB" sz="2080">
                <a:latin typeface="Calibri"/>
                <a:ea typeface="Calibri"/>
                <a:cs typeface="Calibri"/>
                <a:sym typeface="Calibri"/>
              </a:rPr>
              <a:t>Panacloud is a Platform for the API Economy.</a:t>
            </a:r>
            <a:endParaRPr sz="1740"/>
          </a:p>
        </p:txBody>
      </p:sp>
      <p:sp>
        <p:nvSpPr>
          <p:cNvPr id="346" name="Google Shape;346;p50"/>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47" name="Google Shape;347;p50"/>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2" name="Shape 352"/>
        <p:cNvGrpSpPr/>
        <p:nvPr/>
      </p:nvGrpSpPr>
      <p:grpSpPr>
        <a:xfrm>
          <a:off x="0" y="0"/>
          <a:ext cx="0" cy="0"/>
          <a:chOff x="0" y="0"/>
          <a:chExt cx="0" cy="0"/>
        </a:xfrm>
      </p:grpSpPr>
      <p:sp>
        <p:nvSpPr>
          <p:cNvPr id="353" name="Google Shape;353;p51"/>
          <p:cNvSpPr txBox="1"/>
          <p:nvPr>
            <p:ph type="title"/>
          </p:nvPr>
        </p:nvSpPr>
        <p:spPr>
          <a:xfrm>
            <a:off x="1066800" y="228600"/>
            <a:ext cx="7543800"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 </a:t>
            </a:r>
            <a:r>
              <a:rPr b="1" lang="en-GB" sz="3000">
                <a:solidFill>
                  <a:schemeClr val="dk1"/>
                </a:solidFill>
                <a:latin typeface="Calibri"/>
                <a:ea typeface="Calibri"/>
                <a:cs typeface="Calibri"/>
                <a:sym typeface="Calibri"/>
              </a:rPr>
              <a:t>How do customers benefit from a third-party API vs building internally?</a:t>
            </a:r>
            <a:endParaRPr b="1" sz="3000">
              <a:solidFill>
                <a:schemeClr val="dk1"/>
              </a:solidFill>
              <a:latin typeface="Calibri"/>
              <a:ea typeface="Calibri"/>
              <a:cs typeface="Calibri"/>
              <a:sym typeface="Calibri"/>
            </a:endParaRPr>
          </a:p>
        </p:txBody>
      </p:sp>
      <p:sp>
        <p:nvSpPr>
          <p:cNvPr id="354" name="Google Shape;354;p51"/>
          <p:cNvSpPr txBox="1"/>
          <p:nvPr>
            <p:ph idx="1" type="body"/>
          </p:nvPr>
        </p:nvSpPr>
        <p:spPr>
          <a:xfrm>
            <a:off x="762000" y="971550"/>
            <a:ext cx="7543800" cy="4343400"/>
          </a:xfrm>
          <a:prstGeom prst="rect">
            <a:avLst/>
          </a:prstGeom>
          <a:noFill/>
          <a:ln>
            <a:noFill/>
          </a:ln>
        </p:spPr>
        <p:txBody>
          <a:bodyPr anchorCtr="0" anchor="t" bIns="45700" lIns="91425" spcFirstLastPara="1" rIns="91425" wrap="square" tIns="45700">
            <a:noAutofit/>
          </a:bodyPr>
          <a:lstStyle/>
          <a:p>
            <a:pPr indent="-323850" lvl="0" marL="349250" rtl="0" algn="l">
              <a:spcBef>
                <a:spcPts val="0"/>
              </a:spcBef>
              <a:spcAft>
                <a:spcPts val="0"/>
              </a:spcAft>
              <a:buClr>
                <a:srgbClr val="000000"/>
              </a:buClr>
              <a:buSzPts val="1800"/>
              <a:buChar char="⚫"/>
            </a:pPr>
            <a:r>
              <a:rPr b="1" lang="en-GB" sz="1600">
                <a:latin typeface="Calibri"/>
                <a:ea typeface="Calibri"/>
                <a:cs typeface="Calibri"/>
                <a:sym typeface="Calibri"/>
              </a:rPr>
              <a:t>Empower Developers</a:t>
            </a:r>
            <a:r>
              <a:rPr lang="en-GB" sz="1600">
                <a:latin typeface="Calibri"/>
                <a:ea typeface="Calibri"/>
                <a:cs typeface="Calibri"/>
                <a:sym typeface="Calibri"/>
              </a:rPr>
              <a:t>: Leveraging third-party APIs induces innovation. Save time/internal resources by spinning up and testing a new feature in days, not months</a:t>
            </a:r>
            <a:endParaRPr sz="1600">
              <a:latin typeface="Calibri"/>
              <a:ea typeface="Calibri"/>
              <a:cs typeface="Calibri"/>
              <a:sym typeface="Calibri"/>
            </a:endParaRPr>
          </a:p>
          <a:p>
            <a:pPr indent="-323850" lvl="0" marL="349250" rtl="0" algn="l">
              <a:spcBef>
                <a:spcPts val="1272"/>
              </a:spcBef>
              <a:spcAft>
                <a:spcPts val="0"/>
              </a:spcAft>
              <a:buClr>
                <a:srgbClr val="000000"/>
              </a:buClr>
              <a:buSzPts val="1800"/>
              <a:buChar char="⚫"/>
            </a:pPr>
            <a:r>
              <a:rPr b="1" lang="en-GB" sz="1600">
                <a:latin typeface="Calibri"/>
                <a:ea typeface="Calibri"/>
                <a:cs typeface="Calibri"/>
                <a:sym typeface="Calibri"/>
              </a:rPr>
              <a:t>Better Customer Experience</a:t>
            </a:r>
            <a:r>
              <a:rPr lang="en-GB" sz="1600">
                <a:latin typeface="Calibri"/>
                <a:ea typeface="Calibri"/>
                <a:cs typeface="Calibri"/>
                <a:sym typeface="Calibri"/>
              </a:rPr>
              <a:t>: APIs reduce friction in the customer experience by making it possible to bring in customer information from different sources. </a:t>
            </a:r>
            <a:endParaRPr sz="1600">
              <a:latin typeface="Calibri"/>
              <a:ea typeface="Calibri"/>
              <a:cs typeface="Calibri"/>
              <a:sym typeface="Calibri"/>
            </a:endParaRPr>
          </a:p>
          <a:p>
            <a:pPr indent="-323850" lvl="0" marL="349250" rtl="0" algn="l">
              <a:spcBef>
                <a:spcPts val="1272"/>
              </a:spcBef>
              <a:spcAft>
                <a:spcPts val="0"/>
              </a:spcAft>
              <a:buClr>
                <a:srgbClr val="000000"/>
              </a:buClr>
              <a:buSzPts val="1800"/>
              <a:buChar char="⚫"/>
            </a:pPr>
            <a:r>
              <a:rPr b="1" lang="en-GB" sz="1600">
                <a:latin typeface="Calibri"/>
                <a:ea typeface="Calibri"/>
                <a:cs typeface="Calibri"/>
                <a:sym typeface="Calibri"/>
              </a:rPr>
              <a:t>Cost and Resource Effective</a:t>
            </a:r>
            <a:r>
              <a:rPr lang="en-GB" sz="1600">
                <a:latin typeface="Calibri"/>
                <a:ea typeface="Calibri"/>
                <a:cs typeface="Calibri"/>
                <a:sym typeface="Calibri"/>
              </a:rPr>
              <a:t>: Third-Party Serverless APIs charge on usage, so companies can pay based on the utility received rather than a year-long subscription/number of seats.</a:t>
            </a:r>
            <a:endParaRPr sz="2000"/>
          </a:p>
          <a:p>
            <a:pPr indent="-323850" lvl="0" marL="349250" rtl="0" algn="l">
              <a:spcBef>
                <a:spcPts val="1272"/>
              </a:spcBef>
              <a:spcAft>
                <a:spcPts val="0"/>
              </a:spcAft>
              <a:buClr>
                <a:srgbClr val="000000"/>
              </a:buClr>
              <a:buSzPts val="1800"/>
              <a:buChar char="⚫"/>
            </a:pPr>
            <a:r>
              <a:rPr b="1" lang="en-GB" sz="1600">
                <a:latin typeface="Calibri"/>
                <a:ea typeface="Calibri"/>
                <a:cs typeface="Calibri"/>
                <a:sym typeface="Calibri"/>
              </a:rPr>
              <a:t>Increase Data Visibility</a:t>
            </a:r>
            <a:r>
              <a:rPr lang="en-GB" sz="1600">
                <a:latin typeface="Calibri"/>
                <a:ea typeface="Calibri"/>
                <a:cs typeface="Calibri"/>
                <a:sym typeface="Calibri"/>
              </a:rPr>
              <a:t>: Because of the connected ecosystem these APIs create, businesses get real-time visibility into their customers and how their business is performing, leading to proactive and data-driving decision-making.</a:t>
            </a:r>
            <a:endParaRPr sz="2000"/>
          </a:p>
          <a:p>
            <a:pPr indent="-323850" lvl="0" marL="349250" rtl="0" algn="l">
              <a:spcBef>
                <a:spcPts val="1272"/>
              </a:spcBef>
              <a:spcAft>
                <a:spcPts val="0"/>
              </a:spcAft>
              <a:buClr>
                <a:srgbClr val="000000"/>
              </a:buClr>
              <a:buSzPts val="1800"/>
              <a:buChar char="⚫"/>
            </a:pPr>
            <a:r>
              <a:rPr b="1" lang="en-GB" sz="1600">
                <a:latin typeface="Calibri"/>
                <a:ea typeface="Calibri"/>
                <a:cs typeface="Calibri"/>
                <a:sym typeface="Calibri"/>
              </a:rPr>
              <a:t>Faster Time to Market</a:t>
            </a:r>
            <a:r>
              <a:rPr lang="en-GB" sz="1600">
                <a:latin typeface="Calibri"/>
                <a:ea typeface="Calibri"/>
                <a:cs typeface="Calibri"/>
                <a:sym typeface="Calibri"/>
              </a:rPr>
              <a:t>: With APIs, internal teams don’t need to code functionality from scratch or stitch together multiple applications — they start with integration.</a:t>
            </a:r>
            <a:endParaRPr sz="2000"/>
          </a:p>
        </p:txBody>
      </p:sp>
      <p:sp>
        <p:nvSpPr>
          <p:cNvPr id="355" name="Google Shape;355;p51"/>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56" name="Google Shape;356;p51"/>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1" name="Shape 361"/>
        <p:cNvGrpSpPr/>
        <p:nvPr/>
      </p:nvGrpSpPr>
      <p:grpSpPr>
        <a:xfrm>
          <a:off x="0" y="0"/>
          <a:ext cx="0" cy="0"/>
          <a:chOff x="0" y="0"/>
          <a:chExt cx="0" cy="0"/>
        </a:xfrm>
      </p:grpSpPr>
      <p:sp>
        <p:nvSpPr>
          <p:cNvPr id="362" name="Google Shape;362;p52"/>
          <p:cNvSpPr txBox="1"/>
          <p:nvPr>
            <p:ph type="title"/>
          </p:nvPr>
        </p:nvSpPr>
        <p:spPr>
          <a:xfrm>
            <a:off x="1219200" y="5715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API-First Approach</a:t>
            </a:r>
            <a:endParaRPr b="1" sz="4000">
              <a:solidFill>
                <a:schemeClr val="dk1"/>
              </a:solidFill>
              <a:latin typeface="Calibri"/>
              <a:ea typeface="Calibri"/>
              <a:cs typeface="Calibri"/>
              <a:sym typeface="Calibri"/>
            </a:endParaRPr>
          </a:p>
        </p:txBody>
      </p:sp>
      <p:sp>
        <p:nvSpPr>
          <p:cNvPr id="363" name="Google Shape;363;p52"/>
          <p:cNvSpPr txBox="1"/>
          <p:nvPr>
            <p:ph idx="1" type="body"/>
          </p:nvPr>
        </p:nvSpPr>
        <p:spPr>
          <a:xfrm>
            <a:off x="762000" y="857250"/>
            <a:ext cx="7543800" cy="4343400"/>
          </a:xfrm>
          <a:prstGeom prst="rect">
            <a:avLst/>
          </a:prstGeom>
          <a:noFill/>
          <a:ln>
            <a:noFill/>
          </a:ln>
        </p:spPr>
        <p:txBody>
          <a:bodyPr anchorCtr="0" anchor="t" bIns="45700" lIns="91425" spcFirstLastPara="1" rIns="91425" wrap="square" tIns="45700">
            <a:noAutofit/>
          </a:bodyPr>
          <a:lstStyle/>
          <a:p>
            <a:pPr indent="-317500" lvl="0" marL="349250" rtl="0" algn="l">
              <a:spcBef>
                <a:spcPts val="0"/>
              </a:spcBef>
              <a:spcAft>
                <a:spcPts val="0"/>
              </a:spcAft>
              <a:buClr>
                <a:srgbClr val="000000"/>
              </a:buClr>
              <a:buSzPts val="2580"/>
              <a:buChar char="⚫"/>
            </a:pPr>
            <a:r>
              <a:rPr lang="en-GB" sz="2300">
                <a:latin typeface="Calibri"/>
                <a:ea typeface="Calibri"/>
                <a:cs typeface="Calibri"/>
                <a:sym typeface="Calibri"/>
              </a:rPr>
              <a:t>The idea is API-as-a-product.</a:t>
            </a:r>
            <a:endParaRPr sz="1900"/>
          </a:p>
          <a:p>
            <a:pPr indent="-317500" lvl="0" marL="349250" rtl="0" algn="l">
              <a:spcBef>
                <a:spcPts val="1272"/>
              </a:spcBef>
              <a:spcAft>
                <a:spcPts val="0"/>
              </a:spcAft>
              <a:buClr>
                <a:srgbClr val="000000"/>
              </a:buClr>
              <a:buSzPts val="2580"/>
              <a:buChar char="⚫"/>
            </a:pPr>
            <a:r>
              <a:rPr lang="en-GB" sz="2300">
                <a:latin typeface="Calibri"/>
                <a:ea typeface="Calibri"/>
                <a:cs typeface="Calibri"/>
                <a:sym typeface="Calibri"/>
              </a:rPr>
              <a:t>An API-first approach means that for any given development project, your APIs are treated as “first-class citizens.” </a:t>
            </a:r>
            <a:endParaRPr sz="2300">
              <a:latin typeface="Calibri"/>
              <a:ea typeface="Calibri"/>
              <a:cs typeface="Calibri"/>
              <a:sym typeface="Calibri"/>
            </a:endParaRPr>
          </a:p>
          <a:p>
            <a:pPr indent="-317500" lvl="0" marL="349250" rtl="0" algn="l">
              <a:spcBef>
                <a:spcPts val="1272"/>
              </a:spcBef>
              <a:spcAft>
                <a:spcPts val="0"/>
              </a:spcAft>
              <a:buClr>
                <a:srgbClr val="000000"/>
              </a:buClr>
              <a:buSzPts val="2580"/>
              <a:buChar char="⚫"/>
            </a:pPr>
            <a:r>
              <a:rPr lang="en-GB" sz="2300">
                <a:latin typeface="Calibri"/>
                <a:ea typeface="Calibri"/>
                <a:cs typeface="Calibri"/>
                <a:sym typeface="Calibri"/>
              </a:rPr>
              <a:t>APIs allow companies to break down capabilities into individual, autonomous services (aka microservices). </a:t>
            </a:r>
            <a:endParaRPr sz="2300">
              <a:latin typeface="Calibri"/>
              <a:ea typeface="Calibri"/>
              <a:cs typeface="Calibri"/>
              <a:sym typeface="Calibri"/>
            </a:endParaRPr>
          </a:p>
          <a:p>
            <a:pPr indent="-317500" lvl="0" marL="349250" rtl="0" algn="l">
              <a:spcBef>
                <a:spcPts val="1272"/>
              </a:spcBef>
              <a:spcAft>
                <a:spcPts val="0"/>
              </a:spcAft>
              <a:buClr>
                <a:srgbClr val="000000"/>
              </a:buClr>
              <a:buSzPts val="2580"/>
              <a:buChar char="⚫"/>
            </a:pPr>
            <a:r>
              <a:rPr lang="en-GB" sz="2300">
                <a:latin typeface="Calibri"/>
                <a:ea typeface="Calibri"/>
                <a:cs typeface="Calibri"/>
                <a:sym typeface="Calibri"/>
              </a:rPr>
              <a:t>An API-first strategy allows organizations to build APIs that serve all applications, and applications can be developed and maintained efficiently for all devices, platforms, and operating systems.</a:t>
            </a:r>
            <a:endParaRPr sz="2300">
              <a:latin typeface="Calibri"/>
              <a:ea typeface="Calibri"/>
              <a:cs typeface="Calibri"/>
              <a:sym typeface="Calibri"/>
            </a:endParaRPr>
          </a:p>
        </p:txBody>
      </p:sp>
      <p:sp>
        <p:nvSpPr>
          <p:cNvPr id="364" name="Google Shape;364;p52"/>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65" name="Google Shape;365;p52"/>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0" name="Shape 370"/>
        <p:cNvGrpSpPr/>
        <p:nvPr/>
      </p:nvGrpSpPr>
      <p:grpSpPr>
        <a:xfrm>
          <a:off x="0" y="0"/>
          <a:ext cx="0" cy="0"/>
          <a:chOff x="0" y="0"/>
          <a:chExt cx="0" cy="0"/>
        </a:xfrm>
      </p:grpSpPr>
      <p:sp>
        <p:nvSpPr>
          <p:cNvPr id="371" name="Google Shape;371;p53"/>
          <p:cNvSpPr txBox="1"/>
          <p:nvPr>
            <p:ph type="title"/>
          </p:nvPr>
        </p:nvSpPr>
        <p:spPr>
          <a:xfrm>
            <a:off x="1219200" y="19498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3600">
                <a:solidFill>
                  <a:schemeClr val="dk1"/>
                </a:solidFill>
                <a:latin typeface="Calibri"/>
                <a:ea typeface="Calibri"/>
                <a:cs typeface="Calibri"/>
                <a:sym typeface="Calibri"/>
              </a:rPr>
              <a:t>The Rise of the API-First Companies</a:t>
            </a:r>
            <a:endParaRPr b="1" sz="3600">
              <a:solidFill>
                <a:schemeClr val="dk1"/>
              </a:solidFill>
              <a:latin typeface="Calibri"/>
              <a:ea typeface="Calibri"/>
              <a:cs typeface="Calibri"/>
              <a:sym typeface="Calibri"/>
            </a:endParaRPr>
          </a:p>
        </p:txBody>
      </p:sp>
      <p:sp>
        <p:nvSpPr>
          <p:cNvPr id="372" name="Google Shape;372;p53"/>
          <p:cNvSpPr txBox="1"/>
          <p:nvPr>
            <p:ph idx="1" type="body"/>
          </p:nvPr>
        </p:nvSpPr>
        <p:spPr>
          <a:xfrm>
            <a:off x="762000" y="914400"/>
            <a:ext cx="7543800" cy="4343400"/>
          </a:xfrm>
          <a:prstGeom prst="rect">
            <a:avLst/>
          </a:prstGeom>
          <a:noFill/>
          <a:ln>
            <a:noFill/>
          </a:ln>
        </p:spPr>
        <p:txBody>
          <a:bodyPr anchorCtr="0" anchor="t" bIns="45700" lIns="91425" spcFirstLastPara="1" rIns="91425" wrap="square" tIns="45700">
            <a:noAutofit/>
          </a:bodyPr>
          <a:lstStyle/>
          <a:p>
            <a:pPr indent="-317534" lvl="0" marL="349250" rtl="0" algn="l">
              <a:lnSpc>
                <a:spcPct val="90000"/>
              </a:lnSpc>
              <a:spcBef>
                <a:spcPts val="0"/>
              </a:spcBef>
              <a:spcAft>
                <a:spcPts val="0"/>
              </a:spcAft>
              <a:buClr>
                <a:srgbClr val="000000"/>
              </a:buClr>
              <a:buSzPts val="3875"/>
              <a:buChar char="⚫"/>
            </a:pPr>
            <a:r>
              <a:rPr lang="en-GB" sz="3477">
                <a:latin typeface="Calibri"/>
                <a:ea typeface="Calibri"/>
                <a:cs typeface="Calibri"/>
                <a:sym typeface="Calibri"/>
              </a:rPr>
              <a:t>Companies like Stripe, Twilio, and Okta offer APIs as their </a:t>
            </a:r>
            <a:r>
              <a:rPr b="1" lang="en-GB" sz="3477">
                <a:latin typeface="Calibri"/>
                <a:ea typeface="Calibri"/>
                <a:cs typeface="Calibri"/>
                <a:sym typeface="Calibri"/>
              </a:rPr>
              <a:t>primary product</a:t>
            </a:r>
            <a:r>
              <a:rPr lang="en-GB" sz="3477">
                <a:latin typeface="Calibri"/>
                <a:ea typeface="Calibri"/>
                <a:cs typeface="Calibri"/>
                <a:sym typeface="Calibri"/>
              </a:rPr>
              <a:t>.</a:t>
            </a:r>
            <a:endParaRPr sz="1720"/>
          </a:p>
          <a:p>
            <a:pPr indent="-317534" lvl="0" marL="349250" rtl="0" algn="l">
              <a:lnSpc>
                <a:spcPct val="90000"/>
              </a:lnSpc>
              <a:spcBef>
                <a:spcPts val="1272"/>
              </a:spcBef>
              <a:spcAft>
                <a:spcPts val="0"/>
              </a:spcAft>
              <a:buClr>
                <a:srgbClr val="000000"/>
              </a:buClr>
              <a:buSzPts val="3875"/>
              <a:buChar char="⚫"/>
            </a:pPr>
            <a:r>
              <a:rPr lang="en-GB" sz="3477">
                <a:latin typeface="Calibri"/>
                <a:ea typeface="Calibri"/>
                <a:cs typeface="Calibri"/>
                <a:sym typeface="Calibri"/>
              </a:rPr>
              <a:t>Valued today at over $100+ billion, Stripe is the biggest independent API-first company.</a:t>
            </a:r>
            <a:endParaRPr sz="1720"/>
          </a:p>
          <a:p>
            <a:pPr indent="-317534" lvl="0" marL="349250" rtl="0" algn="l">
              <a:lnSpc>
                <a:spcPct val="90000"/>
              </a:lnSpc>
              <a:spcBef>
                <a:spcPts val="1272"/>
              </a:spcBef>
              <a:spcAft>
                <a:spcPts val="0"/>
              </a:spcAft>
              <a:buClr>
                <a:srgbClr val="000000"/>
              </a:buClr>
              <a:buSzPts val="3875"/>
              <a:buChar char="⚫"/>
            </a:pPr>
            <a:r>
              <a:rPr lang="en-GB" sz="3477">
                <a:latin typeface="Calibri"/>
                <a:ea typeface="Calibri"/>
                <a:cs typeface="Calibri"/>
                <a:sym typeface="Calibri"/>
              </a:rPr>
              <a:t>Twilio market cap is $55.97B.</a:t>
            </a:r>
            <a:endParaRPr sz="1720"/>
          </a:p>
          <a:p>
            <a:pPr indent="-317534" lvl="0" marL="349250" rtl="0" algn="l">
              <a:lnSpc>
                <a:spcPct val="90000"/>
              </a:lnSpc>
              <a:spcBef>
                <a:spcPts val="1272"/>
              </a:spcBef>
              <a:spcAft>
                <a:spcPts val="0"/>
              </a:spcAft>
              <a:buClr>
                <a:srgbClr val="000000"/>
              </a:buClr>
              <a:buSzPts val="3875"/>
              <a:buChar char="⚫"/>
            </a:pPr>
            <a:r>
              <a:rPr lang="en-GB" sz="3477">
                <a:latin typeface="Calibri"/>
                <a:ea typeface="Calibri"/>
                <a:cs typeface="Calibri"/>
                <a:sym typeface="Calibri"/>
              </a:rPr>
              <a:t>Okta has a market cap of $35.90 B.</a:t>
            </a:r>
            <a:endParaRPr sz="1720"/>
          </a:p>
          <a:p>
            <a:pPr indent="-168338" lvl="0" marL="349250" rtl="0" algn="l">
              <a:lnSpc>
                <a:spcPct val="90000"/>
              </a:lnSpc>
              <a:spcBef>
                <a:spcPts val="1272"/>
              </a:spcBef>
              <a:spcAft>
                <a:spcPts val="0"/>
              </a:spcAft>
              <a:buClr>
                <a:srgbClr val="000000"/>
              </a:buClr>
              <a:buSzPts val="2849"/>
              <a:buNone/>
            </a:pPr>
            <a:r>
              <a:t/>
            </a:r>
            <a:endParaRPr sz="2090">
              <a:latin typeface="Calibri"/>
              <a:ea typeface="Calibri"/>
              <a:cs typeface="Calibri"/>
              <a:sym typeface="Calibri"/>
            </a:endParaRPr>
          </a:p>
        </p:txBody>
      </p:sp>
      <p:sp>
        <p:nvSpPr>
          <p:cNvPr id="373" name="Google Shape;373;p53"/>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74" name="Google Shape;374;p53"/>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9" name="Shape 379"/>
        <p:cNvGrpSpPr/>
        <p:nvPr/>
      </p:nvGrpSpPr>
      <p:grpSpPr>
        <a:xfrm>
          <a:off x="0" y="0"/>
          <a:ext cx="0" cy="0"/>
          <a:chOff x="0" y="0"/>
          <a:chExt cx="0" cy="0"/>
        </a:xfrm>
      </p:grpSpPr>
      <p:sp>
        <p:nvSpPr>
          <p:cNvPr id="380" name="Google Shape;380;p54"/>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81" name="Google Shape;381;p54"/>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id="382" name="Google Shape;382;p54"/>
          <p:cNvPicPr preferRelativeResize="0"/>
          <p:nvPr/>
        </p:nvPicPr>
        <p:blipFill rotWithShape="1">
          <a:blip r:embed="rId4">
            <a:alphaModFix/>
          </a:blip>
          <a:srcRect b="0" l="0" r="0" t="0"/>
          <a:stretch/>
        </p:blipFill>
        <p:spPr>
          <a:xfrm>
            <a:off x="854100" y="1116125"/>
            <a:ext cx="7850625" cy="2767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1219200" y="-114300"/>
            <a:ext cx="6991500" cy="719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What is Digital Transformation?</a:t>
            </a:r>
            <a:endParaRPr b="1" sz="4000">
              <a:solidFill>
                <a:schemeClr val="dk1"/>
              </a:solidFill>
              <a:latin typeface="Calibri"/>
              <a:ea typeface="Calibri"/>
              <a:cs typeface="Calibri"/>
              <a:sym typeface="Calibri"/>
            </a:endParaRPr>
          </a:p>
        </p:txBody>
      </p:sp>
      <p:sp>
        <p:nvSpPr>
          <p:cNvPr id="156" name="Google Shape;156;p28"/>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Autofit/>
          </a:bodyPr>
          <a:lstStyle/>
          <a:p>
            <a:pPr indent="-330234" lvl="0" marL="349250" rtl="0" algn="l">
              <a:lnSpc>
                <a:spcPct val="80000"/>
              </a:lnSpc>
              <a:spcBef>
                <a:spcPts val="1272"/>
              </a:spcBef>
              <a:spcAft>
                <a:spcPts val="0"/>
              </a:spcAft>
              <a:buClr>
                <a:srgbClr val="000000"/>
              </a:buClr>
              <a:buSzPts val="3058"/>
              <a:buChar char="⚫"/>
            </a:pPr>
            <a:r>
              <a:rPr lang="en-GB" sz="2752">
                <a:latin typeface="Calibri"/>
                <a:ea typeface="Calibri"/>
                <a:cs typeface="Calibri"/>
                <a:sym typeface="Calibri"/>
              </a:rPr>
              <a:t>Digital transformation is the integration of digital technology into all areas of a business, fundamentally changing how you operate and deliver value to customers. </a:t>
            </a:r>
            <a:endParaRPr sz="2752">
              <a:latin typeface="Calibri"/>
              <a:ea typeface="Calibri"/>
              <a:cs typeface="Calibri"/>
              <a:sym typeface="Calibri"/>
            </a:endParaRPr>
          </a:p>
          <a:p>
            <a:pPr indent="-330234" lvl="0" marL="349250" rtl="0" algn="l">
              <a:lnSpc>
                <a:spcPct val="80000"/>
              </a:lnSpc>
              <a:spcBef>
                <a:spcPts val="1272"/>
              </a:spcBef>
              <a:spcAft>
                <a:spcPts val="0"/>
              </a:spcAft>
              <a:buClr>
                <a:srgbClr val="000000"/>
              </a:buClr>
              <a:buSzPts val="3058"/>
              <a:buChar char="⚫"/>
            </a:pPr>
            <a:r>
              <a:rPr lang="en-GB" sz="2752">
                <a:latin typeface="Calibri"/>
                <a:ea typeface="Calibri"/>
                <a:cs typeface="Calibri"/>
                <a:sym typeface="Calibri"/>
              </a:rPr>
              <a:t>It's also a cultural change that requires organizations to continually challenge the status quo, experiment, and get comfortable with failure.</a:t>
            </a:r>
            <a:endParaRPr sz="2752">
              <a:latin typeface="Calibri"/>
              <a:ea typeface="Calibri"/>
              <a:cs typeface="Calibri"/>
              <a:sym typeface="Calibri"/>
            </a:endParaRPr>
          </a:p>
        </p:txBody>
      </p:sp>
      <p:sp>
        <p:nvSpPr>
          <p:cNvPr id="157" name="Google Shape;157;p28"/>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58" name="Google Shape;158;p28"/>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7" name="Shape 387"/>
        <p:cNvGrpSpPr/>
        <p:nvPr/>
      </p:nvGrpSpPr>
      <p:grpSpPr>
        <a:xfrm>
          <a:off x="0" y="0"/>
          <a:ext cx="0" cy="0"/>
          <a:chOff x="0" y="0"/>
          <a:chExt cx="0" cy="0"/>
        </a:xfrm>
      </p:grpSpPr>
      <p:sp>
        <p:nvSpPr>
          <p:cNvPr id="388" name="Google Shape;388;p55"/>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89" name="Google Shape;389;p55"/>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id="390" name="Google Shape;390;p55"/>
          <p:cNvPicPr preferRelativeResize="0"/>
          <p:nvPr/>
        </p:nvPicPr>
        <p:blipFill rotWithShape="1">
          <a:blip r:embed="rId4">
            <a:alphaModFix/>
          </a:blip>
          <a:srcRect b="0" l="0" r="0" t="0"/>
          <a:stretch/>
        </p:blipFill>
        <p:spPr>
          <a:xfrm>
            <a:off x="990600" y="561975"/>
            <a:ext cx="7868775" cy="44261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5" name="Shape 395"/>
        <p:cNvGrpSpPr/>
        <p:nvPr/>
      </p:nvGrpSpPr>
      <p:grpSpPr>
        <a:xfrm>
          <a:off x="0" y="0"/>
          <a:ext cx="0" cy="0"/>
          <a:chOff x="0" y="0"/>
          <a:chExt cx="0" cy="0"/>
        </a:xfrm>
      </p:grpSpPr>
      <p:sp>
        <p:nvSpPr>
          <p:cNvPr id="396" name="Google Shape;396;p56"/>
          <p:cNvSpPr txBox="1"/>
          <p:nvPr>
            <p:ph type="title"/>
          </p:nvPr>
        </p:nvSpPr>
        <p:spPr>
          <a:xfrm>
            <a:off x="1219200" y="137832"/>
            <a:ext cx="6991500" cy="719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The API Economy Challenges</a:t>
            </a:r>
            <a:endParaRPr b="1" sz="4000">
              <a:solidFill>
                <a:schemeClr val="dk1"/>
              </a:solidFill>
              <a:latin typeface="Calibri"/>
              <a:ea typeface="Calibri"/>
              <a:cs typeface="Calibri"/>
              <a:sym typeface="Calibri"/>
            </a:endParaRPr>
          </a:p>
        </p:txBody>
      </p:sp>
      <p:sp>
        <p:nvSpPr>
          <p:cNvPr id="397" name="Google Shape;397;p56"/>
          <p:cNvSpPr txBox="1"/>
          <p:nvPr>
            <p:ph idx="1" type="body"/>
          </p:nvPr>
        </p:nvSpPr>
        <p:spPr>
          <a:xfrm>
            <a:off x="762000" y="857250"/>
            <a:ext cx="7543800" cy="4343400"/>
          </a:xfrm>
          <a:prstGeom prst="rect">
            <a:avLst/>
          </a:prstGeom>
          <a:noFill/>
          <a:ln>
            <a:noFill/>
          </a:ln>
        </p:spPr>
        <p:txBody>
          <a:bodyPr anchorCtr="0" anchor="t" bIns="45700" lIns="91425" spcFirstLastPara="1" rIns="91425" wrap="square" tIns="45700">
            <a:noAutofit/>
          </a:bodyPr>
          <a:lstStyle/>
          <a:p>
            <a:pPr indent="-495300" lvl="0" marL="514350" rtl="0" algn="l">
              <a:lnSpc>
                <a:spcPct val="80000"/>
              </a:lnSpc>
              <a:spcBef>
                <a:spcPts val="0"/>
              </a:spcBef>
              <a:spcAft>
                <a:spcPts val="0"/>
              </a:spcAft>
              <a:buClr>
                <a:srgbClr val="000000"/>
              </a:buClr>
              <a:buSzPts val="1697"/>
              <a:buFont typeface="Source Sans Pro"/>
              <a:buAutoNum type="arabicPeriod"/>
            </a:pPr>
            <a:r>
              <a:rPr lang="en-GB" sz="1515">
                <a:latin typeface="Calibri"/>
                <a:ea typeface="Calibri"/>
                <a:cs typeface="Calibri"/>
                <a:sym typeface="Calibri"/>
              </a:rPr>
              <a:t>Often there is no direct contact between the API provider and the developer who utilizes it, it can be hard to know which API to build with what functionality. </a:t>
            </a:r>
            <a:endParaRPr sz="1515">
              <a:latin typeface="Calibri"/>
              <a:ea typeface="Calibri"/>
              <a:cs typeface="Calibri"/>
              <a:sym typeface="Calibri"/>
            </a:endParaRPr>
          </a:p>
          <a:p>
            <a:pPr indent="-495300" lvl="0" marL="514350" rtl="0" algn="l">
              <a:lnSpc>
                <a:spcPct val="80000"/>
              </a:lnSpc>
              <a:spcBef>
                <a:spcPts val="1272"/>
              </a:spcBef>
              <a:spcAft>
                <a:spcPts val="0"/>
              </a:spcAft>
              <a:buClr>
                <a:srgbClr val="000000"/>
              </a:buClr>
              <a:buSzPts val="1697"/>
              <a:buFont typeface="Source Sans Pro"/>
              <a:buAutoNum type="arabicPeriod"/>
            </a:pPr>
            <a:r>
              <a:rPr lang="en-GB" sz="1515">
                <a:latin typeface="Calibri"/>
                <a:ea typeface="Calibri"/>
                <a:cs typeface="Calibri"/>
                <a:sym typeface="Calibri"/>
              </a:rPr>
              <a:t>It is difficult to know which APIs are available and which API to use and their comparative strengths and weaknesses. </a:t>
            </a:r>
            <a:endParaRPr sz="1515">
              <a:latin typeface="Calibri"/>
              <a:ea typeface="Calibri"/>
              <a:cs typeface="Calibri"/>
              <a:sym typeface="Calibri"/>
            </a:endParaRPr>
          </a:p>
          <a:p>
            <a:pPr indent="-495300" lvl="0" marL="514350" rtl="0" algn="l">
              <a:lnSpc>
                <a:spcPct val="80000"/>
              </a:lnSpc>
              <a:spcBef>
                <a:spcPts val="1272"/>
              </a:spcBef>
              <a:spcAft>
                <a:spcPts val="0"/>
              </a:spcAft>
              <a:buClr>
                <a:srgbClr val="000000"/>
              </a:buClr>
              <a:buSzPts val="1697"/>
              <a:buFont typeface="Source Sans Pro"/>
              <a:buAutoNum type="arabicPeriod"/>
            </a:pPr>
            <a:r>
              <a:rPr lang="en-GB" sz="1515">
                <a:latin typeface="Calibri"/>
                <a:ea typeface="Calibri"/>
                <a:cs typeface="Calibri"/>
                <a:sym typeface="Calibri"/>
              </a:rPr>
              <a:t>Most of the current SaaS applications and API are built using legacy Cloud 1.0 technologies, thus they don’t have usage based billing support and also some have scalability issues.</a:t>
            </a:r>
            <a:endParaRPr sz="1020"/>
          </a:p>
          <a:p>
            <a:pPr indent="-495300" lvl="0" marL="514350" rtl="0" algn="l">
              <a:lnSpc>
                <a:spcPct val="80000"/>
              </a:lnSpc>
              <a:spcBef>
                <a:spcPts val="1272"/>
              </a:spcBef>
              <a:spcAft>
                <a:spcPts val="0"/>
              </a:spcAft>
              <a:buClr>
                <a:srgbClr val="000000"/>
              </a:buClr>
              <a:buSzPts val="1697"/>
              <a:buFont typeface="Source Sans Pro"/>
              <a:buAutoNum type="arabicPeriod"/>
            </a:pPr>
            <a:r>
              <a:rPr lang="en-GB" sz="1515">
                <a:latin typeface="Calibri"/>
                <a:ea typeface="Calibri"/>
                <a:cs typeface="Calibri"/>
                <a:sym typeface="Calibri"/>
              </a:rPr>
              <a:t>The APIs are centrally managed and multi-tenant by their very nature, making it difficult to manage, measure resource usage in a serverless environment, and bill the tenant. </a:t>
            </a:r>
            <a:endParaRPr sz="1515">
              <a:latin typeface="Calibri"/>
              <a:ea typeface="Calibri"/>
              <a:cs typeface="Calibri"/>
              <a:sym typeface="Calibri"/>
            </a:endParaRPr>
          </a:p>
          <a:p>
            <a:pPr indent="-495300" lvl="0" marL="514350" rtl="0" algn="l">
              <a:lnSpc>
                <a:spcPct val="80000"/>
              </a:lnSpc>
              <a:spcBef>
                <a:spcPts val="1272"/>
              </a:spcBef>
              <a:spcAft>
                <a:spcPts val="0"/>
              </a:spcAft>
              <a:buClr>
                <a:srgbClr val="000000"/>
              </a:buClr>
              <a:buSzPts val="1697"/>
              <a:buFont typeface="Source Sans Pro"/>
              <a:buAutoNum type="arabicPeriod"/>
            </a:pPr>
            <a:r>
              <a:rPr lang="en-GB" sz="1515">
                <a:latin typeface="Calibri"/>
                <a:ea typeface="Calibri"/>
                <a:cs typeface="Calibri"/>
                <a:sym typeface="Calibri"/>
              </a:rPr>
              <a:t>Each and every API provider has to build a custom platform to monitor and measure serverless resource usage and bill clearing functionality thus increasing the time-to-market. </a:t>
            </a:r>
            <a:endParaRPr sz="1515">
              <a:latin typeface="Calibri"/>
              <a:ea typeface="Calibri"/>
              <a:cs typeface="Calibri"/>
              <a:sym typeface="Calibri"/>
            </a:endParaRPr>
          </a:p>
          <a:p>
            <a:pPr indent="-495300" lvl="0" marL="514350" rtl="0" algn="l">
              <a:lnSpc>
                <a:spcPct val="80000"/>
              </a:lnSpc>
              <a:spcBef>
                <a:spcPts val="1272"/>
              </a:spcBef>
              <a:spcAft>
                <a:spcPts val="0"/>
              </a:spcAft>
              <a:buClr>
                <a:srgbClr val="000000"/>
              </a:buClr>
              <a:buSzPts val="1697"/>
              <a:buFont typeface="Source Sans Pro"/>
              <a:buAutoNum type="arabicPeriod"/>
            </a:pPr>
            <a:r>
              <a:rPr lang="en-GB" sz="1515">
                <a:latin typeface="Calibri"/>
                <a:ea typeface="Calibri"/>
                <a:cs typeface="Calibri"/>
                <a:sym typeface="Calibri"/>
              </a:rPr>
              <a:t>There is an extreme shortage of serverless cloud developers thus making life every difficult for both API providers and SaaS app companies.</a:t>
            </a:r>
            <a:endParaRPr sz="1020"/>
          </a:p>
          <a:p>
            <a:pPr indent="-495300" lvl="0" marL="514350" rtl="0" algn="l">
              <a:lnSpc>
                <a:spcPct val="80000"/>
              </a:lnSpc>
              <a:spcBef>
                <a:spcPts val="1272"/>
              </a:spcBef>
              <a:spcAft>
                <a:spcPts val="0"/>
              </a:spcAft>
              <a:buClr>
                <a:srgbClr val="000000"/>
              </a:buClr>
              <a:buSzPts val="1697"/>
              <a:buFont typeface="Source Sans Pro"/>
              <a:buAutoNum type="arabicPeriod"/>
            </a:pPr>
            <a:r>
              <a:rPr lang="en-GB" sz="1515">
                <a:latin typeface="Calibri"/>
                <a:ea typeface="Calibri"/>
                <a:cs typeface="Calibri"/>
                <a:sym typeface="Calibri"/>
              </a:rPr>
              <a:t>There is a scarcity of coherent and comprehensive training material for multi-tenant </a:t>
            </a:r>
            <a:r>
              <a:rPr lang="en-GB" sz="1515">
                <a:latin typeface="Calibri"/>
                <a:ea typeface="Calibri"/>
                <a:cs typeface="Calibri"/>
                <a:sym typeface="Calibri"/>
              </a:rPr>
              <a:t>serverless</a:t>
            </a:r>
            <a:r>
              <a:rPr lang="en-GB" sz="1515">
                <a:latin typeface="Calibri"/>
                <a:ea typeface="Calibri"/>
                <a:cs typeface="Calibri"/>
                <a:sym typeface="Calibri"/>
              </a:rPr>
              <a:t> SaaS app and API developers. </a:t>
            </a:r>
            <a:endParaRPr sz="1020"/>
          </a:p>
        </p:txBody>
      </p:sp>
      <p:sp>
        <p:nvSpPr>
          <p:cNvPr id="398" name="Google Shape;398;p56"/>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99" name="Google Shape;399;p56"/>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4" name="Shape 404"/>
        <p:cNvGrpSpPr/>
        <p:nvPr/>
      </p:nvGrpSpPr>
      <p:grpSpPr>
        <a:xfrm>
          <a:off x="0" y="0"/>
          <a:ext cx="0" cy="0"/>
          <a:chOff x="0" y="0"/>
          <a:chExt cx="0" cy="0"/>
        </a:xfrm>
      </p:grpSpPr>
      <p:sp>
        <p:nvSpPr>
          <p:cNvPr id="405" name="Google Shape;405;p57"/>
          <p:cNvSpPr txBox="1"/>
          <p:nvPr>
            <p:ph type="title"/>
          </p:nvPr>
        </p:nvSpPr>
        <p:spPr>
          <a:xfrm>
            <a:off x="1219200" y="28575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b="1" lang="en-GB" sz="3600">
                <a:solidFill>
                  <a:schemeClr val="dk1"/>
                </a:solidFill>
                <a:latin typeface="Calibri"/>
                <a:ea typeface="Calibri"/>
                <a:cs typeface="Calibri"/>
                <a:sym typeface="Calibri"/>
              </a:rPr>
              <a:t>CEO’s look to IoT, Cloud Computing and AI to Deliver Results</a:t>
            </a:r>
            <a:endParaRPr b="1" sz="3600">
              <a:solidFill>
                <a:schemeClr val="dk1"/>
              </a:solidFill>
              <a:latin typeface="Calibri"/>
              <a:ea typeface="Calibri"/>
              <a:cs typeface="Calibri"/>
              <a:sym typeface="Calibri"/>
            </a:endParaRPr>
          </a:p>
        </p:txBody>
      </p:sp>
      <p:sp>
        <p:nvSpPr>
          <p:cNvPr id="406" name="Google Shape;406;p57"/>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07" name="Google Shape;407;p57"/>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descr="Screenshot 2021-05-28 at 11.16.44 AM.png" id="408" name="Google Shape;408;p57"/>
          <p:cNvPicPr preferRelativeResize="0"/>
          <p:nvPr/>
        </p:nvPicPr>
        <p:blipFill rotWithShape="1">
          <a:blip r:embed="rId4">
            <a:alphaModFix/>
          </a:blip>
          <a:srcRect b="0" l="0" r="0" t="0"/>
          <a:stretch/>
        </p:blipFill>
        <p:spPr>
          <a:xfrm>
            <a:off x="1989714" y="1055991"/>
            <a:ext cx="5422865" cy="4095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3" name="Shape 413"/>
        <p:cNvGrpSpPr/>
        <p:nvPr/>
      </p:nvGrpSpPr>
      <p:grpSpPr>
        <a:xfrm>
          <a:off x="0" y="0"/>
          <a:ext cx="0" cy="0"/>
          <a:chOff x="0" y="0"/>
          <a:chExt cx="0" cy="0"/>
        </a:xfrm>
      </p:grpSpPr>
      <p:sp>
        <p:nvSpPr>
          <p:cNvPr id="414" name="Google Shape;414;p58"/>
          <p:cNvSpPr txBox="1"/>
          <p:nvPr>
            <p:ph type="title"/>
          </p:nvPr>
        </p:nvSpPr>
        <p:spPr>
          <a:xfrm>
            <a:off x="1219200" y="28575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b="1" lang="en-GB" sz="3600">
                <a:solidFill>
                  <a:schemeClr val="dk1"/>
                </a:solidFill>
                <a:latin typeface="Calibri"/>
                <a:ea typeface="Calibri"/>
                <a:cs typeface="Calibri"/>
                <a:sym typeface="Calibri"/>
              </a:rPr>
              <a:t>The Interplay between Emerging and Mature Technologies</a:t>
            </a:r>
            <a:endParaRPr b="1" sz="3600">
              <a:solidFill>
                <a:schemeClr val="dk1"/>
              </a:solidFill>
              <a:latin typeface="Calibri"/>
              <a:ea typeface="Calibri"/>
              <a:cs typeface="Calibri"/>
              <a:sym typeface="Calibri"/>
            </a:endParaRPr>
          </a:p>
        </p:txBody>
      </p:sp>
      <p:sp>
        <p:nvSpPr>
          <p:cNvPr id="415" name="Google Shape;415;p58"/>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16" name="Google Shape;416;p58"/>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id="417" name="Google Shape;417;p58"/>
          <p:cNvPicPr preferRelativeResize="0"/>
          <p:nvPr/>
        </p:nvPicPr>
        <p:blipFill rotWithShape="1">
          <a:blip r:embed="rId4">
            <a:alphaModFix/>
          </a:blip>
          <a:srcRect b="0" l="0" r="0" t="0"/>
          <a:stretch/>
        </p:blipFill>
        <p:spPr>
          <a:xfrm>
            <a:off x="1447800" y="1034550"/>
            <a:ext cx="6342524" cy="4152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2" name="Shape 422"/>
        <p:cNvGrpSpPr/>
        <p:nvPr/>
      </p:nvGrpSpPr>
      <p:grpSpPr>
        <a:xfrm>
          <a:off x="0" y="0"/>
          <a:ext cx="0" cy="0"/>
          <a:chOff x="0" y="0"/>
          <a:chExt cx="0" cy="0"/>
        </a:xfrm>
      </p:grpSpPr>
      <p:sp>
        <p:nvSpPr>
          <p:cNvPr id="423" name="Google Shape;423;p59"/>
          <p:cNvSpPr txBox="1"/>
          <p:nvPr>
            <p:ph type="title"/>
          </p:nvPr>
        </p:nvSpPr>
        <p:spPr>
          <a:xfrm>
            <a:off x="1219200" y="25213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3100">
                <a:solidFill>
                  <a:schemeClr val="dk1"/>
                </a:solidFill>
                <a:latin typeface="Calibri"/>
                <a:ea typeface="Calibri"/>
                <a:cs typeface="Calibri"/>
                <a:sym typeface="Calibri"/>
              </a:rPr>
              <a:t>Where is the link between APIs and Artificial Intelligence</a:t>
            </a:r>
            <a:endParaRPr b="1" sz="3100">
              <a:solidFill>
                <a:schemeClr val="dk1"/>
              </a:solidFill>
              <a:latin typeface="Calibri"/>
              <a:ea typeface="Calibri"/>
              <a:cs typeface="Calibri"/>
              <a:sym typeface="Calibri"/>
            </a:endParaRPr>
          </a:p>
        </p:txBody>
      </p:sp>
      <p:sp>
        <p:nvSpPr>
          <p:cNvPr id="424" name="Google Shape;424;p59"/>
          <p:cNvSpPr txBox="1"/>
          <p:nvPr>
            <p:ph idx="1" type="body"/>
          </p:nvPr>
        </p:nvSpPr>
        <p:spPr>
          <a:xfrm>
            <a:off x="762000" y="971550"/>
            <a:ext cx="7543800" cy="4343400"/>
          </a:xfrm>
          <a:prstGeom prst="rect">
            <a:avLst/>
          </a:prstGeom>
          <a:noFill/>
          <a:ln>
            <a:noFill/>
          </a:ln>
        </p:spPr>
        <p:txBody>
          <a:bodyPr anchorCtr="0" anchor="t" bIns="45700" lIns="91425" spcFirstLastPara="1" rIns="91425" wrap="square" tIns="45700">
            <a:noAutofit/>
          </a:bodyPr>
          <a:lstStyle/>
          <a:p>
            <a:pPr indent="-311150" lvl="0" marL="349250" rtl="0" algn="l">
              <a:spcBef>
                <a:spcPts val="0"/>
              </a:spcBef>
              <a:spcAft>
                <a:spcPts val="0"/>
              </a:spcAft>
              <a:buClr>
                <a:srgbClr val="000000"/>
              </a:buClr>
              <a:buSzPts val="2700"/>
              <a:buChar char="⚫"/>
            </a:pPr>
            <a:r>
              <a:rPr lang="en-GB">
                <a:latin typeface="Calibri"/>
                <a:ea typeface="Calibri"/>
                <a:cs typeface="Calibri"/>
                <a:sym typeface="Calibri"/>
              </a:rPr>
              <a:t>Digitization creates a lot of data.</a:t>
            </a:r>
            <a:endParaRPr sz="1800"/>
          </a:p>
          <a:p>
            <a:pPr indent="-311150" lvl="0" marL="349250" rtl="0" algn="l">
              <a:spcBef>
                <a:spcPts val="1272"/>
              </a:spcBef>
              <a:spcAft>
                <a:spcPts val="0"/>
              </a:spcAft>
              <a:buClr>
                <a:srgbClr val="000000"/>
              </a:buClr>
              <a:buSzPts val="2700"/>
              <a:buChar char="⚫"/>
            </a:pPr>
            <a:r>
              <a:rPr lang="en-GB">
                <a:latin typeface="Calibri"/>
                <a:ea typeface="Calibri"/>
                <a:cs typeface="Calibri"/>
                <a:sym typeface="Calibri"/>
              </a:rPr>
              <a:t>The APIs will have to leverage artificial intelligence technologies like machine learning algorithms, pattern recognition, decision trees, artificial neural networks, deep learning etc. to make use of this data to build APIs.</a:t>
            </a:r>
            <a:endParaRPr sz="1800"/>
          </a:p>
          <a:p>
            <a:pPr indent="-311150" lvl="0" marL="349250" rtl="0" algn="l">
              <a:spcBef>
                <a:spcPts val="1272"/>
              </a:spcBef>
              <a:spcAft>
                <a:spcPts val="0"/>
              </a:spcAft>
              <a:buClr>
                <a:srgbClr val="000000"/>
              </a:buClr>
              <a:buSzPts val="2700"/>
              <a:buChar char="⚫"/>
            </a:pPr>
            <a:r>
              <a:rPr lang="en-GB">
                <a:latin typeface="Calibri"/>
                <a:ea typeface="Calibri"/>
                <a:cs typeface="Calibri"/>
                <a:sym typeface="Calibri"/>
              </a:rPr>
              <a:t>Wouldn't</a:t>
            </a:r>
            <a:r>
              <a:rPr lang="en-GB">
                <a:latin typeface="Calibri"/>
                <a:ea typeface="Calibri"/>
                <a:cs typeface="Calibri"/>
                <a:sym typeface="Calibri"/>
              </a:rPr>
              <a:t> it be great to have an AI as a Service available via APIs to which you could talk to in several programming languages to be able to build your own applications? </a:t>
            </a:r>
            <a:endParaRPr sz="1800"/>
          </a:p>
        </p:txBody>
      </p:sp>
      <p:sp>
        <p:nvSpPr>
          <p:cNvPr id="425" name="Google Shape;425;p59"/>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26" name="Google Shape;426;p59"/>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1" name="Shape 431"/>
        <p:cNvGrpSpPr/>
        <p:nvPr/>
      </p:nvGrpSpPr>
      <p:grpSpPr>
        <a:xfrm>
          <a:off x="0" y="0"/>
          <a:ext cx="0" cy="0"/>
          <a:chOff x="0" y="0"/>
          <a:chExt cx="0" cy="0"/>
        </a:xfrm>
      </p:grpSpPr>
      <p:sp>
        <p:nvSpPr>
          <p:cNvPr id="432" name="Google Shape;432;p60"/>
          <p:cNvSpPr txBox="1"/>
          <p:nvPr>
            <p:ph type="title"/>
          </p:nvPr>
        </p:nvSpPr>
        <p:spPr>
          <a:xfrm>
            <a:off x="1219200" y="8068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How APIs can bring AI to life</a:t>
            </a:r>
            <a:endParaRPr b="1" sz="4000">
              <a:solidFill>
                <a:schemeClr val="dk1"/>
              </a:solidFill>
              <a:latin typeface="Calibri"/>
              <a:ea typeface="Calibri"/>
              <a:cs typeface="Calibri"/>
              <a:sym typeface="Calibri"/>
            </a:endParaRPr>
          </a:p>
        </p:txBody>
      </p:sp>
      <p:sp>
        <p:nvSpPr>
          <p:cNvPr id="433" name="Google Shape;433;p60"/>
          <p:cNvSpPr txBox="1"/>
          <p:nvPr>
            <p:ph idx="1" type="body"/>
          </p:nvPr>
        </p:nvSpPr>
        <p:spPr>
          <a:xfrm>
            <a:off x="762000" y="857250"/>
            <a:ext cx="7543800" cy="4343400"/>
          </a:xfrm>
          <a:prstGeom prst="rect">
            <a:avLst/>
          </a:prstGeom>
          <a:noFill/>
          <a:ln>
            <a:noFill/>
          </a:ln>
        </p:spPr>
        <p:txBody>
          <a:bodyPr anchorCtr="0" anchor="t" bIns="45700" lIns="91425" spcFirstLastPara="1" rIns="91425" wrap="square" tIns="45700">
            <a:noAutofit/>
          </a:bodyPr>
          <a:lstStyle/>
          <a:p>
            <a:pPr indent="-304800" lvl="0" marL="349250" rtl="0" algn="l">
              <a:spcBef>
                <a:spcPts val="0"/>
              </a:spcBef>
              <a:spcAft>
                <a:spcPts val="0"/>
              </a:spcAft>
              <a:buClr>
                <a:srgbClr val="000000"/>
              </a:buClr>
              <a:buSzPts val="2380"/>
              <a:buChar char="⚫"/>
            </a:pPr>
            <a:r>
              <a:rPr lang="en-GB" sz="2100">
                <a:latin typeface="Calibri"/>
                <a:ea typeface="Calibri"/>
                <a:cs typeface="Calibri"/>
                <a:sym typeface="Calibri"/>
              </a:rPr>
              <a:t>APIs help train the AI system by enabling access to the right information. </a:t>
            </a:r>
            <a:endParaRPr sz="2100">
              <a:latin typeface="Calibri"/>
              <a:ea typeface="Calibri"/>
              <a:cs typeface="Calibri"/>
              <a:sym typeface="Calibri"/>
            </a:endParaRPr>
          </a:p>
          <a:p>
            <a:pPr indent="-304800" lvl="0" marL="349250" rtl="0" algn="l">
              <a:spcBef>
                <a:spcPts val="1272"/>
              </a:spcBef>
              <a:spcAft>
                <a:spcPts val="0"/>
              </a:spcAft>
              <a:buClr>
                <a:srgbClr val="000000"/>
              </a:buClr>
              <a:buSzPts val="2380"/>
              <a:buChar char="⚫"/>
            </a:pPr>
            <a:r>
              <a:rPr lang="en-GB" sz="2100">
                <a:latin typeface="Calibri"/>
                <a:ea typeface="Calibri"/>
                <a:cs typeface="Calibri"/>
                <a:sym typeface="Calibri"/>
              </a:rPr>
              <a:t>APIs also provide the ability for AI systems to act across the entire customer journey by enabling a communication channel—the nervous system—with the broader application landscape. </a:t>
            </a:r>
            <a:endParaRPr sz="2100">
              <a:latin typeface="Calibri"/>
              <a:ea typeface="Calibri"/>
              <a:cs typeface="Calibri"/>
              <a:sym typeface="Calibri"/>
            </a:endParaRPr>
          </a:p>
          <a:p>
            <a:pPr indent="-304800" lvl="0" marL="349250" rtl="0" algn="l">
              <a:spcBef>
                <a:spcPts val="1272"/>
              </a:spcBef>
              <a:spcAft>
                <a:spcPts val="0"/>
              </a:spcAft>
              <a:buClr>
                <a:srgbClr val="000000"/>
              </a:buClr>
              <a:buSzPts val="2380"/>
              <a:buChar char="⚫"/>
            </a:pPr>
            <a:r>
              <a:rPr lang="en-GB" sz="2100">
                <a:latin typeface="Calibri"/>
                <a:ea typeface="Calibri"/>
                <a:cs typeface="Calibri"/>
                <a:sym typeface="Calibri"/>
              </a:rPr>
              <a:t>By calling appropriate APIs, developers can act on insights provided by the AI system.</a:t>
            </a:r>
            <a:endParaRPr sz="1700"/>
          </a:p>
          <a:p>
            <a:pPr indent="-304800" lvl="0" marL="349250" rtl="0" algn="l">
              <a:spcBef>
                <a:spcPts val="1272"/>
              </a:spcBef>
              <a:spcAft>
                <a:spcPts val="0"/>
              </a:spcAft>
              <a:buClr>
                <a:srgbClr val="000000"/>
              </a:buClr>
              <a:buSzPts val="2380"/>
              <a:buChar char="⚫"/>
            </a:pPr>
            <a:r>
              <a:rPr lang="en-GB" sz="2100">
                <a:latin typeface="Calibri"/>
                <a:ea typeface="Calibri"/>
                <a:cs typeface="Calibri"/>
                <a:sym typeface="Calibri"/>
              </a:rPr>
              <a:t>Developers can then choose information sources to train the AI models and connect the AI systems into the enterprise’s broader application network to take action.</a:t>
            </a:r>
            <a:endParaRPr sz="1700"/>
          </a:p>
        </p:txBody>
      </p:sp>
      <p:sp>
        <p:nvSpPr>
          <p:cNvPr id="434" name="Google Shape;434;p60"/>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35" name="Google Shape;435;p60"/>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0" name="Shape 440"/>
        <p:cNvGrpSpPr/>
        <p:nvPr/>
      </p:nvGrpSpPr>
      <p:grpSpPr>
        <a:xfrm>
          <a:off x="0" y="0"/>
          <a:ext cx="0" cy="0"/>
          <a:chOff x="0" y="0"/>
          <a:chExt cx="0" cy="0"/>
        </a:xfrm>
      </p:grpSpPr>
      <p:sp>
        <p:nvSpPr>
          <p:cNvPr id="441" name="Google Shape;441;p61"/>
          <p:cNvSpPr txBox="1"/>
          <p:nvPr>
            <p:ph type="title"/>
          </p:nvPr>
        </p:nvSpPr>
        <p:spPr>
          <a:xfrm>
            <a:off x="1219200" y="25213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3400">
                <a:solidFill>
                  <a:schemeClr val="dk1"/>
                </a:solidFill>
                <a:latin typeface="Calibri"/>
                <a:ea typeface="Calibri"/>
                <a:cs typeface="Calibri"/>
                <a:sym typeface="Calibri"/>
              </a:rPr>
              <a:t>AI and ML Used for API Management</a:t>
            </a:r>
            <a:endParaRPr b="1" sz="3400">
              <a:solidFill>
                <a:schemeClr val="dk1"/>
              </a:solidFill>
              <a:latin typeface="Calibri"/>
              <a:ea typeface="Calibri"/>
              <a:cs typeface="Calibri"/>
              <a:sym typeface="Calibri"/>
            </a:endParaRPr>
          </a:p>
        </p:txBody>
      </p:sp>
      <p:sp>
        <p:nvSpPr>
          <p:cNvPr id="442" name="Google Shape;442;p61"/>
          <p:cNvSpPr txBox="1"/>
          <p:nvPr>
            <p:ph idx="1" type="body"/>
          </p:nvPr>
        </p:nvSpPr>
        <p:spPr>
          <a:xfrm>
            <a:off x="762000" y="971550"/>
            <a:ext cx="7543800" cy="4343400"/>
          </a:xfrm>
          <a:prstGeom prst="rect">
            <a:avLst/>
          </a:prstGeom>
          <a:noFill/>
          <a:ln>
            <a:noFill/>
          </a:ln>
        </p:spPr>
        <p:txBody>
          <a:bodyPr anchorCtr="0" anchor="t" bIns="45700" lIns="91425" spcFirstLastPara="1" rIns="91425" wrap="square" tIns="45700">
            <a:noAutofit/>
          </a:bodyPr>
          <a:lstStyle/>
          <a:p>
            <a:pPr indent="-311150" lvl="0" marL="349250" rtl="0" algn="l">
              <a:spcBef>
                <a:spcPts val="0"/>
              </a:spcBef>
              <a:spcAft>
                <a:spcPts val="0"/>
              </a:spcAft>
              <a:buClr>
                <a:srgbClr val="000000"/>
              </a:buClr>
              <a:buSzPts val="2920"/>
              <a:buChar char="⚫"/>
            </a:pPr>
            <a:r>
              <a:rPr lang="en-GB" sz="2600">
                <a:latin typeface="Calibri"/>
                <a:ea typeface="Calibri"/>
                <a:cs typeface="Calibri"/>
                <a:sym typeface="Calibri"/>
              </a:rPr>
              <a:t>Artificial intelligence (AI) and machine learning (ML) are emerging as important ways for organizations to bolster their API management and security capabilities. </a:t>
            </a:r>
            <a:endParaRPr sz="2600">
              <a:latin typeface="Calibri"/>
              <a:ea typeface="Calibri"/>
              <a:cs typeface="Calibri"/>
              <a:sym typeface="Calibri"/>
            </a:endParaRPr>
          </a:p>
          <a:p>
            <a:pPr indent="-311150" lvl="0" marL="349250" rtl="0" algn="l">
              <a:spcBef>
                <a:spcPts val="1272"/>
              </a:spcBef>
              <a:spcAft>
                <a:spcPts val="0"/>
              </a:spcAft>
              <a:buClr>
                <a:srgbClr val="000000"/>
              </a:buClr>
              <a:buSzPts val="2920"/>
              <a:buChar char="⚫"/>
            </a:pPr>
            <a:r>
              <a:rPr lang="en-GB" sz="2600">
                <a:latin typeface="Calibri"/>
                <a:ea typeface="Calibri"/>
                <a:cs typeface="Calibri"/>
                <a:sym typeface="Calibri"/>
              </a:rPr>
              <a:t>AI and ML can help teams predict API behavior, detect anomalies in real time, quickly identify security incidents, precisely diagnose the root cause behind performance and security alerts, and reduce mean time to detect (MTTD) disruptions. </a:t>
            </a:r>
            <a:endParaRPr sz="1800"/>
          </a:p>
        </p:txBody>
      </p:sp>
      <p:sp>
        <p:nvSpPr>
          <p:cNvPr id="443" name="Google Shape;443;p61"/>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44" name="Google Shape;444;p61"/>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9" name="Shape 449"/>
        <p:cNvGrpSpPr/>
        <p:nvPr/>
      </p:nvGrpSpPr>
      <p:grpSpPr>
        <a:xfrm>
          <a:off x="0" y="0"/>
          <a:ext cx="0" cy="0"/>
          <a:chOff x="0" y="0"/>
          <a:chExt cx="0" cy="0"/>
        </a:xfrm>
      </p:grpSpPr>
      <p:sp>
        <p:nvSpPr>
          <p:cNvPr id="450" name="Google Shape;450;p62"/>
          <p:cNvSpPr txBox="1"/>
          <p:nvPr>
            <p:ph type="title"/>
          </p:nvPr>
        </p:nvSpPr>
        <p:spPr>
          <a:xfrm>
            <a:off x="1219200" y="25213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3300">
                <a:solidFill>
                  <a:schemeClr val="dk1"/>
                </a:solidFill>
                <a:latin typeface="Calibri"/>
                <a:ea typeface="Calibri"/>
                <a:cs typeface="Calibri"/>
                <a:sym typeface="Calibri"/>
              </a:rPr>
              <a:t>APIs the Bedrock of IoT Development</a:t>
            </a:r>
            <a:endParaRPr b="1" sz="3300">
              <a:solidFill>
                <a:schemeClr val="dk1"/>
              </a:solidFill>
              <a:latin typeface="Calibri"/>
              <a:ea typeface="Calibri"/>
              <a:cs typeface="Calibri"/>
              <a:sym typeface="Calibri"/>
            </a:endParaRPr>
          </a:p>
        </p:txBody>
      </p:sp>
      <p:sp>
        <p:nvSpPr>
          <p:cNvPr id="451" name="Google Shape;451;p62"/>
          <p:cNvSpPr txBox="1"/>
          <p:nvPr>
            <p:ph idx="1" type="body"/>
          </p:nvPr>
        </p:nvSpPr>
        <p:spPr>
          <a:xfrm>
            <a:off x="762000" y="971550"/>
            <a:ext cx="7543800" cy="4343400"/>
          </a:xfrm>
          <a:prstGeom prst="rect">
            <a:avLst/>
          </a:prstGeom>
          <a:noFill/>
          <a:ln>
            <a:noFill/>
          </a:ln>
        </p:spPr>
        <p:txBody>
          <a:bodyPr anchorCtr="0" anchor="t" bIns="45700" lIns="91425" spcFirstLastPara="1" rIns="91425" wrap="square" tIns="45700">
            <a:noAutofit/>
          </a:bodyPr>
          <a:lstStyle/>
          <a:p>
            <a:pPr indent="-323850" lvl="0" marL="349250" rtl="0" algn="l">
              <a:spcBef>
                <a:spcPts val="0"/>
              </a:spcBef>
              <a:spcAft>
                <a:spcPts val="0"/>
              </a:spcAft>
              <a:buClr>
                <a:srgbClr val="000000"/>
              </a:buClr>
              <a:buSzPts val="2680"/>
              <a:buChar char="⚫"/>
            </a:pPr>
            <a:r>
              <a:rPr lang="en-GB">
                <a:latin typeface="Calibri"/>
                <a:ea typeface="Calibri"/>
                <a:cs typeface="Calibri"/>
                <a:sym typeface="Calibri"/>
              </a:rPr>
              <a:t>Before the IoT can reach its potential, businesses must identify a way to connect a range of devices and sensors with enterprises’ backend systems. </a:t>
            </a:r>
            <a:endParaRPr>
              <a:latin typeface="Calibri"/>
              <a:ea typeface="Calibri"/>
              <a:cs typeface="Calibri"/>
              <a:sym typeface="Calibri"/>
            </a:endParaRPr>
          </a:p>
          <a:p>
            <a:pPr indent="-323850" lvl="0" marL="349250" rtl="0" algn="l">
              <a:spcBef>
                <a:spcPts val="1272"/>
              </a:spcBef>
              <a:spcAft>
                <a:spcPts val="0"/>
              </a:spcAft>
              <a:buClr>
                <a:srgbClr val="000000"/>
              </a:buClr>
              <a:buSzPts val="2680"/>
              <a:buChar char="⚫"/>
            </a:pPr>
            <a:r>
              <a:rPr lang="en-GB">
                <a:latin typeface="Calibri"/>
                <a:ea typeface="Calibri"/>
                <a:cs typeface="Calibri"/>
                <a:sym typeface="Calibri"/>
              </a:rPr>
              <a:t>Gartner estimating that half the cost of implementing IoT will be driven by integration.</a:t>
            </a:r>
            <a:endParaRPr sz="2000"/>
          </a:p>
          <a:p>
            <a:pPr indent="-323850" lvl="0" marL="349250" rtl="0" algn="l">
              <a:spcBef>
                <a:spcPts val="1272"/>
              </a:spcBef>
              <a:spcAft>
                <a:spcPts val="0"/>
              </a:spcAft>
              <a:buClr>
                <a:srgbClr val="000000"/>
              </a:buClr>
              <a:buSzPts val="2680"/>
              <a:buChar char="⚫"/>
            </a:pPr>
            <a:r>
              <a:rPr lang="en-GB">
                <a:latin typeface="Calibri"/>
                <a:ea typeface="Calibri"/>
                <a:cs typeface="Calibri"/>
                <a:sym typeface="Calibri"/>
              </a:rPr>
              <a:t>The most effective way to overcome these challenges is to deploy IoT in a modular fashion, with a flexible integration layer between devices, data, and the overall IT ecosystem. This can best be achieved using APIs.</a:t>
            </a:r>
            <a:endParaRPr>
              <a:latin typeface="Calibri"/>
              <a:ea typeface="Calibri"/>
              <a:cs typeface="Calibri"/>
              <a:sym typeface="Calibri"/>
            </a:endParaRPr>
          </a:p>
        </p:txBody>
      </p:sp>
      <p:sp>
        <p:nvSpPr>
          <p:cNvPr id="452" name="Google Shape;452;p62"/>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53" name="Google Shape;453;p62"/>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8" name="Shape 458"/>
        <p:cNvGrpSpPr/>
        <p:nvPr/>
      </p:nvGrpSpPr>
      <p:grpSpPr>
        <a:xfrm>
          <a:off x="0" y="0"/>
          <a:ext cx="0" cy="0"/>
          <a:chOff x="0" y="0"/>
          <a:chExt cx="0" cy="0"/>
        </a:xfrm>
      </p:grpSpPr>
      <p:sp>
        <p:nvSpPr>
          <p:cNvPr id="459" name="Google Shape;459;p63"/>
          <p:cNvSpPr txBox="1"/>
          <p:nvPr>
            <p:ph type="title"/>
          </p:nvPr>
        </p:nvSpPr>
        <p:spPr>
          <a:xfrm>
            <a:off x="1219200" y="25213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3300">
                <a:solidFill>
                  <a:schemeClr val="dk1"/>
                </a:solidFill>
                <a:latin typeface="Calibri"/>
                <a:ea typeface="Calibri"/>
                <a:cs typeface="Calibri"/>
                <a:sym typeface="Calibri"/>
              </a:rPr>
              <a:t>Connecting the Layers of IoT using APIs</a:t>
            </a:r>
            <a:endParaRPr b="1" sz="3300">
              <a:solidFill>
                <a:schemeClr val="dk1"/>
              </a:solidFill>
              <a:latin typeface="Calibri"/>
              <a:ea typeface="Calibri"/>
              <a:cs typeface="Calibri"/>
              <a:sym typeface="Calibri"/>
            </a:endParaRPr>
          </a:p>
        </p:txBody>
      </p:sp>
      <p:sp>
        <p:nvSpPr>
          <p:cNvPr id="460" name="Google Shape;460;p63"/>
          <p:cNvSpPr txBox="1"/>
          <p:nvPr>
            <p:ph idx="1" type="body"/>
          </p:nvPr>
        </p:nvSpPr>
        <p:spPr>
          <a:xfrm>
            <a:off x="762000" y="857250"/>
            <a:ext cx="7543800" cy="4343400"/>
          </a:xfrm>
          <a:prstGeom prst="rect">
            <a:avLst/>
          </a:prstGeom>
          <a:noFill/>
          <a:ln>
            <a:noFill/>
          </a:ln>
        </p:spPr>
        <p:txBody>
          <a:bodyPr anchorCtr="0" anchor="t" bIns="45700" lIns="91425" spcFirstLastPara="1" rIns="91425" wrap="square" tIns="45700">
            <a:noAutofit/>
          </a:bodyPr>
          <a:lstStyle/>
          <a:p>
            <a:pPr indent="-308610" lvl="0" marL="349250" rtl="0" algn="l">
              <a:spcBef>
                <a:spcPts val="0"/>
              </a:spcBef>
              <a:spcAft>
                <a:spcPts val="0"/>
              </a:spcAft>
              <a:buClr>
                <a:srgbClr val="000000"/>
              </a:buClr>
              <a:buSzPts val="2000"/>
              <a:buChar char="⚫"/>
            </a:pPr>
            <a:r>
              <a:rPr lang="en-GB" sz="2000">
                <a:latin typeface="Calibri"/>
                <a:ea typeface="Calibri"/>
                <a:cs typeface="Calibri"/>
                <a:sym typeface="Calibri"/>
              </a:rPr>
              <a:t>Successful IoT deployments consist of layers, including the devices that collect the data, the networks that deliver the data, and the applications that analyze and make sense of that data.</a:t>
            </a:r>
            <a:endParaRPr sz="2000"/>
          </a:p>
          <a:p>
            <a:pPr indent="-308610" lvl="0" marL="349250" rtl="0" algn="l">
              <a:spcBef>
                <a:spcPts val="1272"/>
              </a:spcBef>
              <a:spcAft>
                <a:spcPts val="0"/>
              </a:spcAft>
              <a:buClr>
                <a:srgbClr val="000000"/>
              </a:buClr>
              <a:buSzPts val="2000"/>
              <a:buChar char="⚫"/>
            </a:pPr>
            <a:r>
              <a:rPr lang="en-GB" sz="2000">
                <a:latin typeface="Calibri"/>
                <a:ea typeface="Calibri"/>
                <a:cs typeface="Calibri"/>
                <a:sym typeface="Calibri"/>
              </a:rPr>
              <a:t>While they need to work together as an integrated whole, it’s important that organizations future-proof their businesses by making the components modular using APIs.</a:t>
            </a:r>
            <a:endParaRPr sz="2000"/>
          </a:p>
          <a:p>
            <a:pPr indent="-308610" lvl="0" marL="349250" rtl="0" algn="l">
              <a:spcBef>
                <a:spcPts val="1272"/>
              </a:spcBef>
              <a:spcAft>
                <a:spcPts val="0"/>
              </a:spcAft>
              <a:buClr>
                <a:srgbClr val="000000"/>
              </a:buClr>
              <a:buSzPts val="2000"/>
              <a:buChar char="⚫"/>
            </a:pPr>
            <a:r>
              <a:rPr lang="en-GB" sz="2000">
                <a:latin typeface="Calibri"/>
                <a:ea typeface="Calibri"/>
                <a:cs typeface="Calibri"/>
                <a:sym typeface="Calibri"/>
              </a:rPr>
              <a:t>Underpinned by APIs, IoT systems enable applications,  data, and devices to be plugged in and out seamlessly without negative knock-on effects.</a:t>
            </a:r>
            <a:endParaRPr sz="2000"/>
          </a:p>
          <a:p>
            <a:pPr indent="-308610" lvl="0" marL="349250" rtl="0" algn="l">
              <a:spcBef>
                <a:spcPts val="1272"/>
              </a:spcBef>
              <a:spcAft>
                <a:spcPts val="0"/>
              </a:spcAft>
              <a:buClr>
                <a:srgbClr val="000000"/>
              </a:buClr>
              <a:buSzPts val="2000"/>
              <a:buChar char="⚫"/>
            </a:pPr>
            <a:r>
              <a:rPr lang="en-GB" sz="2000">
                <a:latin typeface="Calibri"/>
                <a:ea typeface="Calibri"/>
                <a:cs typeface="Calibri"/>
                <a:sym typeface="Calibri"/>
              </a:rPr>
              <a:t>Another benefit with taking an API-led approach is that security is built in by design, as IT teams can regulate and enforce who has access to what data.</a:t>
            </a:r>
            <a:endParaRPr sz="2000">
              <a:latin typeface="Calibri"/>
              <a:ea typeface="Calibri"/>
              <a:cs typeface="Calibri"/>
              <a:sym typeface="Calibri"/>
            </a:endParaRPr>
          </a:p>
        </p:txBody>
      </p:sp>
      <p:sp>
        <p:nvSpPr>
          <p:cNvPr id="461" name="Google Shape;461;p63"/>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62" name="Google Shape;462;p63"/>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7" name="Shape 467"/>
        <p:cNvGrpSpPr/>
        <p:nvPr/>
      </p:nvGrpSpPr>
      <p:grpSpPr>
        <a:xfrm>
          <a:off x="0" y="0"/>
          <a:ext cx="0" cy="0"/>
          <a:chOff x="0" y="0"/>
          <a:chExt cx="0" cy="0"/>
        </a:xfrm>
      </p:grpSpPr>
      <p:sp>
        <p:nvSpPr>
          <p:cNvPr id="468" name="Google Shape;468;p64"/>
          <p:cNvSpPr txBox="1"/>
          <p:nvPr>
            <p:ph type="title"/>
          </p:nvPr>
        </p:nvSpPr>
        <p:spPr>
          <a:xfrm>
            <a:off x="1219200" y="70933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3300">
                <a:solidFill>
                  <a:schemeClr val="dk1"/>
                </a:solidFill>
                <a:latin typeface="Calibri"/>
                <a:ea typeface="Calibri"/>
                <a:cs typeface="Calibri"/>
                <a:sym typeface="Calibri"/>
              </a:rPr>
              <a:t>How important is the API economy for blockchain application development?</a:t>
            </a:r>
            <a:endParaRPr b="1" sz="3300">
              <a:solidFill>
                <a:schemeClr val="dk1"/>
              </a:solidFill>
              <a:latin typeface="Calibri"/>
              <a:ea typeface="Calibri"/>
              <a:cs typeface="Calibri"/>
              <a:sym typeface="Calibri"/>
            </a:endParaRPr>
          </a:p>
        </p:txBody>
      </p:sp>
      <p:sp>
        <p:nvSpPr>
          <p:cNvPr id="469" name="Google Shape;469;p64"/>
          <p:cNvSpPr txBox="1"/>
          <p:nvPr>
            <p:ph idx="1" type="body"/>
          </p:nvPr>
        </p:nvSpPr>
        <p:spPr>
          <a:xfrm>
            <a:off x="762000" y="1371600"/>
            <a:ext cx="7543800" cy="3771900"/>
          </a:xfrm>
          <a:prstGeom prst="rect">
            <a:avLst/>
          </a:prstGeom>
          <a:noFill/>
          <a:ln>
            <a:noFill/>
          </a:ln>
        </p:spPr>
        <p:txBody>
          <a:bodyPr anchorCtr="0" anchor="t" bIns="45700" lIns="91425" spcFirstLastPara="1" rIns="91425" wrap="square" tIns="45700">
            <a:noAutofit/>
          </a:bodyPr>
          <a:lstStyle/>
          <a:p>
            <a:pPr indent="-311150" lvl="0" marL="349250" rtl="0" algn="l">
              <a:spcBef>
                <a:spcPts val="0"/>
              </a:spcBef>
              <a:spcAft>
                <a:spcPts val="0"/>
              </a:spcAft>
              <a:buClr>
                <a:srgbClr val="000000"/>
              </a:buClr>
              <a:buSzPts val="1490"/>
              <a:buChar char="⚫"/>
            </a:pPr>
            <a:r>
              <a:rPr lang="en-GB" sz="1300">
                <a:latin typeface="Calibri"/>
                <a:ea typeface="Calibri"/>
                <a:cs typeface="Calibri"/>
                <a:sym typeface="Calibri"/>
              </a:rPr>
              <a:t>Imagine a gaming contract on Ethereum written in Solidity. The gaming contract chooses a winner who receives a sum of $ 100 in Bitcoin. </a:t>
            </a:r>
            <a:endParaRPr sz="1300">
              <a:latin typeface="Calibri"/>
              <a:ea typeface="Calibri"/>
              <a:cs typeface="Calibri"/>
              <a:sym typeface="Calibri"/>
            </a:endParaRPr>
          </a:p>
          <a:p>
            <a:pPr indent="-311150" lvl="0" marL="349250" rtl="0" algn="l">
              <a:spcBef>
                <a:spcPts val="1272"/>
              </a:spcBef>
              <a:spcAft>
                <a:spcPts val="0"/>
              </a:spcAft>
              <a:buClr>
                <a:srgbClr val="000000"/>
              </a:buClr>
              <a:buSzPts val="1490"/>
              <a:buChar char="⚫"/>
            </a:pPr>
            <a:r>
              <a:rPr lang="en-GB" sz="1300">
                <a:latin typeface="Calibri"/>
                <a:ea typeface="Calibri"/>
                <a:cs typeface="Calibri"/>
                <a:sym typeface="Calibri"/>
              </a:rPr>
              <a:t>Your application first needs the API to detect who has won the raffle. </a:t>
            </a:r>
            <a:endParaRPr sz="1300">
              <a:latin typeface="Calibri"/>
              <a:ea typeface="Calibri"/>
              <a:cs typeface="Calibri"/>
              <a:sym typeface="Calibri"/>
            </a:endParaRPr>
          </a:p>
          <a:p>
            <a:pPr indent="-311150" lvl="0" marL="349250" rtl="0" algn="l">
              <a:spcBef>
                <a:spcPts val="1272"/>
              </a:spcBef>
              <a:spcAft>
                <a:spcPts val="0"/>
              </a:spcAft>
              <a:buClr>
                <a:srgbClr val="000000"/>
              </a:buClr>
              <a:buSzPts val="1490"/>
              <a:buChar char="⚫"/>
            </a:pPr>
            <a:r>
              <a:rPr lang="en-GB" sz="1300">
                <a:latin typeface="Calibri"/>
                <a:ea typeface="Calibri"/>
                <a:cs typeface="Calibri"/>
                <a:sym typeface="Calibri"/>
              </a:rPr>
              <a:t>Then you need to send the payment via the Bitcoin network and monitor if the transaction is completed. </a:t>
            </a:r>
            <a:endParaRPr sz="1300">
              <a:latin typeface="Calibri"/>
              <a:ea typeface="Calibri"/>
              <a:cs typeface="Calibri"/>
              <a:sym typeface="Calibri"/>
            </a:endParaRPr>
          </a:p>
          <a:p>
            <a:pPr indent="-311150" lvl="0" marL="349250" rtl="0" algn="l">
              <a:spcBef>
                <a:spcPts val="1272"/>
              </a:spcBef>
              <a:spcAft>
                <a:spcPts val="0"/>
              </a:spcAft>
              <a:buClr>
                <a:srgbClr val="000000"/>
              </a:buClr>
              <a:buSzPts val="1490"/>
              <a:buChar char="⚫"/>
            </a:pPr>
            <a:r>
              <a:rPr lang="en-GB" sz="1300">
                <a:latin typeface="Calibri"/>
                <a:ea typeface="Calibri"/>
                <a:cs typeface="Calibri"/>
                <a:sym typeface="Calibri"/>
              </a:rPr>
              <a:t>All these actions can be provided by a single API . </a:t>
            </a:r>
            <a:endParaRPr sz="1300">
              <a:latin typeface="Calibri"/>
              <a:ea typeface="Calibri"/>
              <a:cs typeface="Calibri"/>
              <a:sym typeface="Calibri"/>
            </a:endParaRPr>
          </a:p>
          <a:p>
            <a:pPr indent="-311150" lvl="0" marL="349250" rtl="0" algn="l">
              <a:spcBef>
                <a:spcPts val="1272"/>
              </a:spcBef>
              <a:spcAft>
                <a:spcPts val="0"/>
              </a:spcAft>
              <a:buClr>
                <a:srgbClr val="000000"/>
              </a:buClr>
              <a:buSzPts val="1490"/>
              <a:buChar char="⚫"/>
            </a:pPr>
            <a:r>
              <a:rPr lang="en-GB" sz="1300">
                <a:latin typeface="Calibri"/>
                <a:ea typeface="Calibri"/>
                <a:cs typeface="Calibri"/>
                <a:sym typeface="Calibri"/>
              </a:rPr>
              <a:t>Therefore, it is fair to say that APIs data are a crucial part to create more applications with blockchain technology.</a:t>
            </a:r>
            <a:endParaRPr sz="1800"/>
          </a:p>
          <a:p>
            <a:pPr indent="-311150" lvl="0" marL="349250" rtl="0" algn="l">
              <a:spcBef>
                <a:spcPts val="1272"/>
              </a:spcBef>
              <a:spcAft>
                <a:spcPts val="0"/>
              </a:spcAft>
              <a:buClr>
                <a:srgbClr val="000000"/>
              </a:buClr>
              <a:buSzPts val="1490"/>
              <a:buChar char="⚫"/>
            </a:pPr>
            <a:r>
              <a:rPr lang="en-GB" sz="1300">
                <a:latin typeface="Calibri"/>
                <a:ea typeface="Calibri"/>
                <a:cs typeface="Calibri"/>
                <a:sym typeface="Calibri"/>
              </a:rPr>
              <a:t>These APIs provide the ability for any product to implement blockchain payments or any other smart contract functionality through an API. </a:t>
            </a:r>
            <a:endParaRPr sz="1300">
              <a:latin typeface="Calibri"/>
              <a:ea typeface="Calibri"/>
              <a:cs typeface="Calibri"/>
              <a:sym typeface="Calibri"/>
            </a:endParaRPr>
          </a:p>
          <a:p>
            <a:pPr indent="-311150" lvl="0" marL="349250" rtl="0" algn="l">
              <a:spcBef>
                <a:spcPts val="1272"/>
              </a:spcBef>
              <a:spcAft>
                <a:spcPts val="0"/>
              </a:spcAft>
              <a:buClr>
                <a:srgbClr val="000000"/>
              </a:buClr>
              <a:buSzPts val="1490"/>
              <a:buChar char="⚫"/>
            </a:pPr>
            <a:r>
              <a:rPr lang="en-GB" sz="1300">
                <a:latin typeface="Calibri"/>
                <a:ea typeface="Calibri"/>
                <a:cs typeface="Calibri"/>
                <a:sym typeface="Calibri"/>
              </a:rPr>
              <a:t>In short, blockchain APIs definitely lower the barrier for the implementation of blockchain functionality as an API is a well-known technology.</a:t>
            </a:r>
            <a:endParaRPr sz="1800"/>
          </a:p>
          <a:p>
            <a:pPr indent="-181610" lvl="0" marL="349250" rtl="0" algn="l">
              <a:spcBef>
                <a:spcPts val="1272"/>
              </a:spcBef>
              <a:spcAft>
                <a:spcPts val="0"/>
              </a:spcAft>
              <a:buClr>
                <a:srgbClr val="000000"/>
              </a:buClr>
              <a:buSzPts val="2640"/>
              <a:buNone/>
            </a:pPr>
            <a:r>
              <a:t/>
            </a:r>
            <a:endParaRPr sz="1800">
              <a:latin typeface="Calibri"/>
              <a:ea typeface="Calibri"/>
              <a:cs typeface="Calibri"/>
              <a:sym typeface="Calibri"/>
            </a:endParaRPr>
          </a:p>
          <a:p>
            <a:pPr indent="-181610" lvl="0" marL="349250" rtl="0" algn="l">
              <a:spcBef>
                <a:spcPts val="1272"/>
              </a:spcBef>
              <a:spcAft>
                <a:spcPts val="0"/>
              </a:spcAft>
              <a:buClr>
                <a:srgbClr val="000000"/>
              </a:buClr>
              <a:buSzPts val="2640"/>
              <a:buNone/>
            </a:pPr>
            <a:r>
              <a:t/>
            </a:r>
            <a:endParaRPr sz="1800">
              <a:latin typeface="Calibri"/>
              <a:ea typeface="Calibri"/>
              <a:cs typeface="Calibri"/>
              <a:sym typeface="Calibri"/>
            </a:endParaRPr>
          </a:p>
        </p:txBody>
      </p:sp>
      <p:sp>
        <p:nvSpPr>
          <p:cNvPr id="470" name="Google Shape;470;p64"/>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71" name="Google Shape;471;p64"/>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838200" y="252132"/>
            <a:ext cx="7924800"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2900">
                <a:solidFill>
                  <a:schemeClr val="dk1"/>
                </a:solidFill>
                <a:latin typeface="Calibri"/>
                <a:ea typeface="Calibri"/>
                <a:cs typeface="Calibri"/>
                <a:sym typeface="Calibri"/>
              </a:rPr>
              <a:t>API the Key to Digital Transformation</a:t>
            </a:r>
            <a:r>
              <a:rPr b="1" lang="en-GB" sz="4000">
                <a:solidFill>
                  <a:schemeClr val="dk1"/>
                </a:solidFill>
                <a:latin typeface="Calibri"/>
                <a:ea typeface="Calibri"/>
                <a:cs typeface="Calibri"/>
                <a:sym typeface="Calibri"/>
              </a:rPr>
              <a:t> </a:t>
            </a:r>
            <a:endParaRPr b="1" sz="4000">
              <a:solidFill>
                <a:schemeClr val="dk1"/>
              </a:solidFill>
              <a:latin typeface="Calibri"/>
              <a:ea typeface="Calibri"/>
              <a:cs typeface="Calibri"/>
              <a:sym typeface="Calibri"/>
            </a:endParaRPr>
          </a:p>
        </p:txBody>
      </p:sp>
      <p:sp>
        <p:nvSpPr>
          <p:cNvPr id="165" name="Google Shape;165;p29"/>
          <p:cNvSpPr txBox="1"/>
          <p:nvPr>
            <p:ph idx="1" type="body"/>
          </p:nvPr>
        </p:nvSpPr>
        <p:spPr>
          <a:xfrm>
            <a:off x="762000" y="971550"/>
            <a:ext cx="7543800" cy="4343400"/>
          </a:xfrm>
          <a:prstGeom prst="rect">
            <a:avLst/>
          </a:prstGeom>
          <a:noFill/>
          <a:ln>
            <a:noFill/>
          </a:ln>
        </p:spPr>
        <p:txBody>
          <a:bodyPr anchorCtr="0" anchor="t" bIns="45700" lIns="91425" spcFirstLastPara="1" rIns="91425" wrap="square" tIns="45700">
            <a:noAutofit/>
          </a:bodyPr>
          <a:lstStyle/>
          <a:p>
            <a:pPr indent="-323850" lvl="0" marL="349250" rtl="0" algn="l">
              <a:spcBef>
                <a:spcPts val="0"/>
              </a:spcBef>
              <a:spcAft>
                <a:spcPts val="0"/>
              </a:spcAft>
              <a:buClr>
                <a:srgbClr val="000000"/>
              </a:buClr>
              <a:buSzPts val="3230"/>
              <a:buChar char="⚫"/>
            </a:pPr>
            <a:r>
              <a:rPr lang="en-GB" sz="2900">
                <a:latin typeface="Calibri"/>
                <a:ea typeface="Calibri"/>
                <a:cs typeface="Calibri"/>
                <a:sym typeface="Calibri"/>
              </a:rPr>
              <a:t>The ability to innovate at an unprecedented rate is the key to succeeding in today’s fast-paced digital world. </a:t>
            </a:r>
            <a:endParaRPr sz="2900">
              <a:latin typeface="Calibri"/>
              <a:ea typeface="Calibri"/>
              <a:cs typeface="Calibri"/>
              <a:sym typeface="Calibri"/>
            </a:endParaRPr>
          </a:p>
          <a:p>
            <a:pPr indent="-323850" lvl="0" marL="349250" rtl="0" algn="l">
              <a:spcBef>
                <a:spcPts val="1272"/>
              </a:spcBef>
              <a:spcAft>
                <a:spcPts val="0"/>
              </a:spcAft>
              <a:buClr>
                <a:srgbClr val="000000"/>
              </a:buClr>
              <a:buSzPts val="3230"/>
              <a:buChar char="⚫"/>
            </a:pPr>
            <a:r>
              <a:rPr lang="en-GB" sz="2900">
                <a:latin typeface="Calibri"/>
                <a:ea typeface="Calibri"/>
                <a:cs typeface="Calibri"/>
                <a:sym typeface="Calibri"/>
              </a:rPr>
              <a:t>In recent years, many businesses have realized APIs, that set clearly defined methods of communication among various software components, are an effective way to enable the digital transformation of their enterprise.</a:t>
            </a:r>
            <a:endParaRPr sz="2900">
              <a:latin typeface="Calibri"/>
              <a:ea typeface="Calibri"/>
              <a:cs typeface="Calibri"/>
              <a:sym typeface="Calibri"/>
            </a:endParaRPr>
          </a:p>
        </p:txBody>
      </p:sp>
      <p:sp>
        <p:nvSpPr>
          <p:cNvPr id="166" name="Google Shape;166;p29"/>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67" name="Google Shape;167;p29"/>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6" name="Shape 476"/>
        <p:cNvGrpSpPr/>
        <p:nvPr/>
      </p:nvGrpSpPr>
      <p:grpSpPr>
        <a:xfrm>
          <a:off x="0" y="0"/>
          <a:ext cx="0" cy="0"/>
          <a:chOff x="0" y="0"/>
          <a:chExt cx="0" cy="0"/>
        </a:xfrm>
      </p:grpSpPr>
      <p:sp>
        <p:nvSpPr>
          <p:cNvPr id="477" name="Google Shape;477;p65"/>
          <p:cNvSpPr txBox="1"/>
          <p:nvPr>
            <p:ph type="title"/>
          </p:nvPr>
        </p:nvSpPr>
        <p:spPr>
          <a:xfrm>
            <a:off x="1219200" y="25213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3300">
                <a:solidFill>
                  <a:schemeClr val="dk1"/>
                </a:solidFill>
                <a:latin typeface="Calibri"/>
                <a:ea typeface="Calibri"/>
                <a:cs typeface="Calibri"/>
                <a:sym typeface="Calibri"/>
              </a:rPr>
              <a:t>Band Oracles: Connect smart contracts with any API</a:t>
            </a:r>
            <a:endParaRPr b="1" sz="3300">
              <a:solidFill>
                <a:schemeClr val="dk1"/>
              </a:solidFill>
              <a:latin typeface="Calibri"/>
              <a:ea typeface="Calibri"/>
              <a:cs typeface="Calibri"/>
              <a:sym typeface="Calibri"/>
            </a:endParaRPr>
          </a:p>
        </p:txBody>
      </p:sp>
      <p:sp>
        <p:nvSpPr>
          <p:cNvPr id="478" name="Google Shape;478;p65"/>
          <p:cNvSpPr txBox="1"/>
          <p:nvPr>
            <p:ph idx="1" type="body"/>
          </p:nvPr>
        </p:nvSpPr>
        <p:spPr>
          <a:xfrm>
            <a:off x="762000" y="971550"/>
            <a:ext cx="7543800" cy="3771900"/>
          </a:xfrm>
          <a:prstGeom prst="rect">
            <a:avLst/>
          </a:prstGeom>
          <a:noFill/>
          <a:ln>
            <a:noFill/>
          </a:ln>
        </p:spPr>
        <p:txBody>
          <a:bodyPr anchorCtr="0" anchor="t" bIns="45700" lIns="91425" spcFirstLastPara="1" rIns="91425" wrap="square" tIns="45700">
            <a:noAutofit/>
          </a:bodyPr>
          <a:lstStyle/>
          <a:p>
            <a:pPr indent="-316865" lvl="0" marL="349250" rtl="0" algn="l">
              <a:spcBef>
                <a:spcPts val="0"/>
              </a:spcBef>
              <a:spcAft>
                <a:spcPts val="0"/>
              </a:spcAft>
              <a:buClr>
                <a:srgbClr val="000000"/>
              </a:buClr>
              <a:buSzPts val="1800"/>
              <a:buChar char="⚫"/>
            </a:pPr>
            <a:r>
              <a:rPr lang="en-GB" sz="1800">
                <a:latin typeface="Calibri"/>
                <a:ea typeface="Calibri"/>
                <a:cs typeface="Calibri"/>
                <a:sym typeface="Calibri"/>
              </a:rPr>
              <a:t>Blockchains are great at immutable storage and deterministic, verifiable computations. However, they cannot access trusted real-world information available outside their networks. </a:t>
            </a:r>
            <a:endParaRPr sz="1800">
              <a:latin typeface="Calibri"/>
              <a:ea typeface="Calibri"/>
              <a:cs typeface="Calibri"/>
              <a:sym typeface="Calibri"/>
            </a:endParaRPr>
          </a:p>
          <a:p>
            <a:pPr indent="-316865" lvl="0" marL="349250" rtl="0" algn="l">
              <a:spcBef>
                <a:spcPts val="1272"/>
              </a:spcBef>
              <a:spcAft>
                <a:spcPts val="0"/>
              </a:spcAft>
              <a:buClr>
                <a:srgbClr val="000000"/>
              </a:buClr>
              <a:buSzPts val="1800"/>
              <a:buChar char="⚫"/>
            </a:pPr>
            <a:r>
              <a:rPr lang="en-GB" sz="1800">
                <a:latin typeface="Calibri"/>
                <a:ea typeface="Calibri"/>
                <a:cs typeface="Calibri"/>
                <a:sym typeface="Calibri"/>
              </a:rPr>
              <a:t>Band Protocol is a cross-chain data oracle platform that aggregates and connects real-world data and APIs to smart contracts.</a:t>
            </a:r>
            <a:endParaRPr sz="1800"/>
          </a:p>
          <a:p>
            <a:pPr indent="-316865" lvl="0" marL="349250" rtl="0" algn="l">
              <a:spcBef>
                <a:spcPts val="1272"/>
              </a:spcBef>
              <a:spcAft>
                <a:spcPts val="0"/>
              </a:spcAft>
              <a:buClr>
                <a:srgbClr val="000000"/>
              </a:buClr>
              <a:buSzPts val="1800"/>
              <a:buChar char="⚫"/>
            </a:pPr>
            <a:r>
              <a:rPr lang="en-GB" sz="1800">
                <a:latin typeface="Calibri"/>
                <a:ea typeface="Calibri"/>
                <a:cs typeface="Calibri"/>
                <a:sym typeface="Calibri"/>
              </a:rPr>
              <a:t>Band Protocol enhances smart contract functionalities by granting them access to reliable data without any central points of failure.</a:t>
            </a:r>
            <a:endParaRPr sz="1800"/>
          </a:p>
          <a:p>
            <a:pPr indent="-316865" lvl="0" marL="349250" rtl="0" algn="l">
              <a:spcBef>
                <a:spcPts val="1272"/>
              </a:spcBef>
              <a:spcAft>
                <a:spcPts val="0"/>
              </a:spcAft>
              <a:buClr>
                <a:srgbClr val="000000"/>
              </a:buClr>
              <a:buSzPts val="1800"/>
              <a:buChar char="⚫"/>
            </a:pPr>
            <a:r>
              <a:rPr lang="en-GB" sz="1800">
                <a:latin typeface="Calibri"/>
                <a:ea typeface="Calibri"/>
                <a:cs typeface="Calibri"/>
                <a:sym typeface="Calibri"/>
              </a:rPr>
              <a:t>Band Protocol's flexible oracle design allows developers to use any data including real-world events, sports, weather, random numbers and more. </a:t>
            </a:r>
            <a:endParaRPr sz="1800">
              <a:latin typeface="Calibri"/>
              <a:ea typeface="Calibri"/>
              <a:cs typeface="Calibri"/>
              <a:sym typeface="Calibri"/>
            </a:endParaRPr>
          </a:p>
          <a:p>
            <a:pPr indent="-316865" lvl="0" marL="349250" rtl="0" algn="l">
              <a:spcBef>
                <a:spcPts val="1272"/>
              </a:spcBef>
              <a:spcAft>
                <a:spcPts val="0"/>
              </a:spcAft>
              <a:buClr>
                <a:srgbClr val="000000"/>
              </a:buClr>
              <a:buSzPts val="1800"/>
              <a:buChar char="⚫"/>
            </a:pPr>
            <a:r>
              <a:rPr lang="en-GB" sz="1800">
                <a:latin typeface="Calibri"/>
                <a:ea typeface="Calibri"/>
                <a:cs typeface="Calibri"/>
                <a:sym typeface="Calibri"/>
              </a:rPr>
              <a:t>Developers can create custom-made oracles using WebAssembly to connect smart contracts with traditional web APIs within minutes.</a:t>
            </a:r>
            <a:endParaRPr sz="1800"/>
          </a:p>
          <a:p>
            <a:pPr indent="-181610" lvl="0" marL="349250" rtl="0" algn="l">
              <a:spcBef>
                <a:spcPts val="1272"/>
              </a:spcBef>
              <a:spcAft>
                <a:spcPts val="0"/>
              </a:spcAft>
              <a:buClr>
                <a:srgbClr val="000000"/>
              </a:buClr>
              <a:buSzPts val="2640"/>
              <a:buNone/>
            </a:pPr>
            <a:r>
              <a:t/>
            </a:r>
            <a:endParaRPr sz="1800">
              <a:latin typeface="Calibri"/>
              <a:ea typeface="Calibri"/>
              <a:cs typeface="Calibri"/>
              <a:sym typeface="Calibri"/>
            </a:endParaRPr>
          </a:p>
        </p:txBody>
      </p:sp>
      <p:sp>
        <p:nvSpPr>
          <p:cNvPr id="479" name="Google Shape;479;p65"/>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80" name="Google Shape;480;p65"/>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5" name="Shape 485"/>
        <p:cNvGrpSpPr/>
        <p:nvPr/>
      </p:nvGrpSpPr>
      <p:grpSpPr>
        <a:xfrm>
          <a:off x="0" y="0"/>
          <a:ext cx="0" cy="0"/>
          <a:chOff x="0" y="0"/>
          <a:chExt cx="0" cy="0"/>
        </a:xfrm>
      </p:grpSpPr>
      <p:sp>
        <p:nvSpPr>
          <p:cNvPr id="486" name="Google Shape;486;p66"/>
          <p:cNvSpPr txBox="1"/>
          <p:nvPr>
            <p:ph type="title"/>
          </p:nvPr>
        </p:nvSpPr>
        <p:spPr>
          <a:xfrm>
            <a:off x="1219200" y="11430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Serverless APIs </a:t>
            </a:r>
            <a:endParaRPr b="1" sz="4000">
              <a:solidFill>
                <a:schemeClr val="dk1"/>
              </a:solidFill>
              <a:latin typeface="Calibri"/>
              <a:ea typeface="Calibri"/>
              <a:cs typeface="Calibri"/>
              <a:sym typeface="Calibri"/>
            </a:endParaRPr>
          </a:p>
        </p:txBody>
      </p:sp>
      <p:sp>
        <p:nvSpPr>
          <p:cNvPr id="487" name="Google Shape;487;p66"/>
          <p:cNvSpPr txBox="1"/>
          <p:nvPr>
            <p:ph idx="1" type="body"/>
          </p:nvPr>
        </p:nvSpPr>
        <p:spPr>
          <a:xfrm>
            <a:off x="762000" y="971550"/>
            <a:ext cx="7543800" cy="4343400"/>
          </a:xfrm>
          <a:prstGeom prst="rect">
            <a:avLst/>
          </a:prstGeom>
          <a:noFill/>
          <a:ln>
            <a:noFill/>
          </a:ln>
        </p:spPr>
        <p:txBody>
          <a:bodyPr anchorCtr="0" anchor="t" bIns="45700" lIns="91425" spcFirstLastPara="1" rIns="91425" wrap="square" tIns="45700">
            <a:noAutofit/>
          </a:bodyPr>
          <a:lstStyle/>
          <a:p>
            <a:pPr indent="-317500" lvl="0" marL="349250" rtl="0" algn="l">
              <a:spcBef>
                <a:spcPts val="0"/>
              </a:spcBef>
              <a:spcAft>
                <a:spcPts val="0"/>
              </a:spcAft>
              <a:buClr>
                <a:srgbClr val="000000"/>
              </a:buClr>
              <a:buSzPts val="3460"/>
              <a:buChar char="⚫"/>
            </a:pPr>
            <a:r>
              <a:rPr lang="en-GB" sz="3100">
                <a:latin typeface="Calibri"/>
                <a:ea typeface="Calibri"/>
                <a:cs typeface="Calibri"/>
                <a:sym typeface="Calibri"/>
              </a:rPr>
              <a:t>Ideally, the developer who uses APIs wants to be charged a usage based subscription fee, not a fixed monthly subscription. </a:t>
            </a:r>
            <a:endParaRPr sz="3100">
              <a:latin typeface="Calibri"/>
              <a:ea typeface="Calibri"/>
              <a:cs typeface="Calibri"/>
              <a:sym typeface="Calibri"/>
            </a:endParaRPr>
          </a:p>
          <a:p>
            <a:pPr indent="-317500" lvl="0" marL="349250" rtl="0" algn="l">
              <a:spcBef>
                <a:spcPts val="1272"/>
              </a:spcBef>
              <a:spcAft>
                <a:spcPts val="0"/>
              </a:spcAft>
              <a:buClr>
                <a:srgbClr val="000000"/>
              </a:buClr>
              <a:buSzPts val="3460"/>
              <a:buChar char="⚫"/>
            </a:pPr>
            <a:r>
              <a:rPr lang="en-GB" sz="3100">
                <a:latin typeface="Calibri"/>
                <a:ea typeface="Calibri"/>
                <a:cs typeface="Calibri"/>
                <a:sym typeface="Calibri"/>
              </a:rPr>
              <a:t>This usage based subscription fee has been made possible by serverless cloud technologies. </a:t>
            </a:r>
            <a:endParaRPr sz="3100">
              <a:latin typeface="Calibri"/>
              <a:ea typeface="Calibri"/>
              <a:cs typeface="Calibri"/>
              <a:sym typeface="Calibri"/>
            </a:endParaRPr>
          </a:p>
          <a:p>
            <a:pPr indent="-317500" lvl="0" marL="349250" rtl="0" algn="l">
              <a:spcBef>
                <a:spcPts val="1272"/>
              </a:spcBef>
              <a:spcAft>
                <a:spcPts val="0"/>
              </a:spcAft>
              <a:buClr>
                <a:srgbClr val="000000"/>
              </a:buClr>
              <a:buSzPts val="3460"/>
              <a:buChar char="⚫"/>
            </a:pPr>
            <a:r>
              <a:rPr lang="en-GB" sz="3100">
                <a:latin typeface="Calibri"/>
                <a:ea typeface="Calibri"/>
                <a:cs typeface="Calibri"/>
                <a:sym typeface="Calibri"/>
              </a:rPr>
              <a:t>Serverless is also being called Cloud 2.0.</a:t>
            </a:r>
            <a:endParaRPr sz="1900"/>
          </a:p>
        </p:txBody>
      </p:sp>
      <p:sp>
        <p:nvSpPr>
          <p:cNvPr id="488" name="Google Shape;488;p66"/>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89" name="Google Shape;489;p66"/>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4" name="Shape 494"/>
        <p:cNvGrpSpPr/>
        <p:nvPr/>
      </p:nvGrpSpPr>
      <p:grpSpPr>
        <a:xfrm>
          <a:off x="0" y="0"/>
          <a:ext cx="0" cy="0"/>
          <a:chOff x="0" y="0"/>
          <a:chExt cx="0" cy="0"/>
        </a:xfrm>
      </p:grpSpPr>
      <p:sp>
        <p:nvSpPr>
          <p:cNvPr id="495" name="Google Shape;495;p67"/>
          <p:cNvSpPr txBox="1"/>
          <p:nvPr>
            <p:ph type="title"/>
          </p:nvPr>
        </p:nvSpPr>
        <p:spPr>
          <a:xfrm>
            <a:off x="1219200" y="11430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Standards for API Definition</a:t>
            </a:r>
            <a:r>
              <a:rPr b="1" lang="en-GB" sz="4000">
                <a:solidFill>
                  <a:schemeClr val="dk1"/>
                </a:solidFill>
                <a:latin typeface="Calibri"/>
                <a:ea typeface="Calibri"/>
                <a:cs typeface="Calibri"/>
                <a:sym typeface="Calibri"/>
              </a:rPr>
              <a:t> </a:t>
            </a:r>
            <a:endParaRPr b="1" sz="4000">
              <a:solidFill>
                <a:schemeClr val="dk1"/>
              </a:solidFill>
              <a:latin typeface="Calibri"/>
              <a:ea typeface="Calibri"/>
              <a:cs typeface="Calibri"/>
              <a:sym typeface="Calibri"/>
            </a:endParaRPr>
          </a:p>
        </p:txBody>
      </p:sp>
      <p:sp>
        <p:nvSpPr>
          <p:cNvPr id="496" name="Google Shape;496;p67"/>
          <p:cNvSpPr txBox="1"/>
          <p:nvPr>
            <p:ph idx="1" type="body"/>
          </p:nvPr>
        </p:nvSpPr>
        <p:spPr>
          <a:xfrm>
            <a:off x="762000" y="971550"/>
            <a:ext cx="7543800" cy="4343400"/>
          </a:xfrm>
          <a:prstGeom prst="rect">
            <a:avLst/>
          </a:prstGeom>
          <a:noFill/>
          <a:ln>
            <a:noFill/>
          </a:ln>
        </p:spPr>
        <p:txBody>
          <a:bodyPr anchorCtr="0" anchor="t" bIns="45700" lIns="91425" spcFirstLastPara="1" rIns="91425" wrap="square" tIns="45700">
            <a:noAutofit/>
          </a:bodyPr>
          <a:lstStyle/>
          <a:p>
            <a:pPr indent="-311150" lvl="0" marL="349250" rtl="0" algn="l">
              <a:spcBef>
                <a:spcPts val="0"/>
              </a:spcBef>
              <a:spcAft>
                <a:spcPts val="0"/>
              </a:spcAft>
              <a:buClr>
                <a:srgbClr val="000000"/>
              </a:buClr>
              <a:buSzPts val="2920"/>
              <a:buChar char="⚫"/>
            </a:pPr>
            <a:r>
              <a:rPr lang="en-GB" sz="2600">
                <a:latin typeface="Calibri"/>
                <a:ea typeface="Calibri"/>
                <a:cs typeface="Calibri"/>
                <a:sym typeface="Calibri"/>
              </a:rPr>
              <a:t>For REST APIs, OpenAPI, has emerged as the winner.</a:t>
            </a:r>
            <a:endParaRPr sz="1800"/>
          </a:p>
          <a:p>
            <a:pPr indent="-311150" lvl="0" marL="349250" rtl="0" algn="l">
              <a:spcBef>
                <a:spcPts val="1272"/>
              </a:spcBef>
              <a:spcAft>
                <a:spcPts val="0"/>
              </a:spcAft>
              <a:buClr>
                <a:srgbClr val="000000"/>
              </a:buClr>
              <a:buSzPts val="2920"/>
              <a:buChar char="⚫"/>
            </a:pPr>
            <a:r>
              <a:rPr lang="en-GB" sz="2600">
                <a:latin typeface="Calibri"/>
                <a:ea typeface="Calibri"/>
                <a:cs typeface="Calibri"/>
                <a:sym typeface="Calibri"/>
              </a:rPr>
              <a:t>While REST is popularly regarded as the standard way to design APIs, GraphQL is increasingly touted as a revolutionary technology capable of trumping REST's weaknesses.</a:t>
            </a:r>
            <a:endParaRPr sz="1800"/>
          </a:p>
          <a:p>
            <a:pPr indent="-311150" lvl="0" marL="349250" rtl="0" algn="l">
              <a:spcBef>
                <a:spcPts val="1272"/>
              </a:spcBef>
              <a:spcAft>
                <a:spcPts val="0"/>
              </a:spcAft>
              <a:buClr>
                <a:srgbClr val="000000"/>
              </a:buClr>
              <a:buSzPts val="2920"/>
              <a:buChar char="⚫"/>
            </a:pPr>
            <a:r>
              <a:rPr lang="en-GB" sz="2600">
                <a:latin typeface="Calibri"/>
                <a:ea typeface="Calibri"/>
                <a:cs typeface="Calibri"/>
                <a:sym typeface="Calibri"/>
              </a:rPr>
              <a:t> These two formats has resulted in more standardization and better tooling for developing and managing APIs.</a:t>
            </a:r>
            <a:endParaRPr sz="1800"/>
          </a:p>
        </p:txBody>
      </p:sp>
      <p:sp>
        <p:nvSpPr>
          <p:cNvPr id="497" name="Google Shape;497;p67"/>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98" name="Google Shape;498;p67"/>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3" name="Shape 503"/>
        <p:cNvGrpSpPr/>
        <p:nvPr/>
      </p:nvGrpSpPr>
      <p:grpSpPr>
        <a:xfrm>
          <a:off x="0" y="0"/>
          <a:ext cx="0" cy="0"/>
          <a:chOff x="0" y="0"/>
          <a:chExt cx="0" cy="0"/>
        </a:xfrm>
      </p:grpSpPr>
      <p:sp>
        <p:nvSpPr>
          <p:cNvPr id="504" name="Google Shape;504;p68"/>
          <p:cNvSpPr txBox="1"/>
          <p:nvPr>
            <p:ph type="title"/>
          </p:nvPr>
        </p:nvSpPr>
        <p:spPr>
          <a:xfrm>
            <a:off x="1219200" y="114300"/>
            <a:ext cx="6991500" cy="719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What's</a:t>
            </a:r>
            <a:r>
              <a:rPr b="1" lang="en-GB" sz="4000">
                <a:solidFill>
                  <a:schemeClr val="dk1"/>
                </a:solidFill>
                <a:latin typeface="Calibri"/>
                <a:ea typeface="Calibri"/>
                <a:cs typeface="Calibri"/>
                <a:sym typeface="Calibri"/>
              </a:rPr>
              <a:t> in it for us</a:t>
            </a:r>
            <a:r>
              <a:rPr b="1" lang="en-GB" sz="4000">
                <a:solidFill>
                  <a:schemeClr val="dk1"/>
                </a:solidFill>
                <a:latin typeface="Calibri"/>
                <a:ea typeface="Calibri"/>
                <a:cs typeface="Calibri"/>
                <a:sym typeface="Calibri"/>
              </a:rPr>
              <a:t> </a:t>
            </a:r>
            <a:endParaRPr b="1" sz="4000">
              <a:solidFill>
                <a:schemeClr val="dk1"/>
              </a:solidFill>
              <a:latin typeface="Calibri"/>
              <a:ea typeface="Calibri"/>
              <a:cs typeface="Calibri"/>
              <a:sym typeface="Calibri"/>
            </a:endParaRPr>
          </a:p>
        </p:txBody>
      </p:sp>
      <p:sp>
        <p:nvSpPr>
          <p:cNvPr id="505" name="Google Shape;505;p68"/>
          <p:cNvSpPr txBox="1"/>
          <p:nvPr>
            <p:ph idx="1" type="body"/>
          </p:nvPr>
        </p:nvSpPr>
        <p:spPr>
          <a:xfrm>
            <a:off x="762000" y="895350"/>
            <a:ext cx="7543800" cy="4159200"/>
          </a:xfrm>
          <a:prstGeom prst="rect">
            <a:avLst/>
          </a:prstGeom>
          <a:noFill/>
          <a:ln>
            <a:noFill/>
          </a:ln>
        </p:spPr>
        <p:txBody>
          <a:bodyPr anchorCtr="0" anchor="t" bIns="45700" lIns="91425" spcFirstLastPara="1" rIns="91425" wrap="square" tIns="45700">
            <a:noAutofit/>
          </a:bodyPr>
          <a:lstStyle/>
          <a:p>
            <a:pPr indent="-361950" lvl="0" marL="349250" rtl="0" algn="just">
              <a:spcBef>
                <a:spcPts val="1272"/>
              </a:spcBef>
              <a:spcAft>
                <a:spcPts val="0"/>
              </a:spcAft>
              <a:buClr>
                <a:srgbClr val="000000"/>
              </a:buClr>
              <a:buSzPts val="3720"/>
              <a:buChar char="⚫"/>
            </a:pPr>
            <a:r>
              <a:rPr lang="en-GB" sz="2600"/>
              <a:t>We can find a gap in an existing system or can find a </a:t>
            </a:r>
            <a:r>
              <a:rPr lang="en-GB" sz="2600"/>
              <a:t>real world</a:t>
            </a:r>
            <a:r>
              <a:rPr lang="en-GB" sz="2600"/>
              <a:t> problem which has not yet been automated. And develop a platform for that with API first approach. </a:t>
            </a:r>
            <a:endParaRPr sz="2600"/>
          </a:p>
          <a:p>
            <a:pPr indent="0" lvl="0" marL="914400" rtl="0" algn="just">
              <a:spcBef>
                <a:spcPts val="1272"/>
              </a:spcBef>
              <a:spcAft>
                <a:spcPts val="0"/>
              </a:spcAft>
              <a:buNone/>
            </a:pPr>
            <a:r>
              <a:rPr lang="en-GB" sz="2600"/>
              <a:t>E.g if there is a popular online store where there are multiple retailers, a product </a:t>
            </a:r>
            <a:r>
              <a:rPr lang="en-GB" sz="2600"/>
              <a:t>comparision</a:t>
            </a:r>
            <a:r>
              <a:rPr lang="en-GB" sz="2600"/>
              <a:t> or price </a:t>
            </a:r>
            <a:r>
              <a:rPr lang="en-GB" sz="2600"/>
              <a:t>comparison</a:t>
            </a:r>
            <a:r>
              <a:rPr lang="en-GB" sz="2600"/>
              <a:t> API can create a difference. </a:t>
            </a:r>
            <a:endParaRPr sz="2600"/>
          </a:p>
        </p:txBody>
      </p:sp>
      <p:sp>
        <p:nvSpPr>
          <p:cNvPr id="506" name="Google Shape;506;p68"/>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507" name="Google Shape;507;p68"/>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9"/>
          <p:cNvSpPr txBox="1"/>
          <p:nvPr>
            <p:ph type="title"/>
          </p:nvPr>
        </p:nvSpPr>
        <p:spPr>
          <a:xfrm>
            <a:off x="549275" y="80683"/>
            <a:ext cx="8042400" cy="1002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513" name="Google Shape;513;p69"/>
          <p:cNvSpPr txBox="1"/>
          <p:nvPr>
            <p:ph idx="1" type="body"/>
          </p:nvPr>
        </p:nvSpPr>
        <p:spPr>
          <a:xfrm>
            <a:off x="549275" y="1200151"/>
            <a:ext cx="8042400" cy="3257700"/>
          </a:xfrm>
          <a:prstGeom prst="rect">
            <a:avLst/>
          </a:prstGeom>
        </p:spPr>
        <p:txBody>
          <a:bodyPr anchorCtr="0" anchor="t" bIns="45700" lIns="91425" spcFirstLastPara="1" rIns="91425" wrap="square" tIns="45700">
            <a:normAutofit/>
          </a:bodyPr>
          <a:lstStyle/>
          <a:p>
            <a:pPr indent="0" lvl="0" marL="0" rtl="0" algn="l">
              <a:spcBef>
                <a:spcPts val="20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0"/>
          <p:cNvSpPr txBox="1"/>
          <p:nvPr>
            <p:ph type="title"/>
          </p:nvPr>
        </p:nvSpPr>
        <p:spPr>
          <a:xfrm>
            <a:off x="2652125" y="80675"/>
            <a:ext cx="5939700" cy="1278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GB" sz="5200">
                <a:solidFill>
                  <a:schemeClr val="dk1"/>
                </a:solidFill>
                <a:latin typeface="Calibri"/>
                <a:ea typeface="Calibri"/>
                <a:cs typeface="Calibri"/>
                <a:sym typeface="Calibri"/>
              </a:rPr>
              <a:t>Serverless API</a:t>
            </a:r>
            <a:endParaRPr b="1" sz="5800"/>
          </a:p>
          <a:p>
            <a:pPr indent="0" lvl="0" marL="0" rtl="0" algn="ctr">
              <a:spcBef>
                <a:spcPts val="0"/>
              </a:spcBef>
              <a:spcAft>
                <a:spcPts val="0"/>
              </a:spcAft>
              <a:buNone/>
            </a:pPr>
            <a:r>
              <a:rPr b="1" lang="en-GB" sz="3400">
                <a:solidFill>
                  <a:schemeClr val="dk1"/>
                </a:solidFill>
                <a:latin typeface="Calibri"/>
                <a:ea typeface="Calibri"/>
                <a:cs typeface="Calibri"/>
                <a:sym typeface="Calibri"/>
              </a:rPr>
              <a:t>D3 Consideration </a:t>
            </a:r>
            <a:endParaRPr sz="4000"/>
          </a:p>
        </p:txBody>
      </p:sp>
      <p:sp>
        <p:nvSpPr>
          <p:cNvPr id="519" name="Google Shape;519;p70"/>
          <p:cNvSpPr txBox="1"/>
          <p:nvPr/>
        </p:nvSpPr>
        <p:spPr>
          <a:xfrm>
            <a:off x="192650" y="1795850"/>
            <a:ext cx="3528900" cy="14109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2000"/>
              </a:spcBef>
              <a:spcAft>
                <a:spcPts val="0"/>
              </a:spcAft>
              <a:buNone/>
            </a:pPr>
            <a:r>
              <a:rPr b="1" lang="en-GB" sz="1500">
                <a:solidFill>
                  <a:schemeClr val="dk1"/>
                </a:solidFill>
                <a:latin typeface="Source Sans Pro"/>
                <a:ea typeface="Source Sans Pro"/>
                <a:cs typeface="Source Sans Pro"/>
                <a:sym typeface="Source Sans Pro"/>
              </a:rPr>
              <a:t>Hardware Consideration</a:t>
            </a:r>
            <a:endParaRPr b="1" sz="1500">
              <a:solidFill>
                <a:schemeClr val="dk1"/>
              </a:solidFill>
              <a:latin typeface="Source Sans Pro"/>
              <a:ea typeface="Source Sans Pro"/>
              <a:cs typeface="Source Sans Pro"/>
              <a:sym typeface="Source Sans Pro"/>
            </a:endParaRPr>
          </a:p>
          <a:p>
            <a:pPr indent="-330200" lvl="0" marL="457200" rtl="0" algn="l">
              <a:spcBef>
                <a:spcPts val="200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Always-on Vs On Demand</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Pay as use vs Spend once</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Scale in Start vs Scale as we need</a:t>
            </a:r>
            <a:endParaRPr sz="1600">
              <a:latin typeface="Source Sans Pro"/>
              <a:ea typeface="Source Sans Pro"/>
              <a:cs typeface="Source Sans Pro"/>
              <a:sym typeface="Source Sans Pro"/>
            </a:endParaRPr>
          </a:p>
        </p:txBody>
      </p:sp>
      <p:sp>
        <p:nvSpPr>
          <p:cNvPr id="520" name="Google Shape;520;p70"/>
          <p:cNvSpPr txBox="1"/>
          <p:nvPr/>
        </p:nvSpPr>
        <p:spPr>
          <a:xfrm>
            <a:off x="88425" y="185175"/>
            <a:ext cx="2488800" cy="14109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2000"/>
              </a:spcBef>
              <a:spcAft>
                <a:spcPts val="0"/>
              </a:spcAft>
              <a:buNone/>
            </a:pPr>
            <a:r>
              <a:rPr b="1" lang="en-GB" sz="1500">
                <a:solidFill>
                  <a:schemeClr val="dk1"/>
                </a:solidFill>
                <a:latin typeface="Source Sans Pro"/>
                <a:ea typeface="Source Sans Pro"/>
                <a:cs typeface="Source Sans Pro"/>
                <a:sym typeface="Source Sans Pro"/>
              </a:rPr>
              <a:t>Design </a:t>
            </a:r>
            <a:r>
              <a:rPr b="1" lang="en-GB" sz="1500">
                <a:solidFill>
                  <a:schemeClr val="dk1"/>
                </a:solidFill>
                <a:latin typeface="Source Sans Pro"/>
                <a:ea typeface="Source Sans Pro"/>
                <a:cs typeface="Source Sans Pro"/>
                <a:sym typeface="Source Sans Pro"/>
              </a:rPr>
              <a:t>Consideration</a:t>
            </a:r>
            <a:endParaRPr b="1" sz="1500">
              <a:solidFill>
                <a:schemeClr val="dk1"/>
              </a:solidFill>
              <a:latin typeface="Source Sans Pro"/>
              <a:ea typeface="Source Sans Pro"/>
              <a:cs typeface="Source Sans Pro"/>
              <a:sym typeface="Source Sans Pro"/>
            </a:endParaRPr>
          </a:p>
          <a:p>
            <a:pPr indent="-330200" lvl="0" marL="457200" rtl="0" algn="l">
              <a:spcBef>
                <a:spcPts val="200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Scalling Needs</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Availability Needs</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Performance Needs</a:t>
            </a:r>
            <a:endParaRPr sz="1600">
              <a:latin typeface="Source Sans Pro"/>
              <a:ea typeface="Source Sans Pro"/>
              <a:cs typeface="Source Sans Pro"/>
              <a:sym typeface="Source Sans Pro"/>
            </a:endParaRPr>
          </a:p>
        </p:txBody>
      </p:sp>
      <p:sp>
        <p:nvSpPr>
          <p:cNvPr id="521" name="Google Shape;521;p70"/>
          <p:cNvSpPr txBox="1"/>
          <p:nvPr/>
        </p:nvSpPr>
        <p:spPr>
          <a:xfrm>
            <a:off x="4572000" y="1654025"/>
            <a:ext cx="3373800" cy="15957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2000"/>
              </a:spcBef>
              <a:spcAft>
                <a:spcPts val="0"/>
              </a:spcAft>
              <a:buNone/>
            </a:pPr>
            <a:r>
              <a:rPr b="1" lang="en-GB" sz="1500">
                <a:solidFill>
                  <a:schemeClr val="dk1"/>
                </a:solidFill>
                <a:latin typeface="Source Sans Pro"/>
                <a:ea typeface="Source Sans Pro"/>
                <a:cs typeface="Source Sans Pro"/>
                <a:sym typeface="Source Sans Pro"/>
              </a:rPr>
              <a:t>Development</a:t>
            </a:r>
            <a:r>
              <a:rPr b="1" lang="en-GB" sz="1500">
                <a:solidFill>
                  <a:schemeClr val="dk1"/>
                </a:solidFill>
                <a:latin typeface="Source Sans Pro"/>
                <a:ea typeface="Source Sans Pro"/>
                <a:cs typeface="Source Sans Pro"/>
                <a:sym typeface="Source Sans Pro"/>
              </a:rPr>
              <a:t> Consideration</a:t>
            </a:r>
            <a:endParaRPr b="1" sz="1500">
              <a:solidFill>
                <a:schemeClr val="dk1"/>
              </a:solidFill>
              <a:latin typeface="Source Sans Pro"/>
              <a:ea typeface="Source Sans Pro"/>
              <a:cs typeface="Source Sans Pro"/>
              <a:sym typeface="Source Sans Pro"/>
            </a:endParaRPr>
          </a:p>
          <a:p>
            <a:pPr indent="-330200" lvl="0" marL="457200" rtl="0" algn="l">
              <a:spcBef>
                <a:spcPts val="200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Local PC (own Laptop) </a:t>
            </a:r>
            <a:endParaRPr sz="1600">
              <a:solidFill>
                <a:schemeClr val="dk1"/>
              </a:solidFill>
              <a:latin typeface="Source Sans Pro"/>
              <a:ea typeface="Source Sans Pro"/>
              <a:cs typeface="Source Sans Pro"/>
              <a:sym typeface="Source Sans Pro"/>
            </a:endParaRPr>
          </a:p>
          <a:p>
            <a:pPr indent="-304800" lvl="1" marL="914400" rtl="0" algn="l">
              <a:spcBef>
                <a:spcPts val="0"/>
              </a:spcBef>
              <a:spcAft>
                <a:spcPts val="0"/>
              </a:spcAft>
              <a:buClr>
                <a:schemeClr val="dk1"/>
              </a:buClr>
              <a:buSzPts val="1200"/>
              <a:buFont typeface="Source Sans Pro"/>
              <a:buChar char="○"/>
            </a:pPr>
            <a:r>
              <a:rPr lang="en-GB" sz="1200">
                <a:solidFill>
                  <a:schemeClr val="dk1"/>
                </a:solidFill>
                <a:latin typeface="Source Sans Pro"/>
                <a:ea typeface="Source Sans Pro"/>
                <a:cs typeface="Source Sans Pro"/>
                <a:sym typeface="Source Sans Pro"/>
              </a:rPr>
              <a:t>Hardware, software and availability </a:t>
            </a:r>
            <a:endParaRPr sz="12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Cloud IDE/Notebooks vs over ssh development</a:t>
            </a:r>
            <a:endParaRPr sz="1600">
              <a:solidFill>
                <a:schemeClr val="dk1"/>
              </a:solidFill>
              <a:latin typeface="Source Sans Pro"/>
              <a:ea typeface="Source Sans Pro"/>
              <a:cs typeface="Source Sans Pro"/>
              <a:sym typeface="Source Sans Pro"/>
            </a:endParaRPr>
          </a:p>
        </p:txBody>
      </p:sp>
      <p:sp>
        <p:nvSpPr>
          <p:cNvPr id="522" name="Google Shape;522;p70"/>
          <p:cNvSpPr txBox="1"/>
          <p:nvPr/>
        </p:nvSpPr>
        <p:spPr>
          <a:xfrm>
            <a:off x="312950" y="3406525"/>
            <a:ext cx="4841400" cy="1657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2000"/>
              </a:spcBef>
              <a:spcAft>
                <a:spcPts val="0"/>
              </a:spcAft>
              <a:buNone/>
            </a:pPr>
            <a:r>
              <a:rPr b="1" lang="en-GB" sz="1500">
                <a:solidFill>
                  <a:schemeClr val="dk1"/>
                </a:solidFill>
                <a:latin typeface="Source Sans Pro"/>
                <a:ea typeface="Source Sans Pro"/>
                <a:cs typeface="Source Sans Pro"/>
                <a:sym typeface="Source Sans Pro"/>
              </a:rPr>
              <a:t>Deployments Consideration</a:t>
            </a:r>
            <a:endParaRPr b="1" sz="1500">
              <a:solidFill>
                <a:schemeClr val="dk1"/>
              </a:solidFill>
              <a:latin typeface="Source Sans Pro"/>
              <a:ea typeface="Source Sans Pro"/>
              <a:cs typeface="Source Sans Pro"/>
              <a:sym typeface="Source Sans Pro"/>
            </a:endParaRPr>
          </a:p>
          <a:p>
            <a:pPr indent="-330200" lvl="0" marL="457200" rtl="0" algn="l">
              <a:spcBef>
                <a:spcPts val="200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On-demand, frequently :aws Lambda Function</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 Always on: Scalable end-points</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   infrequently  needs: SageMaker Containers</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    Monitoring Deployments: Cloud API</a:t>
            </a:r>
            <a:endParaRPr sz="1600">
              <a:solidFill>
                <a:schemeClr val="dk1"/>
              </a:solidFill>
              <a:latin typeface="Source Sans Pro"/>
              <a:ea typeface="Source Sans Pro"/>
              <a:cs typeface="Source Sans Pro"/>
              <a:sym typeface="Source Sans Pro"/>
            </a:endParaRPr>
          </a:p>
        </p:txBody>
      </p:sp>
      <p:sp>
        <p:nvSpPr>
          <p:cNvPr id="523" name="Google Shape;523;p70"/>
          <p:cNvSpPr txBox="1"/>
          <p:nvPr/>
        </p:nvSpPr>
        <p:spPr>
          <a:xfrm>
            <a:off x="5764200" y="3780325"/>
            <a:ext cx="2181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solidFill>
                  <a:srgbClr val="0000FF"/>
                </a:solidFill>
                <a:latin typeface="Source Sans Pro"/>
                <a:ea typeface="Source Sans Pro"/>
                <a:cs typeface="Source Sans Pro"/>
                <a:sym typeface="Source Sans Pro"/>
              </a:rPr>
              <a:t>Let’s Apply</a:t>
            </a:r>
            <a:endParaRPr sz="2100">
              <a:solidFill>
                <a:srgbClr val="0000FF"/>
              </a:solidFill>
              <a:latin typeface="Source Sans Pro"/>
              <a:ea typeface="Source Sans Pro"/>
              <a:cs typeface="Source Sans Pro"/>
              <a:sym typeface="Source Sans Pr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1"/>
          <p:cNvSpPr txBox="1"/>
          <p:nvPr>
            <p:ph type="title"/>
          </p:nvPr>
        </p:nvSpPr>
        <p:spPr>
          <a:xfrm>
            <a:off x="2652125" y="80675"/>
            <a:ext cx="5939700" cy="1278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GB" sz="5200">
                <a:solidFill>
                  <a:schemeClr val="dk1"/>
                </a:solidFill>
                <a:latin typeface="Calibri"/>
                <a:ea typeface="Calibri"/>
                <a:cs typeface="Calibri"/>
                <a:sym typeface="Calibri"/>
              </a:rPr>
              <a:t>Serverless API</a:t>
            </a:r>
            <a:endParaRPr b="1" sz="5800"/>
          </a:p>
          <a:p>
            <a:pPr indent="0" lvl="0" marL="0" rtl="0" algn="ctr">
              <a:spcBef>
                <a:spcPts val="0"/>
              </a:spcBef>
              <a:spcAft>
                <a:spcPts val="0"/>
              </a:spcAft>
              <a:buNone/>
            </a:pPr>
            <a:r>
              <a:rPr b="1" lang="en-GB" sz="3400">
                <a:solidFill>
                  <a:schemeClr val="dk1"/>
                </a:solidFill>
                <a:latin typeface="Calibri"/>
                <a:ea typeface="Calibri"/>
                <a:cs typeface="Calibri"/>
                <a:sym typeface="Calibri"/>
              </a:rPr>
              <a:t>Examples Implementation</a:t>
            </a:r>
            <a:endParaRPr sz="4000"/>
          </a:p>
        </p:txBody>
      </p:sp>
      <p:sp>
        <p:nvSpPr>
          <p:cNvPr id="529" name="Google Shape;529;p71"/>
          <p:cNvSpPr txBox="1"/>
          <p:nvPr/>
        </p:nvSpPr>
        <p:spPr>
          <a:xfrm>
            <a:off x="181975" y="1432275"/>
            <a:ext cx="4608900" cy="21498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2000"/>
              </a:spcBef>
              <a:spcAft>
                <a:spcPts val="0"/>
              </a:spcAft>
              <a:buNone/>
            </a:pPr>
            <a:r>
              <a:rPr b="1" lang="en-GB" sz="1500">
                <a:solidFill>
                  <a:schemeClr val="dk1"/>
                </a:solidFill>
                <a:latin typeface="Source Sans Pro"/>
                <a:ea typeface="Source Sans Pro"/>
                <a:cs typeface="Source Sans Pro"/>
                <a:sym typeface="Source Sans Pro"/>
              </a:rPr>
              <a:t>Computational Intensive Processing</a:t>
            </a:r>
            <a:endParaRPr b="1" sz="1500">
              <a:solidFill>
                <a:schemeClr val="dk1"/>
              </a:solidFill>
              <a:latin typeface="Source Sans Pro"/>
              <a:ea typeface="Source Sans Pro"/>
              <a:cs typeface="Source Sans Pro"/>
              <a:sym typeface="Source Sans Pro"/>
            </a:endParaRPr>
          </a:p>
          <a:p>
            <a:pPr indent="-330200" lvl="0" marL="457200" rtl="0" algn="l">
              <a:spcBef>
                <a:spcPts val="200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Not always needed: Low availability needs</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Heavy Hardware and </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Complex software Setup</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Frequent scaling in hardware </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Regular updates in software</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Less Frequent execution</a:t>
            </a:r>
            <a:endParaRPr sz="1600">
              <a:solidFill>
                <a:schemeClr val="dk1"/>
              </a:solidFill>
              <a:latin typeface="Source Sans Pro"/>
              <a:ea typeface="Source Sans Pro"/>
              <a:cs typeface="Source Sans Pro"/>
              <a:sym typeface="Source Sans Pro"/>
            </a:endParaRPr>
          </a:p>
        </p:txBody>
      </p:sp>
      <p:sp>
        <p:nvSpPr>
          <p:cNvPr id="530" name="Google Shape;530;p71"/>
          <p:cNvSpPr txBox="1"/>
          <p:nvPr/>
        </p:nvSpPr>
        <p:spPr>
          <a:xfrm>
            <a:off x="5143700" y="2263950"/>
            <a:ext cx="30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31" name="Google Shape;531;p71"/>
          <p:cNvSpPr txBox="1"/>
          <p:nvPr/>
        </p:nvSpPr>
        <p:spPr>
          <a:xfrm>
            <a:off x="5582125" y="2348288"/>
            <a:ext cx="294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a:solidFill>
                  <a:schemeClr val="dk1"/>
                </a:solidFill>
                <a:latin typeface="Source Sans Pro"/>
                <a:ea typeface="Source Sans Pro"/>
                <a:cs typeface="Source Sans Pro"/>
                <a:sym typeface="Source Sans Pro"/>
              </a:rPr>
              <a:t>Containerized API like SageMaker</a:t>
            </a:r>
            <a:endParaRPr>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lang="en-GB">
                <a:solidFill>
                  <a:schemeClr val="dk1"/>
                </a:solidFill>
                <a:latin typeface="Source Sans Pro"/>
                <a:ea typeface="Source Sans Pro"/>
                <a:cs typeface="Source Sans Pro"/>
                <a:sym typeface="Source Sans Pro"/>
              </a:rPr>
              <a:t>Controlling and Monitoring API</a:t>
            </a:r>
            <a:endParaRPr>
              <a:latin typeface="Source Sans Pro"/>
              <a:ea typeface="Source Sans Pro"/>
              <a:cs typeface="Source Sans Pro"/>
              <a:sym typeface="Source Sans Pro"/>
            </a:endParaRPr>
          </a:p>
        </p:txBody>
      </p:sp>
      <p:cxnSp>
        <p:nvCxnSpPr>
          <p:cNvPr id="532" name="Google Shape;532;p71"/>
          <p:cNvCxnSpPr>
            <a:stCxn id="531" idx="2"/>
            <a:endCxn id="529" idx="3"/>
          </p:cNvCxnSpPr>
          <p:nvPr/>
        </p:nvCxnSpPr>
        <p:spPr>
          <a:xfrm flipH="1" rot="5400000">
            <a:off x="5694625" y="1603688"/>
            <a:ext cx="456600" cy="2263800"/>
          </a:xfrm>
          <a:prstGeom prst="curvedConnector4">
            <a:avLst>
              <a:gd fmla="val -52152" name="adj1"/>
              <a:gd fmla="val 82530" name="adj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2"/>
          <p:cNvSpPr txBox="1"/>
          <p:nvPr>
            <p:ph type="title"/>
          </p:nvPr>
        </p:nvSpPr>
        <p:spPr>
          <a:xfrm>
            <a:off x="2652125" y="80675"/>
            <a:ext cx="5939700" cy="1278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GB" sz="5200">
                <a:solidFill>
                  <a:schemeClr val="dk1"/>
                </a:solidFill>
                <a:latin typeface="Calibri"/>
                <a:ea typeface="Calibri"/>
                <a:cs typeface="Calibri"/>
                <a:sym typeface="Calibri"/>
              </a:rPr>
              <a:t>Serverless API</a:t>
            </a:r>
            <a:endParaRPr b="1" sz="5800"/>
          </a:p>
          <a:p>
            <a:pPr indent="0" lvl="0" marL="0" rtl="0" algn="ctr">
              <a:spcBef>
                <a:spcPts val="0"/>
              </a:spcBef>
              <a:spcAft>
                <a:spcPts val="0"/>
              </a:spcAft>
              <a:buNone/>
            </a:pPr>
            <a:r>
              <a:rPr b="1" lang="en-GB" sz="3400">
                <a:solidFill>
                  <a:schemeClr val="dk1"/>
                </a:solidFill>
                <a:latin typeface="Calibri"/>
                <a:ea typeface="Calibri"/>
                <a:cs typeface="Calibri"/>
                <a:sym typeface="Calibri"/>
              </a:rPr>
              <a:t>Examples Implementation</a:t>
            </a:r>
            <a:endParaRPr sz="4000"/>
          </a:p>
        </p:txBody>
      </p:sp>
      <p:sp>
        <p:nvSpPr>
          <p:cNvPr id="538" name="Google Shape;538;p72"/>
          <p:cNvSpPr txBox="1"/>
          <p:nvPr/>
        </p:nvSpPr>
        <p:spPr>
          <a:xfrm>
            <a:off x="181975" y="1432275"/>
            <a:ext cx="4608900" cy="19035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2000"/>
              </a:spcBef>
              <a:spcAft>
                <a:spcPts val="0"/>
              </a:spcAft>
              <a:buNone/>
            </a:pPr>
            <a:r>
              <a:rPr b="1" lang="en-GB" sz="1500">
                <a:solidFill>
                  <a:schemeClr val="dk1"/>
                </a:solidFill>
                <a:latin typeface="Source Sans Pro"/>
                <a:ea typeface="Source Sans Pro"/>
                <a:cs typeface="Source Sans Pro"/>
                <a:sym typeface="Source Sans Pro"/>
              </a:rPr>
              <a:t>Light Weight Processing</a:t>
            </a:r>
            <a:endParaRPr b="1" sz="1500">
              <a:solidFill>
                <a:schemeClr val="dk1"/>
              </a:solidFill>
              <a:latin typeface="Source Sans Pro"/>
              <a:ea typeface="Source Sans Pro"/>
              <a:cs typeface="Source Sans Pro"/>
              <a:sym typeface="Source Sans Pro"/>
            </a:endParaRPr>
          </a:p>
          <a:p>
            <a:pPr indent="-330200" lvl="0" marL="457200" rtl="0" algn="l">
              <a:spcBef>
                <a:spcPts val="200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Frequently needed, some time more some time less</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Low Hardware </a:t>
            </a:r>
            <a:r>
              <a:rPr lang="en-GB" sz="1600">
                <a:solidFill>
                  <a:schemeClr val="dk1"/>
                </a:solidFill>
                <a:latin typeface="Source Sans Pro"/>
                <a:ea typeface="Source Sans Pro"/>
                <a:cs typeface="Source Sans Pro"/>
                <a:sym typeface="Source Sans Pro"/>
              </a:rPr>
              <a:t>requirement</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Less Software </a:t>
            </a:r>
            <a:r>
              <a:rPr lang="en-GB" sz="1600">
                <a:solidFill>
                  <a:schemeClr val="dk1"/>
                </a:solidFill>
                <a:latin typeface="Source Sans Pro"/>
                <a:ea typeface="Source Sans Pro"/>
                <a:cs typeface="Source Sans Pro"/>
                <a:sym typeface="Source Sans Pro"/>
              </a:rPr>
              <a:t>configuration</a:t>
            </a:r>
            <a:r>
              <a:rPr lang="en-GB" sz="1600">
                <a:solidFill>
                  <a:schemeClr val="dk1"/>
                </a:solidFill>
                <a:latin typeface="Source Sans Pro"/>
                <a:ea typeface="Source Sans Pro"/>
                <a:cs typeface="Source Sans Pro"/>
                <a:sym typeface="Source Sans Pro"/>
              </a:rPr>
              <a:t> changes</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Code Change are easy</a:t>
            </a:r>
            <a:endParaRPr sz="1600">
              <a:solidFill>
                <a:schemeClr val="dk1"/>
              </a:solidFill>
              <a:latin typeface="Source Sans Pro"/>
              <a:ea typeface="Source Sans Pro"/>
              <a:cs typeface="Source Sans Pro"/>
              <a:sym typeface="Source Sans Pro"/>
            </a:endParaRPr>
          </a:p>
        </p:txBody>
      </p:sp>
      <p:sp>
        <p:nvSpPr>
          <p:cNvPr id="539" name="Google Shape;539;p72"/>
          <p:cNvSpPr txBox="1"/>
          <p:nvPr/>
        </p:nvSpPr>
        <p:spPr>
          <a:xfrm>
            <a:off x="5143700" y="2263950"/>
            <a:ext cx="30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40" name="Google Shape;540;p72"/>
          <p:cNvSpPr txBox="1"/>
          <p:nvPr/>
        </p:nvSpPr>
        <p:spPr>
          <a:xfrm>
            <a:off x="5582125" y="2348288"/>
            <a:ext cx="294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Source Sans Pro"/>
                <a:ea typeface="Source Sans Pro"/>
                <a:cs typeface="Source Sans Pro"/>
                <a:sym typeface="Source Sans Pro"/>
              </a:rPr>
              <a:t>AWS Lamda Functions</a:t>
            </a:r>
            <a:endParaRPr>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GB">
                <a:solidFill>
                  <a:schemeClr val="dk1"/>
                </a:solidFill>
                <a:latin typeface="Source Sans Pro"/>
                <a:ea typeface="Source Sans Pro"/>
                <a:cs typeface="Source Sans Pro"/>
                <a:sym typeface="Source Sans Pro"/>
              </a:rPr>
              <a:t>Alert and Monitoring API</a:t>
            </a:r>
            <a:endParaRPr>
              <a:solidFill>
                <a:schemeClr val="dk1"/>
              </a:solidFill>
              <a:latin typeface="Source Sans Pro"/>
              <a:ea typeface="Source Sans Pro"/>
              <a:cs typeface="Source Sans Pro"/>
              <a:sym typeface="Source Sans Pro"/>
            </a:endParaRPr>
          </a:p>
        </p:txBody>
      </p:sp>
      <p:cxnSp>
        <p:nvCxnSpPr>
          <p:cNvPr id="541" name="Google Shape;541;p72"/>
          <p:cNvCxnSpPr>
            <a:stCxn id="540" idx="2"/>
            <a:endCxn id="538" idx="3"/>
          </p:cNvCxnSpPr>
          <p:nvPr/>
        </p:nvCxnSpPr>
        <p:spPr>
          <a:xfrm flipH="1" rot="5400000">
            <a:off x="5632975" y="1542038"/>
            <a:ext cx="579900" cy="2263800"/>
          </a:xfrm>
          <a:prstGeom prst="curvedConnector4">
            <a:avLst>
              <a:gd fmla="val -41063" name="adj1"/>
              <a:gd fmla="val 82530" name="adj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3"/>
          <p:cNvSpPr txBox="1"/>
          <p:nvPr>
            <p:ph type="title"/>
          </p:nvPr>
        </p:nvSpPr>
        <p:spPr>
          <a:xfrm>
            <a:off x="2652125" y="80675"/>
            <a:ext cx="5939700" cy="1278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GB" sz="5200">
                <a:solidFill>
                  <a:schemeClr val="dk1"/>
                </a:solidFill>
                <a:latin typeface="Calibri"/>
                <a:ea typeface="Calibri"/>
                <a:cs typeface="Calibri"/>
                <a:sym typeface="Calibri"/>
              </a:rPr>
              <a:t>Serverless API</a:t>
            </a:r>
            <a:endParaRPr b="1" sz="5800"/>
          </a:p>
          <a:p>
            <a:pPr indent="0" lvl="0" marL="0" rtl="0" algn="ctr">
              <a:spcBef>
                <a:spcPts val="0"/>
              </a:spcBef>
              <a:spcAft>
                <a:spcPts val="0"/>
              </a:spcAft>
              <a:buNone/>
            </a:pPr>
            <a:r>
              <a:rPr b="1" lang="en-GB" sz="3400">
                <a:solidFill>
                  <a:schemeClr val="dk1"/>
                </a:solidFill>
                <a:latin typeface="Calibri"/>
                <a:ea typeface="Calibri"/>
                <a:cs typeface="Calibri"/>
                <a:sym typeface="Calibri"/>
              </a:rPr>
              <a:t>Examples Implementation</a:t>
            </a:r>
            <a:endParaRPr sz="4000"/>
          </a:p>
        </p:txBody>
      </p:sp>
      <p:sp>
        <p:nvSpPr>
          <p:cNvPr id="547" name="Google Shape;547;p73"/>
          <p:cNvSpPr txBox="1"/>
          <p:nvPr/>
        </p:nvSpPr>
        <p:spPr>
          <a:xfrm>
            <a:off x="181975" y="1432275"/>
            <a:ext cx="4608900" cy="1657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2000"/>
              </a:spcBef>
              <a:spcAft>
                <a:spcPts val="0"/>
              </a:spcAft>
              <a:buNone/>
            </a:pPr>
            <a:r>
              <a:rPr b="1" lang="en-GB" sz="1500">
                <a:solidFill>
                  <a:schemeClr val="dk1"/>
                </a:solidFill>
                <a:latin typeface="Source Sans Pro"/>
                <a:ea typeface="Source Sans Pro"/>
                <a:cs typeface="Source Sans Pro"/>
                <a:sym typeface="Source Sans Pro"/>
              </a:rPr>
              <a:t>High User Interaction: Low processing</a:t>
            </a:r>
            <a:endParaRPr b="1" sz="1500">
              <a:solidFill>
                <a:schemeClr val="dk1"/>
              </a:solidFill>
              <a:latin typeface="Source Sans Pro"/>
              <a:ea typeface="Source Sans Pro"/>
              <a:cs typeface="Source Sans Pro"/>
              <a:sym typeface="Source Sans Pro"/>
            </a:endParaRPr>
          </a:p>
          <a:p>
            <a:pPr indent="-330200" lvl="0" marL="457200" rtl="0" algn="l">
              <a:spcBef>
                <a:spcPts val="200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User Load could be low at a time and high next time.</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High response time needed</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Always availability required</a:t>
            </a:r>
            <a:endParaRPr sz="1600">
              <a:solidFill>
                <a:schemeClr val="dk1"/>
              </a:solidFill>
              <a:latin typeface="Source Sans Pro"/>
              <a:ea typeface="Source Sans Pro"/>
              <a:cs typeface="Source Sans Pro"/>
              <a:sym typeface="Source Sans Pro"/>
            </a:endParaRPr>
          </a:p>
        </p:txBody>
      </p:sp>
      <p:sp>
        <p:nvSpPr>
          <p:cNvPr id="548" name="Google Shape;548;p73"/>
          <p:cNvSpPr txBox="1"/>
          <p:nvPr/>
        </p:nvSpPr>
        <p:spPr>
          <a:xfrm>
            <a:off x="5143700" y="2263950"/>
            <a:ext cx="30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49" name="Google Shape;549;p73"/>
          <p:cNvSpPr txBox="1"/>
          <p:nvPr/>
        </p:nvSpPr>
        <p:spPr>
          <a:xfrm>
            <a:off x="5582125" y="2348288"/>
            <a:ext cx="294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Source Sans Pro"/>
                <a:ea typeface="Source Sans Pro"/>
                <a:cs typeface="Source Sans Pro"/>
                <a:sym typeface="Source Sans Pro"/>
              </a:rPr>
              <a:t>Scalable Endpoints that consume other API</a:t>
            </a:r>
            <a:endParaRPr>
              <a:solidFill>
                <a:schemeClr val="dk1"/>
              </a:solidFill>
              <a:latin typeface="Source Sans Pro"/>
              <a:ea typeface="Source Sans Pro"/>
              <a:cs typeface="Source Sans Pro"/>
              <a:sym typeface="Source Sans Pro"/>
            </a:endParaRPr>
          </a:p>
        </p:txBody>
      </p:sp>
      <p:cxnSp>
        <p:nvCxnSpPr>
          <p:cNvPr id="550" name="Google Shape;550;p73"/>
          <p:cNvCxnSpPr>
            <a:stCxn id="549" idx="2"/>
            <a:endCxn id="547" idx="3"/>
          </p:cNvCxnSpPr>
          <p:nvPr/>
        </p:nvCxnSpPr>
        <p:spPr>
          <a:xfrm flipH="1" rot="5400000">
            <a:off x="5571475" y="1480538"/>
            <a:ext cx="702900" cy="2263800"/>
          </a:xfrm>
          <a:prstGeom prst="curvedConnector4">
            <a:avLst>
              <a:gd fmla="val -33878" name="adj1"/>
              <a:gd fmla="val 82530" name="adj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4"/>
          <p:cNvSpPr txBox="1"/>
          <p:nvPr>
            <p:ph type="title"/>
          </p:nvPr>
        </p:nvSpPr>
        <p:spPr>
          <a:xfrm>
            <a:off x="2652125" y="80675"/>
            <a:ext cx="5939700" cy="1278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GB" sz="5200">
                <a:solidFill>
                  <a:schemeClr val="dk1"/>
                </a:solidFill>
                <a:latin typeface="Calibri"/>
                <a:ea typeface="Calibri"/>
                <a:cs typeface="Calibri"/>
                <a:sym typeface="Calibri"/>
              </a:rPr>
              <a:t>Serverless API</a:t>
            </a:r>
            <a:endParaRPr b="1" sz="5800"/>
          </a:p>
          <a:p>
            <a:pPr indent="0" lvl="0" marL="0" rtl="0" algn="ctr">
              <a:spcBef>
                <a:spcPts val="0"/>
              </a:spcBef>
              <a:spcAft>
                <a:spcPts val="0"/>
              </a:spcAft>
              <a:buNone/>
            </a:pPr>
            <a:r>
              <a:rPr b="1" lang="en-GB" sz="3400">
                <a:solidFill>
                  <a:schemeClr val="dk1"/>
                </a:solidFill>
                <a:latin typeface="Calibri"/>
                <a:ea typeface="Calibri"/>
                <a:cs typeface="Calibri"/>
                <a:sym typeface="Calibri"/>
              </a:rPr>
              <a:t>Examples Implementation</a:t>
            </a:r>
            <a:endParaRPr sz="4000"/>
          </a:p>
        </p:txBody>
      </p:sp>
      <p:sp>
        <p:nvSpPr>
          <p:cNvPr id="556" name="Google Shape;556;p74"/>
          <p:cNvSpPr txBox="1"/>
          <p:nvPr/>
        </p:nvSpPr>
        <p:spPr>
          <a:xfrm>
            <a:off x="5143700" y="2263950"/>
            <a:ext cx="30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57" name="Google Shape;557;p74"/>
          <p:cNvSpPr txBox="1"/>
          <p:nvPr/>
        </p:nvSpPr>
        <p:spPr>
          <a:xfrm>
            <a:off x="663175" y="1722325"/>
            <a:ext cx="4170300" cy="1847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Source Sans Pro"/>
                <a:ea typeface="Source Sans Pro"/>
                <a:cs typeface="Source Sans Pro"/>
                <a:sym typeface="Source Sans Pro"/>
              </a:rPr>
              <a:t>What if an Application Needs all discussed Scenario :</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GB" sz="1800">
                <a:latin typeface="Source Sans Pro"/>
                <a:ea typeface="Source Sans Pro"/>
                <a:cs typeface="Source Sans Pro"/>
                <a:sym typeface="Source Sans Pro"/>
              </a:rPr>
              <a:t>Heavy processing some time</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GB" sz="1800">
                <a:latin typeface="Source Sans Pro"/>
                <a:ea typeface="Source Sans Pro"/>
                <a:cs typeface="Source Sans Pro"/>
                <a:sym typeface="Source Sans Pro"/>
              </a:rPr>
              <a:t>frequency</a:t>
            </a:r>
            <a:r>
              <a:rPr lang="en-GB" sz="1800">
                <a:latin typeface="Source Sans Pro"/>
                <a:ea typeface="Source Sans Pro"/>
                <a:cs typeface="Source Sans Pro"/>
                <a:sym typeface="Source Sans Pro"/>
              </a:rPr>
              <a:t> processing most of the time</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GB" sz="1800">
                <a:latin typeface="Source Sans Pro"/>
                <a:ea typeface="Source Sans Pro"/>
                <a:cs typeface="Source Sans Pro"/>
                <a:sym typeface="Source Sans Pro"/>
              </a:rPr>
              <a:t>User Interaction all the time</a:t>
            </a:r>
            <a:endParaRPr sz="1800">
              <a:latin typeface="Source Sans Pro"/>
              <a:ea typeface="Source Sans Pro"/>
              <a:cs typeface="Source Sans Pro"/>
              <a:sym typeface="Source Sans Pro"/>
            </a:endParaRPr>
          </a:p>
        </p:txBody>
      </p:sp>
      <p:sp>
        <p:nvSpPr>
          <p:cNvPr id="558" name="Google Shape;558;p74"/>
          <p:cNvSpPr txBox="1"/>
          <p:nvPr/>
        </p:nvSpPr>
        <p:spPr>
          <a:xfrm>
            <a:off x="5721150" y="1658150"/>
            <a:ext cx="29340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Source Sans Pro"/>
                <a:ea typeface="Source Sans Pro"/>
                <a:cs typeface="Source Sans Pro"/>
                <a:sym typeface="Source Sans Pro"/>
              </a:rPr>
              <a:t>It's</a:t>
            </a:r>
            <a:r>
              <a:rPr lang="en-GB">
                <a:latin typeface="Source Sans Pro"/>
                <a:ea typeface="Source Sans Pro"/>
                <a:cs typeface="Source Sans Pro"/>
                <a:sym typeface="Source Sans Pro"/>
              </a:rPr>
              <a:t> a </a:t>
            </a:r>
            <a:r>
              <a:rPr lang="en-GB">
                <a:latin typeface="Source Sans Pro"/>
                <a:ea typeface="Source Sans Pro"/>
                <a:cs typeface="Source Sans Pro"/>
                <a:sym typeface="Source Sans Pro"/>
              </a:rPr>
              <a:t>Monolithic</a:t>
            </a:r>
            <a:r>
              <a:rPr lang="en-GB">
                <a:latin typeface="Source Sans Pro"/>
                <a:ea typeface="Source Sans Pro"/>
                <a:cs typeface="Source Sans Pro"/>
                <a:sym typeface="Source Sans Pro"/>
              </a:rPr>
              <a:t> Pattern, Need to break in </a:t>
            </a:r>
            <a:r>
              <a:rPr lang="en-GB">
                <a:latin typeface="Source Sans Pro"/>
                <a:ea typeface="Source Sans Pro"/>
                <a:cs typeface="Source Sans Pro"/>
                <a:sym typeface="Source Sans Pro"/>
              </a:rPr>
              <a:t>interconnected</a:t>
            </a:r>
            <a:r>
              <a:rPr lang="en-GB">
                <a:latin typeface="Source Sans Pro"/>
                <a:ea typeface="Source Sans Pro"/>
                <a:cs typeface="Source Sans Pro"/>
                <a:sym typeface="Source Sans Pro"/>
              </a:rPr>
              <a:t> API/MicroServices</a:t>
            </a:r>
            <a:endParaRPr>
              <a:latin typeface="Source Sans Pro"/>
              <a:ea typeface="Source Sans Pro"/>
              <a:cs typeface="Source Sans Pro"/>
              <a:sym typeface="Source Sans Pro"/>
            </a:endParaRPr>
          </a:p>
        </p:txBody>
      </p:sp>
      <p:cxnSp>
        <p:nvCxnSpPr>
          <p:cNvPr id="559" name="Google Shape;559;p74"/>
          <p:cNvCxnSpPr>
            <a:stCxn id="558" idx="2"/>
            <a:endCxn id="557" idx="3"/>
          </p:cNvCxnSpPr>
          <p:nvPr/>
        </p:nvCxnSpPr>
        <p:spPr>
          <a:xfrm flipH="1">
            <a:off x="4833450" y="2489450"/>
            <a:ext cx="2354700" cy="1563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1219200" y="25213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2800">
                <a:solidFill>
                  <a:schemeClr val="dk1"/>
                </a:solidFill>
                <a:latin typeface="Calibri"/>
                <a:ea typeface="Calibri"/>
                <a:cs typeface="Calibri"/>
                <a:sym typeface="Calibri"/>
              </a:rPr>
              <a:t>APIs Role in Digital Transformation</a:t>
            </a:r>
            <a:endParaRPr b="1" sz="2800">
              <a:solidFill>
                <a:schemeClr val="dk1"/>
              </a:solidFill>
              <a:latin typeface="Calibri"/>
              <a:ea typeface="Calibri"/>
              <a:cs typeface="Calibri"/>
              <a:sym typeface="Calibri"/>
            </a:endParaRPr>
          </a:p>
        </p:txBody>
      </p:sp>
      <p:sp>
        <p:nvSpPr>
          <p:cNvPr id="174" name="Google Shape;174;p30"/>
          <p:cNvSpPr txBox="1"/>
          <p:nvPr>
            <p:ph idx="1" type="body"/>
          </p:nvPr>
        </p:nvSpPr>
        <p:spPr>
          <a:xfrm>
            <a:off x="762000" y="971550"/>
            <a:ext cx="7543800" cy="4343400"/>
          </a:xfrm>
          <a:prstGeom prst="rect">
            <a:avLst/>
          </a:prstGeom>
          <a:noFill/>
          <a:ln>
            <a:noFill/>
          </a:ln>
        </p:spPr>
        <p:txBody>
          <a:bodyPr anchorCtr="0" anchor="t" bIns="45700" lIns="91425" spcFirstLastPara="1" rIns="91425" wrap="square" tIns="45700">
            <a:noAutofit/>
          </a:bodyPr>
          <a:lstStyle/>
          <a:p>
            <a:pPr indent="-325120" lvl="0" marL="349250" rtl="0" algn="l">
              <a:spcBef>
                <a:spcPts val="0"/>
              </a:spcBef>
              <a:spcAft>
                <a:spcPts val="0"/>
              </a:spcAft>
              <a:buClr>
                <a:srgbClr val="000000"/>
              </a:buClr>
              <a:buSzPts val="1600"/>
              <a:buChar char="⚫"/>
            </a:pPr>
            <a:r>
              <a:rPr lang="en-GB" sz="1600">
                <a:latin typeface="Calibri"/>
                <a:ea typeface="Calibri"/>
                <a:cs typeface="Calibri"/>
                <a:sym typeface="Calibri"/>
              </a:rPr>
              <a:t>Companies are finding it critical to have a digital-first strategy, where they can offer products and services through an omnichannel approach. </a:t>
            </a:r>
            <a:endParaRPr sz="1600">
              <a:latin typeface="Calibri"/>
              <a:ea typeface="Calibri"/>
              <a:cs typeface="Calibri"/>
              <a:sym typeface="Calibri"/>
            </a:endParaRPr>
          </a:p>
          <a:p>
            <a:pPr indent="-325120" lvl="0" marL="349250" rtl="0" algn="l">
              <a:spcBef>
                <a:spcPts val="1272"/>
              </a:spcBef>
              <a:spcAft>
                <a:spcPts val="0"/>
              </a:spcAft>
              <a:buClr>
                <a:srgbClr val="000000"/>
              </a:buClr>
              <a:buSzPts val="1600"/>
              <a:buChar char="⚫"/>
            </a:pPr>
            <a:r>
              <a:rPr lang="en-GB" sz="1600">
                <a:latin typeface="Calibri"/>
                <a:ea typeface="Calibri"/>
                <a:cs typeface="Calibri"/>
                <a:sym typeface="Calibri"/>
              </a:rPr>
              <a:t>Omnichannel – is a multichannel approach to sales that seeks to provide customers with a seamless shopping experience, whether they're shopping online from a desktop or mobile device, by telephone, or in a brick-and-mortar store.</a:t>
            </a:r>
            <a:endParaRPr sz="1600">
              <a:latin typeface="Calibri"/>
              <a:ea typeface="Calibri"/>
              <a:cs typeface="Calibri"/>
              <a:sym typeface="Calibri"/>
            </a:endParaRPr>
          </a:p>
          <a:p>
            <a:pPr indent="-325120" lvl="0" marL="349250" rtl="0" algn="l">
              <a:spcBef>
                <a:spcPts val="1272"/>
              </a:spcBef>
              <a:spcAft>
                <a:spcPts val="0"/>
              </a:spcAft>
              <a:buClr>
                <a:srgbClr val="000000"/>
              </a:buClr>
              <a:buSzPts val="1600"/>
              <a:buChar char="⚫"/>
            </a:pPr>
            <a:r>
              <a:rPr lang="en-GB" sz="1600">
                <a:latin typeface="Calibri"/>
                <a:ea typeface="Calibri"/>
                <a:cs typeface="Calibri"/>
                <a:sym typeface="Calibri"/>
              </a:rPr>
              <a:t>This starts with moving from on-prem to the cloud, where it's common to leverage multiple vendors. </a:t>
            </a:r>
            <a:endParaRPr sz="1600">
              <a:latin typeface="Calibri"/>
              <a:ea typeface="Calibri"/>
              <a:cs typeface="Calibri"/>
              <a:sym typeface="Calibri"/>
            </a:endParaRPr>
          </a:p>
          <a:p>
            <a:pPr indent="-325120" lvl="0" marL="349250" rtl="0" algn="l">
              <a:spcBef>
                <a:spcPts val="1272"/>
              </a:spcBef>
              <a:spcAft>
                <a:spcPts val="0"/>
              </a:spcAft>
              <a:buClr>
                <a:srgbClr val="000000"/>
              </a:buClr>
              <a:buSzPts val="1600"/>
              <a:buChar char="⚫"/>
            </a:pPr>
            <a:r>
              <a:rPr lang="en-GB" sz="1600">
                <a:latin typeface="Calibri"/>
                <a:ea typeface="Calibri"/>
                <a:cs typeface="Calibri"/>
                <a:sym typeface="Calibri"/>
              </a:rPr>
              <a:t>This approach results in information federated across multiple providers/systems. </a:t>
            </a:r>
            <a:endParaRPr sz="1600">
              <a:latin typeface="Calibri"/>
              <a:ea typeface="Calibri"/>
              <a:cs typeface="Calibri"/>
              <a:sym typeface="Calibri"/>
            </a:endParaRPr>
          </a:p>
          <a:p>
            <a:pPr indent="-325120" lvl="0" marL="349250" rtl="0" algn="l">
              <a:spcBef>
                <a:spcPts val="1272"/>
              </a:spcBef>
              <a:spcAft>
                <a:spcPts val="0"/>
              </a:spcAft>
              <a:buClr>
                <a:srgbClr val="000000"/>
              </a:buClr>
              <a:buSzPts val="1600"/>
              <a:buChar char="⚫"/>
            </a:pPr>
            <a:r>
              <a:rPr lang="en-GB" sz="1600">
                <a:latin typeface="Calibri"/>
                <a:ea typeface="Calibri"/>
                <a:cs typeface="Calibri"/>
                <a:sym typeface="Calibri"/>
              </a:rPr>
              <a:t>This is a huge problem because having a digital-first strategy requires access to real-time, relevant information across multiple systems and the mobility to execute business processes via multiple devices. </a:t>
            </a:r>
            <a:endParaRPr sz="1600">
              <a:latin typeface="Calibri"/>
              <a:ea typeface="Calibri"/>
              <a:cs typeface="Calibri"/>
              <a:sym typeface="Calibri"/>
            </a:endParaRPr>
          </a:p>
          <a:p>
            <a:pPr indent="-325120" lvl="0" marL="349250" rtl="0" algn="l">
              <a:spcBef>
                <a:spcPts val="1272"/>
              </a:spcBef>
              <a:spcAft>
                <a:spcPts val="0"/>
              </a:spcAft>
              <a:buClr>
                <a:srgbClr val="000000"/>
              </a:buClr>
              <a:buSzPts val="1600"/>
              <a:buChar char="⚫"/>
            </a:pPr>
            <a:r>
              <a:rPr lang="en-GB" sz="1600">
                <a:latin typeface="Calibri"/>
                <a:ea typeface="Calibri"/>
                <a:cs typeface="Calibri"/>
                <a:sym typeface="Calibri"/>
              </a:rPr>
              <a:t>For this to work, APIs must be used to access separate systems and provide necessary connectivity.</a:t>
            </a:r>
            <a:endParaRPr sz="1600"/>
          </a:p>
        </p:txBody>
      </p:sp>
      <p:sp>
        <p:nvSpPr>
          <p:cNvPr id="175" name="Google Shape;175;p30"/>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76" name="Google Shape;176;p30"/>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5"/>
          <p:cNvSpPr txBox="1"/>
          <p:nvPr>
            <p:ph type="title"/>
          </p:nvPr>
        </p:nvSpPr>
        <p:spPr>
          <a:xfrm>
            <a:off x="2652125" y="80675"/>
            <a:ext cx="5939700" cy="1278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GB" sz="5200">
                <a:solidFill>
                  <a:schemeClr val="dk1"/>
                </a:solidFill>
                <a:latin typeface="Calibri"/>
                <a:ea typeface="Calibri"/>
                <a:cs typeface="Calibri"/>
                <a:sym typeface="Calibri"/>
              </a:rPr>
              <a:t>Serverless API</a:t>
            </a:r>
            <a:endParaRPr b="1" sz="5800"/>
          </a:p>
          <a:p>
            <a:pPr indent="0" lvl="0" marL="0" rtl="0" algn="ctr">
              <a:spcBef>
                <a:spcPts val="0"/>
              </a:spcBef>
              <a:spcAft>
                <a:spcPts val="0"/>
              </a:spcAft>
              <a:buNone/>
            </a:pPr>
            <a:r>
              <a:rPr b="1" lang="en-GB" sz="3400">
                <a:solidFill>
                  <a:schemeClr val="dk1"/>
                </a:solidFill>
                <a:latin typeface="Calibri"/>
                <a:ea typeface="Calibri"/>
                <a:cs typeface="Calibri"/>
                <a:sym typeface="Calibri"/>
              </a:rPr>
              <a:t>Examples Implementation</a:t>
            </a:r>
            <a:endParaRPr sz="4000"/>
          </a:p>
        </p:txBody>
      </p:sp>
      <p:sp>
        <p:nvSpPr>
          <p:cNvPr id="565" name="Google Shape;565;p75"/>
          <p:cNvSpPr txBox="1"/>
          <p:nvPr/>
        </p:nvSpPr>
        <p:spPr>
          <a:xfrm>
            <a:off x="5143700" y="2263950"/>
            <a:ext cx="30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66" name="Google Shape;566;p75"/>
          <p:cNvSpPr/>
          <p:nvPr/>
        </p:nvSpPr>
        <p:spPr>
          <a:xfrm>
            <a:off x="566925" y="1604700"/>
            <a:ext cx="1753800" cy="105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t>Heavy Data Processing Service</a:t>
            </a:r>
            <a:r>
              <a:rPr lang="en-GB"/>
              <a:t> (when called will use cloud infrastructure </a:t>
            </a:r>
            <a:endParaRPr/>
          </a:p>
        </p:txBody>
      </p:sp>
      <p:sp>
        <p:nvSpPr>
          <p:cNvPr id="567" name="Google Shape;567;p75"/>
          <p:cNvSpPr/>
          <p:nvPr/>
        </p:nvSpPr>
        <p:spPr>
          <a:xfrm>
            <a:off x="1999850" y="2371650"/>
            <a:ext cx="941100" cy="400200"/>
          </a:xfrm>
          <a:prstGeom prst="star32">
            <a:avLst>
              <a:gd fmla="val 37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API</a:t>
            </a:r>
            <a:endParaRPr/>
          </a:p>
        </p:txBody>
      </p:sp>
      <p:sp>
        <p:nvSpPr>
          <p:cNvPr id="568" name="Google Shape;568;p75"/>
          <p:cNvSpPr/>
          <p:nvPr/>
        </p:nvSpPr>
        <p:spPr>
          <a:xfrm>
            <a:off x="3739900" y="1481563"/>
            <a:ext cx="1753800" cy="105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t>Light </a:t>
            </a:r>
            <a:r>
              <a:rPr b="1" lang="en-GB"/>
              <a:t>Data Processing Service</a:t>
            </a:r>
            <a:r>
              <a:rPr lang="en-GB"/>
              <a:t> </a:t>
            </a:r>
            <a:endParaRPr/>
          </a:p>
        </p:txBody>
      </p:sp>
      <p:sp>
        <p:nvSpPr>
          <p:cNvPr id="569" name="Google Shape;569;p75"/>
          <p:cNvSpPr/>
          <p:nvPr/>
        </p:nvSpPr>
        <p:spPr>
          <a:xfrm>
            <a:off x="3261663" y="2317425"/>
            <a:ext cx="941100" cy="400200"/>
          </a:xfrm>
          <a:prstGeom prst="star32">
            <a:avLst>
              <a:gd fmla="val 37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API</a:t>
            </a:r>
            <a:endParaRPr/>
          </a:p>
        </p:txBody>
      </p:sp>
      <p:sp>
        <p:nvSpPr>
          <p:cNvPr id="570" name="Google Shape;570;p75"/>
          <p:cNvSpPr/>
          <p:nvPr/>
        </p:nvSpPr>
        <p:spPr>
          <a:xfrm>
            <a:off x="214125" y="3172075"/>
            <a:ext cx="2459400" cy="90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User Interaction Service</a:t>
            </a:r>
            <a:endParaRPr/>
          </a:p>
        </p:txBody>
      </p:sp>
      <p:sp>
        <p:nvSpPr>
          <p:cNvPr id="571" name="Google Shape;571;p75"/>
          <p:cNvSpPr/>
          <p:nvPr/>
        </p:nvSpPr>
        <p:spPr>
          <a:xfrm>
            <a:off x="1999850" y="4021125"/>
            <a:ext cx="941100" cy="400200"/>
          </a:xfrm>
          <a:prstGeom prst="star32">
            <a:avLst>
              <a:gd fmla="val 37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API</a:t>
            </a:r>
            <a:endParaRPr/>
          </a:p>
        </p:txBody>
      </p:sp>
      <p:cxnSp>
        <p:nvCxnSpPr>
          <p:cNvPr id="572" name="Google Shape;572;p75"/>
          <p:cNvCxnSpPr>
            <a:stCxn id="570" idx="0"/>
            <a:endCxn id="567" idx="2"/>
          </p:cNvCxnSpPr>
          <p:nvPr/>
        </p:nvCxnSpPr>
        <p:spPr>
          <a:xfrm flipH="1" rot="10800000">
            <a:off x="1443825" y="2771875"/>
            <a:ext cx="1026600" cy="400200"/>
          </a:xfrm>
          <a:prstGeom prst="straightConnector1">
            <a:avLst/>
          </a:prstGeom>
          <a:noFill/>
          <a:ln cap="flat" cmpd="sng" w="9525">
            <a:solidFill>
              <a:schemeClr val="dk2"/>
            </a:solidFill>
            <a:prstDash val="solid"/>
            <a:round/>
            <a:headEnd len="med" w="med" type="none"/>
            <a:tailEnd len="med" w="med" type="triangle"/>
          </a:ln>
        </p:spPr>
      </p:cxnSp>
      <p:cxnSp>
        <p:nvCxnSpPr>
          <p:cNvPr id="573" name="Google Shape;573;p75"/>
          <p:cNvCxnSpPr/>
          <p:nvPr/>
        </p:nvCxnSpPr>
        <p:spPr>
          <a:xfrm flipH="1" rot="10800000">
            <a:off x="2451750" y="2596925"/>
            <a:ext cx="1128600" cy="619500"/>
          </a:xfrm>
          <a:prstGeom prst="straightConnector1">
            <a:avLst/>
          </a:prstGeom>
          <a:noFill/>
          <a:ln cap="flat" cmpd="sng" w="9525">
            <a:solidFill>
              <a:schemeClr val="dk2"/>
            </a:solidFill>
            <a:prstDash val="solid"/>
            <a:round/>
            <a:headEnd len="med" w="med" type="none"/>
            <a:tailEnd len="med" w="med" type="triangle"/>
          </a:ln>
        </p:spPr>
      </p:cxnSp>
      <p:sp>
        <p:nvSpPr>
          <p:cNvPr id="574" name="Google Shape;574;p75"/>
          <p:cNvSpPr txBox="1"/>
          <p:nvPr/>
        </p:nvSpPr>
        <p:spPr>
          <a:xfrm>
            <a:off x="5079500" y="2771875"/>
            <a:ext cx="175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Source Sans Pro"/>
                <a:ea typeface="Source Sans Pro"/>
                <a:cs typeface="Source Sans Pro"/>
                <a:sym typeface="Source Sans Pro"/>
              </a:rPr>
              <a:t>Other External APIs</a:t>
            </a:r>
            <a:endParaRPr>
              <a:latin typeface="Source Sans Pro"/>
              <a:ea typeface="Source Sans Pro"/>
              <a:cs typeface="Source Sans Pro"/>
              <a:sym typeface="Source Sans Pro"/>
            </a:endParaRPr>
          </a:p>
        </p:txBody>
      </p:sp>
      <p:pic>
        <p:nvPicPr>
          <p:cNvPr id="575" name="Google Shape;575;p75"/>
          <p:cNvPicPr preferRelativeResize="0"/>
          <p:nvPr/>
        </p:nvPicPr>
        <p:blipFill>
          <a:blip r:embed="rId3">
            <a:alphaModFix/>
          </a:blip>
          <a:stretch>
            <a:fillRect/>
          </a:stretch>
        </p:blipFill>
        <p:spPr>
          <a:xfrm>
            <a:off x="7310275" y="1272388"/>
            <a:ext cx="819150" cy="676275"/>
          </a:xfrm>
          <a:prstGeom prst="rect">
            <a:avLst/>
          </a:prstGeom>
          <a:noFill/>
          <a:ln>
            <a:noFill/>
          </a:ln>
        </p:spPr>
      </p:pic>
      <p:pic>
        <p:nvPicPr>
          <p:cNvPr id="576" name="Google Shape;576;p75"/>
          <p:cNvPicPr preferRelativeResize="0"/>
          <p:nvPr/>
        </p:nvPicPr>
        <p:blipFill>
          <a:blip r:embed="rId4">
            <a:alphaModFix/>
          </a:blip>
          <a:stretch>
            <a:fillRect/>
          </a:stretch>
        </p:blipFill>
        <p:spPr>
          <a:xfrm>
            <a:off x="6663000" y="1802063"/>
            <a:ext cx="857250" cy="1323975"/>
          </a:xfrm>
          <a:prstGeom prst="rect">
            <a:avLst/>
          </a:prstGeom>
          <a:noFill/>
          <a:ln>
            <a:noFill/>
          </a:ln>
        </p:spPr>
      </p:pic>
      <p:pic>
        <p:nvPicPr>
          <p:cNvPr id="577" name="Google Shape;577;p75"/>
          <p:cNvPicPr preferRelativeResize="0"/>
          <p:nvPr/>
        </p:nvPicPr>
        <p:blipFill>
          <a:blip r:embed="rId5">
            <a:alphaModFix/>
          </a:blip>
          <a:stretch>
            <a:fillRect/>
          </a:stretch>
        </p:blipFill>
        <p:spPr>
          <a:xfrm>
            <a:off x="7851400" y="1547970"/>
            <a:ext cx="1076325" cy="1624100"/>
          </a:xfrm>
          <a:prstGeom prst="rect">
            <a:avLst/>
          </a:prstGeom>
          <a:noFill/>
          <a:ln>
            <a:noFill/>
          </a:ln>
        </p:spPr>
      </p:pic>
      <p:cxnSp>
        <p:nvCxnSpPr>
          <p:cNvPr id="578" name="Google Shape;578;p75"/>
          <p:cNvCxnSpPr/>
          <p:nvPr/>
        </p:nvCxnSpPr>
        <p:spPr>
          <a:xfrm flipH="1" rot="10800000">
            <a:off x="2598500" y="2926450"/>
            <a:ext cx="2545200" cy="407700"/>
          </a:xfrm>
          <a:prstGeom prst="straightConnector1">
            <a:avLst/>
          </a:prstGeom>
          <a:noFill/>
          <a:ln cap="flat" cmpd="sng" w="9525">
            <a:solidFill>
              <a:schemeClr val="dk2"/>
            </a:solidFill>
            <a:prstDash val="solid"/>
            <a:round/>
            <a:headEnd len="med" w="med" type="none"/>
            <a:tailEnd len="med" w="med" type="triangle"/>
          </a:ln>
        </p:spPr>
      </p:cxnSp>
      <p:pic>
        <p:nvPicPr>
          <p:cNvPr id="579" name="Google Shape;579;p75"/>
          <p:cNvPicPr preferRelativeResize="0"/>
          <p:nvPr/>
        </p:nvPicPr>
        <p:blipFill>
          <a:blip r:embed="rId6">
            <a:alphaModFix/>
          </a:blip>
          <a:stretch>
            <a:fillRect/>
          </a:stretch>
        </p:blipFill>
        <p:spPr>
          <a:xfrm>
            <a:off x="5079498" y="3567632"/>
            <a:ext cx="3841475" cy="1390618"/>
          </a:xfrm>
          <a:prstGeom prst="rect">
            <a:avLst/>
          </a:prstGeom>
          <a:noFill/>
          <a:ln>
            <a:noFill/>
          </a:ln>
        </p:spPr>
      </p:pic>
      <p:sp>
        <p:nvSpPr>
          <p:cNvPr id="580" name="Google Shape;580;p75"/>
          <p:cNvSpPr txBox="1"/>
          <p:nvPr/>
        </p:nvSpPr>
        <p:spPr>
          <a:xfrm>
            <a:off x="3739900" y="3936575"/>
            <a:ext cx="1432800" cy="831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Source Sans Pro"/>
                <a:ea typeface="Source Sans Pro"/>
                <a:cs typeface="Source Sans Pro"/>
                <a:sym typeface="Source Sans Pro"/>
              </a:rPr>
              <a:t>5 minutes Training job on a heavy server</a:t>
            </a:r>
            <a:endParaRPr>
              <a:latin typeface="Source Sans Pro"/>
              <a:ea typeface="Source Sans Pro"/>
              <a:cs typeface="Source Sans Pro"/>
              <a:sym typeface="Source Sans Pr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6"/>
          <p:cNvSpPr txBox="1"/>
          <p:nvPr>
            <p:ph type="title"/>
          </p:nvPr>
        </p:nvSpPr>
        <p:spPr>
          <a:xfrm>
            <a:off x="0" y="0"/>
            <a:ext cx="9144000" cy="8991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GB" sz="5200">
                <a:solidFill>
                  <a:schemeClr val="dk1"/>
                </a:solidFill>
                <a:latin typeface="Calibri"/>
                <a:ea typeface="Calibri"/>
                <a:cs typeface="Calibri"/>
                <a:sym typeface="Calibri"/>
              </a:rPr>
              <a:t>Serverless API</a:t>
            </a:r>
            <a:r>
              <a:rPr b="1" lang="en-GB" sz="5800"/>
              <a:t> </a:t>
            </a:r>
            <a:r>
              <a:rPr b="1" lang="en-GB" sz="3400">
                <a:solidFill>
                  <a:schemeClr val="dk1"/>
                </a:solidFill>
                <a:latin typeface="Calibri"/>
                <a:ea typeface="Calibri"/>
                <a:cs typeface="Calibri"/>
                <a:sym typeface="Calibri"/>
              </a:rPr>
              <a:t>Working Assignment</a:t>
            </a:r>
            <a:endParaRPr sz="4000"/>
          </a:p>
        </p:txBody>
      </p:sp>
      <p:sp>
        <p:nvSpPr>
          <p:cNvPr id="586" name="Google Shape;586;p76"/>
          <p:cNvSpPr txBox="1"/>
          <p:nvPr/>
        </p:nvSpPr>
        <p:spPr>
          <a:xfrm>
            <a:off x="652475" y="1324700"/>
            <a:ext cx="7656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Source Sans Pro"/>
                <a:ea typeface="Source Sans Pro"/>
                <a:cs typeface="Source Sans Pro"/>
                <a:sym typeface="Source Sans Pro"/>
              </a:rPr>
              <a:t>Panacloud is working on a  Web channel (Panacloud.tv) that stream videos and provide online support to its bootcamp students. You are required to design a high level </a:t>
            </a:r>
            <a:r>
              <a:rPr lang="en-GB">
                <a:latin typeface="Source Sans Pro"/>
                <a:ea typeface="Source Sans Pro"/>
                <a:cs typeface="Source Sans Pro"/>
                <a:sym typeface="Source Sans Pro"/>
              </a:rPr>
              <a:t>architecture</a:t>
            </a:r>
            <a:r>
              <a:rPr lang="en-GB">
                <a:latin typeface="Source Sans Pro"/>
                <a:ea typeface="Source Sans Pro"/>
                <a:cs typeface="Source Sans Pro"/>
                <a:sym typeface="Source Sans Pro"/>
              </a:rPr>
              <a:t> of the application with proper distribution of the its enterprise application into </a:t>
            </a:r>
            <a:r>
              <a:rPr lang="en-GB">
                <a:latin typeface="Source Sans Pro"/>
                <a:ea typeface="Source Sans Pro"/>
                <a:cs typeface="Source Sans Pro"/>
                <a:sym typeface="Source Sans Pro"/>
              </a:rPr>
              <a:t>manageable</a:t>
            </a:r>
            <a:r>
              <a:rPr lang="en-GB">
                <a:latin typeface="Source Sans Pro"/>
                <a:ea typeface="Source Sans Pro"/>
                <a:cs typeface="Source Sans Pro"/>
                <a:sym typeface="Source Sans Pro"/>
              </a:rPr>
              <a:t> services and choose a best fit cloud </a:t>
            </a:r>
            <a:r>
              <a:rPr lang="en-GB">
                <a:latin typeface="Source Sans Pro"/>
                <a:ea typeface="Source Sans Pro"/>
                <a:cs typeface="Source Sans Pro"/>
                <a:sym typeface="Source Sans Pro"/>
              </a:rPr>
              <a:t>infrastructure</a:t>
            </a:r>
            <a:r>
              <a:rPr lang="en-GB">
                <a:latin typeface="Source Sans Pro"/>
                <a:ea typeface="Source Sans Pro"/>
                <a:cs typeface="Source Sans Pro"/>
                <a:sym typeface="Source Sans Pro"/>
              </a:rPr>
              <a:t>. You can choose any </a:t>
            </a:r>
            <a:r>
              <a:rPr lang="en-GB">
                <a:latin typeface="Source Sans Pro"/>
                <a:ea typeface="Source Sans Pro"/>
                <a:cs typeface="Source Sans Pro"/>
                <a:sym typeface="Source Sans Pro"/>
              </a:rPr>
              <a:t>previously</a:t>
            </a:r>
            <a:r>
              <a:rPr lang="en-GB">
                <a:latin typeface="Source Sans Pro"/>
                <a:ea typeface="Source Sans Pro"/>
                <a:cs typeface="Source Sans Pro"/>
                <a:sym typeface="Source Sans Pro"/>
              </a:rPr>
              <a:t> discussed option from cloud (aws specific) with following consideration</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GB">
                <a:latin typeface="Source Sans Pro"/>
                <a:ea typeface="Source Sans Pro"/>
                <a:cs typeface="Source Sans Pro"/>
                <a:sym typeface="Source Sans Pro"/>
              </a:rPr>
              <a:t>Among designed services you need to choose that each service  would have API , UI, CLI or any combination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GB">
                <a:latin typeface="Source Sans Pro"/>
                <a:ea typeface="Source Sans Pro"/>
                <a:cs typeface="Source Sans Pro"/>
                <a:sym typeface="Source Sans Pro"/>
              </a:rPr>
              <a:t>Each service would require heavy duty, lightweight or any </a:t>
            </a:r>
            <a:r>
              <a:rPr lang="en-GB">
                <a:latin typeface="Source Sans Pro"/>
                <a:ea typeface="Source Sans Pro"/>
                <a:cs typeface="Source Sans Pro"/>
                <a:sym typeface="Source Sans Pro"/>
              </a:rPr>
              <a:t>combination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GB">
                <a:latin typeface="Source Sans Pro"/>
                <a:ea typeface="Source Sans Pro"/>
                <a:cs typeface="Source Sans Pro"/>
                <a:sym typeface="Source Sans Pro"/>
              </a:rPr>
              <a:t>Which type of infrastructure would require </a:t>
            </a:r>
            <a:endParaRPr>
              <a:latin typeface="Source Sans Pro"/>
              <a:ea typeface="Source Sans Pro"/>
              <a:cs typeface="Source Sans Pro"/>
              <a:sym typeface="Source Sans Pro"/>
            </a:endParaRPr>
          </a:p>
        </p:txBody>
      </p:sp>
      <p:sp>
        <p:nvSpPr>
          <p:cNvPr id="587" name="Google Shape;587;p76"/>
          <p:cNvSpPr txBox="1"/>
          <p:nvPr/>
        </p:nvSpPr>
        <p:spPr>
          <a:xfrm>
            <a:off x="609700" y="3495450"/>
            <a:ext cx="32829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Source Sans Pro"/>
                <a:ea typeface="Source Sans Pro"/>
                <a:cs typeface="Source Sans Pro"/>
                <a:sym typeface="Source Sans Pro"/>
              </a:rPr>
              <a:t>Some Example Functions of Panacloud.tv</a:t>
            </a:r>
            <a:endParaRPr>
              <a:latin typeface="Source Sans Pro"/>
              <a:ea typeface="Source Sans Pro"/>
              <a:cs typeface="Source Sans Pro"/>
              <a:sym typeface="Source Sans Pro"/>
            </a:endParaRPr>
          </a:p>
        </p:txBody>
      </p:sp>
      <p:sp>
        <p:nvSpPr>
          <p:cNvPr id="588" name="Google Shape;588;p76"/>
          <p:cNvSpPr txBox="1"/>
          <p:nvPr/>
        </p:nvSpPr>
        <p:spPr>
          <a:xfrm>
            <a:off x="722075" y="4274775"/>
            <a:ext cx="15405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A72A1E"/>
                </a:solidFill>
                <a:latin typeface="Roboto"/>
                <a:ea typeface="Roboto"/>
                <a:cs typeface="Roboto"/>
                <a:sym typeface="Roboto"/>
              </a:rPr>
              <a:t>Team managment</a:t>
            </a:r>
            <a:endParaRPr sz="1000">
              <a:solidFill>
                <a:srgbClr val="A72A1E"/>
              </a:solidFill>
              <a:latin typeface="Roboto"/>
              <a:ea typeface="Roboto"/>
              <a:cs typeface="Roboto"/>
              <a:sym typeface="Roboto"/>
            </a:endParaRPr>
          </a:p>
        </p:txBody>
      </p:sp>
      <p:sp>
        <p:nvSpPr>
          <p:cNvPr id="589" name="Google Shape;589;p76"/>
          <p:cNvSpPr txBox="1"/>
          <p:nvPr/>
        </p:nvSpPr>
        <p:spPr>
          <a:xfrm>
            <a:off x="4449350" y="37781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A72A1E"/>
                </a:solidFill>
                <a:latin typeface="Roboto"/>
                <a:ea typeface="Roboto"/>
                <a:cs typeface="Roboto"/>
                <a:sym typeface="Roboto"/>
              </a:rPr>
              <a:t>Data Pre processing</a:t>
            </a:r>
            <a:endParaRPr sz="1000">
              <a:solidFill>
                <a:srgbClr val="A72A1E"/>
              </a:solidFill>
              <a:latin typeface="Roboto"/>
              <a:ea typeface="Roboto"/>
              <a:cs typeface="Roboto"/>
              <a:sym typeface="Roboto"/>
            </a:endParaRPr>
          </a:p>
        </p:txBody>
      </p:sp>
      <p:sp>
        <p:nvSpPr>
          <p:cNvPr id="590" name="Google Shape;590;p76"/>
          <p:cNvSpPr txBox="1"/>
          <p:nvPr/>
        </p:nvSpPr>
        <p:spPr>
          <a:xfrm>
            <a:off x="7252100" y="3706513"/>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A72A1E"/>
                </a:solidFill>
                <a:latin typeface="Roboto"/>
                <a:ea typeface="Roboto"/>
                <a:cs typeface="Roboto"/>
                <a:sym typeface="Roboto"/>
              </a:rPr>
              <a:t>Inference/</a:t>
            </a:r>
            <a:r>
              <a:rPr lang="en-GB" sz="1000">
                <a:solidFill>
                  <a:srgbClr val="A72A1E"/>
                </a:solidFill>
                <a:latin typeface="Roboto"/>
                <a:ea typeface="Roboto"/>
                <a:cs typeface="Roboto"/>
                <a:sym typeface="Roboto"/>
              </a:rPr>
              <a:t>Prediction</a:t>
            </a:r>
            <a:endParaRPr sz="1000">
              <a:solidFill>
                <a:srgbClr val="A72A1E"/>
              </a:solidFill>
              <a:latin typeface="Roboto"/>
              <a:ea typeface="Roboto"/>
              <a:cs typeface="Roboto"/>
              <a:sym typeface="Roboto"/>
            </a:endParaRPr>
          </a:p>
        </p:txBody>
      </p:sp>
      <p:sp>
        <p:nvSpPr>
          <p:cNvPr id="591" name="Google Shape;591;p76"/>
          <p:cNvSpPr txBox="1"/>
          <p:nvPr/>
        </p:nvSpPr>
        <p:spPr>
          <a:xfrm>
            <a:off x="5445425" y="32171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A72A1E"/>
                </a:solidFill>
                <a:latin typeface="Roboto"/>
                <a:ea typeface="Roboto"/>
                <a:cs typeface="Roboto"/>
                <a:sym typeface="Roboto"/>
              </a:rPr>
              <a:t>Videos ML Training</a:t>
            </a:r>
            <a:endParaRPr sz="1000">
              <a:solidFill>
                <a:srgbClr val="A72A1E"/>
              </a:solidFill>
              <a:latin typeface="Roboto"/>
              <a:ea typeface="Roboto"/>
              <a:cs typeface="Roboto"/>
              <a:sym typeface="Roboto"/>
            </a:endParaRPr>
          </a:p>
        </p:txBody>
      </p:sp>
      <p:sp>
        <p:nvSpPr>
          <p:cNvPr id="592" name="Google Shape;592;p76"/>
          <p:cNvSpPr txBox="1"/>
          <p:nvPr/>
        </p:nvSpPr>
        <p:spPr>
          <a:xfrm>
            <a:off x="6481700" y="4330625"/>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A72A1E"/>
                </a:solidFill>
                <a:latin typeface="Roboto"/>
                <a:ea typeface="Roboto"/>
                <a:cs typeface="Roboto"/>
                <a:sym typeface="Roboto"/>
              </a:rPr>
              <a:t>Financials</a:t>
            </a:r>
            <a:endParaRPr sz="1000">
              <a:solidFill>
                <a:srgbClr val="A72A1E"/>
              </a:solidFill>
              <a:latin typeface="Roboto"/>
              <a:ea typeface="Roboto"/>
              <a:cs typeface="Roboto"/>
              <a:sym typeface="Roboto"/>
            </a:endParaRPr>
          </a:p>
        </p:txBody>
      </p:sp>
      <p:sp>
        <p:nvSpPr>
          <p:cNvPr id="593" name="Google Shape;593;p76"/>
          <p:cNvSpPr txBox="1"/>
          <p:nvPr/>
        </p:nvSpPr>
        <p:spPr>
          <a:xfrm>
            <a:off x="4310800" y="44738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A72A1E"/>
                </a:solidFill>
                <a:latin typeface="Roboto"/>
                <a:ea typeface="Roboto"/>
                <a:cs typeface="Roboto"/>
                <a:sym typeface="Roboto"/>
              </a:rPr>
              <a:t>Resource</a:t>
            </a:r>
            <a:r>
              <a:rPr lang="en-GB" sz="1000">
                <a:solidFill>
                  <a:srgbClr val="A72A1E"/>
                </a:solidFill>
                <a:latin typeface="Roboto"/>
                <a:ea typeface="Roboto"/>
                <a:cs typeface="Roboto"/>
                <a:sym typeface="Roboto"/>
              </a:rPr>
              <a:t> Aquisition and control</a:t>
            </a:r>
            <a:endParaRPr sz="1000">
              <a:solidFill>
                <a:srgbClr val="A72A1E"/>
              </a:solidFill>
              <a:latin typeface="Roboto"/>
              <a:ea typeface="Roboto"/>
              <a:cs typeface="Roboto"/>
              <a:sym typeface="Roboto"/>
            </a:endParaRPr>
          </a:p>
        </p:txBody>
      </p:sp>
      <p:sp>
        <p:nvSpPr>
          <p:cNvPr id="594" name="Google Shape;594;p76"/>
          <p:cNvSpPr txBox="1"/>
          <p:nvPr/>
        </p:nvSpPr>
        <p:spPr>
          <a:xfrm>
            <a:off x="2455350" y="4405475"/>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rgbClr val="A72A1E"/>
                </a:solidFill>
                <a:latin typeface="Roboto"/>
                <a:ea typeface="Roboto"/>
                <a:cs typeface="Roboto"/>
                <a:sym typeface="Roboto"/>
              </a:rPr>
              <a:t>Product/Program </a:t>
            </a:r>
            <a:r>
              <a:rPr lang="en-GB" sz="1000">
                <a:solidFill>
                  <a:srgbClr val="A72A1E"/>
                </a:solidFill>
                <a:latin typeface="Roboto"/>
                <a:ea typeface="Roboto"/>
                <a:cs typeface="Roboto"/>
                <a:sym typeface="Roboto"/>
              </a:rPr>
              <a:t>management</a:t>
            </a:r>
            <a:r>
              <a:rPr lang="en-GB"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p:txBody>
      </p:sp>
      <p:sp>
        <p:nvSpPr>
          <p:cNvPr id="595" name="Google Shape;595;p76"/>
          <p:cNvSpPr txBox="1"/>
          <p:nvPr/>
        </p:nvSpPr>
        <p:spPr>
          <a:xfrm>
            <a:off x="7361725" y="2896513"/>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A72A1E"/>
                </a:solidFill>
                <a:latin typeface="Roboto"/>
                <a:ea typeface="Roboto"/>
                <a:cs typeface="Roboto"/>
                <a:sym typeface="Roboto"/>
              </a:rPr>
              <a:t>Security and Complience</a:t>
            </a:r>
            <a:endParaRPr sz="1000">
              <a:solidFill>
                <a:srgbClr val="A72A1E"/>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9" name="Shape 599"/>
        <p:cNvGrpSpPr/>
        <p:nvPr/>
      </p:nvGrpSpPr>
      <p:grpSpPr>
        <a:xfrm>
          <a:off x="0" y="0"/>
          <a:ext cx="0" cy="0"/>
          <a:chOff x="0" y="0"/>
          <a:chExt cx="0" cy="0"/>
        </a:xfrm>
      </p:grpSpPr>
      <p:pic>
        <p:nvPicPr>
          <p:cNvPr descr="panacloud logo.jpg" id="600" name="Google Shape;600;p77"/>
          <p:cNvPicPr preferRelativeResize="0"/>
          <p:nvPr/>
        </p:nvPicPr>
        <p:blipFill rotWithShape="1">
          <a:blip r:embed="rId3">
            <a:alphaModFix/>
          </a:blip>
          <a:srcRect b="0" l="0" r="0" t="0"/>
          <a:stretch/>
        </p:blipFill>
        <p:spPr>
          <a:xfrm>
            <a:off x="3566711" y="3028950"/>
            <a:ext cx="2011267" cy="993662"/>
          </a:xfrm>
          <a:prstGeom prst="rect">
            <a:avLst/>
          </a:prstGeom>
          <a:noFill/>
          <a:ln>
            <a:noFill/>
          </a:ln>
        </p:spPr>
      </p:pic>
      <p:sp>
        <p:nvSpPr>
          <p:cNvPr id="601" name="Google Shape;601;p77"/>
          <p:cNvSpPr txBox="1"/>
          <p:nvPr/>
        </p:nvSpPr>
        <p:spPr>
          <a:xfrm>
            <a:off x="0" y="4114800"/>
            <a:ext cx="9144000" cy="7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000" u="none" cap="none" strike="noStrike">
                <a:solidFill>
                  <a:schemeClr val="dk1"/>
                </a:solidFill>
                <a:latin typeface="Arial"/>
                <a:ea typeface="Arial"/>
                <a:cs typeface="Arial"/>
                <a:sym typeface="Arial"/>
              </a:rPr>
              <a:t>Platform for the API Economy</a:t>
            </a:r>
            <a:endParaRPr b="1" i="0" sz="20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0" i="0" lang="en-GB" sz="2000" u="none" cap="none" strike="noStrike">
                <a:solidFill>
                  <a:schemeClr val="dk1"/>
                </a:solidFill>
                <a:latin typeface="Arial"/>
                <a:ea typeface="Arial"/>
                <a:cs typeface="Arial"/>
                <a:sym typeface="Arial"/>
              </a:rPr>
              <a:t>Fusing Serverless, AI, IoT, Blockchain, and Quantum Technologies</a:t>
            </a:r>
            <a:endParaRPr/>
          </a:p>
          <a:p>
            <a:pPr indent="0" lvl="0" marL="0" marR="0" rtl="0" algn="ctr">
              <a:spcBef>
                <a:spcPts val="0"/>
              </a:spcBef>
              <a:spcAft>
                <a:spcPts val="0"/>
              </a:spcAft>
              <a:buNone/>
            </a:pPr>
            <a:r>
              <a:rPr b="0" i="0" lang="en-GB" sz="2000" u="none" cap="none" strike="noStrike">
                <a:solidFill>
                  <a:schemeClr val="dk1"/>
                </a:solidFill>
                <a:latin typeface="Arial"/>
                <a:ea typeface="Arial"/>
                <a:cs typeface="Arial"/>
                <a:sym typeface="Arial"/>
              </a:rPr>
              <a:t>in Next-Gen APIs</a:t>
            </a:r>
            <a:endParaRPr/>
          </a:p>
        </p:txBody>
      </p:sp>
      <p:sp>
        <p:nvSpPr>
          <p:cNvPr id="602" name="Google Shape;602;p77"/>
          <p:cNvSpPr txBox="1"/>
          <p:nvPr/>
        </p:nvSpPr>
        <p:spPr>
          <a:xfrm>
            <a:off x="0" y="1314450"/>
            <a:ext cx="91440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6600" u="none" cap="none" strike="noStrike">
                <a:solidFill>
                  <a:schemeClr val="dk1"/>
                </a:solidFill>
                <a:latin typeface="Arial"/>
                <a:ea typeface="Arial"/>
                <a:cs typeface="Arial"/>
                <a:sym typeface="Arial"/>
              </a:rPr>
              <a:t>Thank You</a:t>
            </a:r>
            <a:endParaRPr b="1" i="0" sz="6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602"/>
                                        </p:tgtEl>
                                        <p:attrNameLst>
                                          <p:attrName>style.visibility</p:attrName>
                                        </p:attrNameLst>
                                      </p:cBhvr>
                                      <p:to>
                                        <p:strVal val="visible"/>
                                      </p:to>
                                    </p:set>
                                    <p:animEffect filter="fade" transition="in">
                                      <p:cBhvr>
                                        <p:cTn dur="1000"/>
                                        <p:tgtEl>
                                          <p:spTgt spid="602"/>
                                        </p:tgtEl>
                                      </p:cBhvr>
                                    </p:animEffect>
                                  </p:childTnLst>
                                </p:cTn>
                              </p:par>
                            </p:childTnLst>
                          </p:cTn>
                        </p:par>
                        <p:par>
                          <p:cTn fill="hold">
                            <p:stCondLst>
                              <p:cond delay="1000"/>
                            </p:stCondLst>
                            <p:childTnLst>
                              <p:par>
                                <p:cTn fill="hold" nodeType="afterEffect" presetClass="entr" presetID="23" presetSubtype="16">
                                  <p:stCondLst>
                                    <p:cond delay="1000"/>
                                  </p:stCondLst>
                                  <p:childTnLst>
                                    <p:set>
                                      <p:cBhvr>
                                        <p:cTn dur="1" fill="hold">
                                          <p:stCondLst>
                                            <p:cond delay="0"/>
                                          </p:stCondLst>
                                        </p:cTn>
                                        <p:tgtEl>
                                          <p:spTgt spid="600"/>
                                        </p:tgtEl>
                                        <p:attrNameLst>
                                          <p:attrName>style.visibility</p:attrName>
                                        </p:attrNameLst>
                                      </p:cBhvr>
                                      <p:to>
                                        <p:strVal val="visible"/>
                                      </p:to>
                                    </p:set>
                                    <p:anim calcmode="lin" valueType="num">
                                      <p:cBhvr additive="base">
                                        <p:cTn dur="500"/>
                                        <p:tgtEl>
                                          <p:spTgt spid="600"/>
                                        </p:tgtEl>
                                        <p:attrNameLst>
                                          <p:attrName>ppt_w</p:attrName>
                                        </p:attrNameLst>
                                      </p:cBhvr>
                                      <p:tavLst>
                                        <p:tav fmla="" tm="0">
                                          <p:val>
                                            <p:strVal val="0"/>
                                          </p:val>
                                        </p:tav>
                                        <p:tav fmla="" tm="100000">
                                          <p:val>
                                            <p:strVal val="#ppt_w"/>
                                          </p:val>
                                        </p:tav>
                                      </p:tavLst>
                                    </p:anim>
                                    <p:anim calcmode="lin" valueType="num">
                                      <p:cBhvr additive="base">
                                        <p:cTn dur="500"/>
                                        <p:tgtEl>
                                          <p:spTgt spid="600"/>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000"/>
                                        <p:tgtEl>
                                          <p:spTgt spid="6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78"/>
          <p:cNvSpPr txBox="1"/>
          <p:nvPr>
            <p:ph type="title"/>
          </p:nvPr>
        </p:nvSpPr>
        <p:spPr>
          <a:xfrm>
            <a:off x="549275" y="80683"/>
            <a:ext cx="8042400" cy="1002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GB"/>
              <a:t>Next Week</a:t>
            </a:r>
            <a:endParaRPr/>
          </a:p>
        </p:txBody>
      </p:sp>
      <p:sp>
        <p:nvSpPr>
          <p:cNvPr id="608" name="Google Shape;608;p78"/>
          <p:cNvSpPr txBox="1"/>
          <p:nvPr>
            <p:ph idx="1" type="body"/>
          </p:nvPr>
        </p:nvSpPr>
        <p:spPr>
          <a:xfrm>
            <a:off x="549275" y="1200151"/>
            <a:ext cx="8042400" cy="3257700"/>
          </a:xfrm>
          <a:prstGeom prst="rect">
            <a:avLst/>
          </a:prstGeom>
        </p:spPr>
        <p:txBody>
          <a:bodyPr anchorCtr="0" anchor="t" bIns="45700" lIns="91425" spcFirstLastPara="1" rIns="91425" wrap="square" tIns="45700">
            <a:normAutofit/>
          </a:bodyPr>
          <a:lstStyle/>
          <a:p>
            <a:pPr indent="0" lvl="0" marL="0" rtl="0" algn="ctr">
              <a:spcBef>
                <a:spcPts val="2000"/>
              </a:spcBef>
              <a:spcAft>
                <a:spcPts val="0"/>
              </a:spcAft>
              <a:buNone/>
            </a:pPr>
            <a:r>
              <a:rPr b="1" lang="en-GB" sz="2600"/>
              <a:t>Content for Week 2</a:t>
            </a:r>
            <a:endParaRPr b="1"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1219200" y="-11430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API Adoption is Exploding</a:t>
            </a:r>
            <a:endParaRPr b="1" sz="4000">
              <a:solidFill>
                <a:schemeClr val="dk1"/>
              </a:solidFill>
              <a:latin typeface="Calibri"/>
              <a:ea typeface="Calibri"/>
              <a:cs typeface="Calibri"/>
              <a:sym typeface="Calibri"/>
            </a:endParaRPr>
          </a:p>
        </p:txBody>
      </p:sp>
      <p:sp>
        <p:nvSpPr>
          <p:cNvPr id="183" name="Google Shape;183;p31"/>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rmAutofit fontScale="77500" lnSpcReduction="10000"/>
          </a:bodyPr>
          <a:lstStyle/>
          <a:p>
            <a:pPr indent="-326172" lvl="0" marL="349250" rtl="0" algn="l">
              <a:spcBef>
                <a:spcPts val="0"/>
              </a:spcBef>
              <a:spcAft>
                <a:spcPts val="0"/>
              </a:spcAft>
              <a:buClr>
                <a:srgbClr val="000000"/>
              </a:buClr>
              <a:buSzPct val="110369"/>
              <a:buChar char="⚫"/>
            </a:pPr>
            <a:r>
              <a:rPr lang="en-GB" sz="3182">
                <a:latin typeface="Calibri"/>
                <a:ea typeface="Calibri"/>
                <a:cs typeface="Calibri"/>
                <a:sym typeface="Calibri"/>
              </a:rPr>
              <a:t>Every future app will need an approach to </a:t>
            </a:r>
            <a:r>
              <a:rPr i="1" lang="en-GB" sz="3182">
                <a:latin typeface="Calibri"/>
                <a:ea typeface="Calibri"/>
                <a:cs typeface="Calibri"/>
                <a:sym typeface="Calibri"/>
              </a:rPr>
              <a:t>Program the World</a:t>
            </a:r>
            <a:r>
              <a:rPr lang="en-GB" sz="3182">
                <a:latin typeface="Calibri"/>
                <a:ea typeface="Calibri"/>
                <a:cs typeface="Calibri"/>
                <a:sym typeface="Calibri"/>
              </a:rPr>
              <a:t>, a way of connecting, accessing and controlling every digital and physical asset on the planet.</a:t>
            </a:r>
            <a:endParaRPr sz="2282"/>
          </a:p>
          <a:p>
            <a:pPr indent="-326172" lvl="0" marL="349250" rtl="0" algn="l">
              <a:spcBef>
                <a:spcPts val="1272"/>
              </a:spcBef>
              <a:spcAft>
                <a:spcPts val="0"/>
              </a:spcAft>
              <a:buClr>
                <a:srgbClr val="000000"/>
              </a:buClr>
              <a:buSzPct val="110369"/>
              <a:buChar char="⚫"/>
            </a:pPr>
            <a:r>
              <a:rPr lang="en-GB" sz="3182">
                <a:latin typeface="Calibri"/>
                <a:ea typeface="Calibri"/>
                <a:cs typeface="Calibri"/>
                <a:sym typeface="Calibri"/>
              </a:rPr>
              <a:t>We must enable every form of digital asset to become programmable, transforming everything into an Application Programming Interface (API).</a:t>
            </a:r>
            <a:endParaRPr sz="2282"/>
          </a:p>
          <a:p>
            <a:pPr indent="-326172" lvl="0" marL="349250" rtl="0" algn="l">
              <a:spcBef>
                <a:spcPts val="1272"/>
              </a:spcBef>
              <a:spcAft>
                <a:spcPts val="0"/>
              </a:spcAft>
              <a:buClr>
                <a:srgbClr val="000000"/>
              </a:buClr>
              <a:buSzPct val="110369"/>
              <a:buChar char="⚫"/>
            </a:pPr>
            <a:r>
              <a:rPr lang="en-GB" sz="3182">
                <a:latin typeface="Calibri"/>
                <a:ea typeface="Calibri"/>
                <a:cs typeface="Calibri"/>
                <a:sym typeface="Calibri"/>
              </a:rPr>
              <a:t> “The world is on course to having a trillion programmable endpoints,” said Tyler Jewell, the managing director at Dell Technologies Capital.</a:t>
            </a:r>
            <a:endParaRPr sz="2282"/>
          </a:p>
          <a:p>
            <a:pPr indent="-331962" lvl="0" marL="349250" rtl="0" algn="l">
              <a:spcBef>
                <a:spcPts val="1272"/>
              </a:spcBef>
              <a:spcAft>
                <a:spcPts val="0"/>
              </a:spcAft>
              <a:buClr>
                <a:srgbClr val="000000"/>
              </a:buClr>
              <a:buSzPct val="110000"/>
              <a:buChar char="⚫"/>
            </a:pPr>
            <a:r>
              <a:rPr b="1" lang="en-GB" sz="3300">
                <a:latin typeface="Calibri"/>
                <a:ea typeface="Calibri"/>
                <a:cs typeface="Calibri"/>
                <a:sym typeface="Calibri"/>
              </a:rPr>
              <a:t>Everything must — and will — become an API. </a:t>
            </a:r>
            <a:endParaRPr b="1" sz="3300">
              <a:latin typeface="Calibri"/>
              <a:ea typeface="Calibri"/>
              <a:cs typeface="Calibri"/>
              <a:sym typeface="Calibri"/>
            </a:endParaRPr>
          </a:p>
        </p:txBody>
      </p:sp>
      <p:sp>
        <p:nvSpPr>
          <p:cNvPr id="184" name="Google Shape;184;p31"/>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85" name="Google Shape;185;p31"/>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0" name="Shape 190"/>
        <p:cNvGrpSpPr/>
        <p:nvPr/>
      </p:nvGrpSpPr>
      <p:grpSpPr>
        <a:xfrm>
          <a:off x="0" y="0"/>
          <a:ext cx="0" cy="0"/>
          <a:chOff x="0" y="0"/>
          <a:chExt cx="0" cy="0"/>
        </a:xfrm>
      </p:grpSpPr>
      <p:sp>
        <p:nvSpPr>
          <p:cNvPr id="191" name="Google Shape;191;p32"/>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92" name="Google Shape;192;p32"/>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descr="Screenshot 2021-05-28 at 9.45.52 AM.png" id="193" name="Google Shape;193;p32"/>
          <p:cNvPicPr preferRelativeResize="0"/>
          <p:nvPr/>
        </p:nvPicPr>
        <p:blipFill rotWithShape="1">
          <a:blip r:embed="rId4">
            <a:alphaModFix/>
          </a:blip>
          <a:srcRect b="0" l="0" r="0" t="0"/>
          <a:stretch/>
        </p:blipFill>
        <p:spPr>
          <a:xfrm>
            <a:off x="609600" y="568971"/>
            <a:ext cx="6400800" cy="37385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8" name="Shape 198"/>
        <p:cNvGrpSpPr/>
        <p:nvPr/>
      </p:nvGrpSpPr>
      <p:grpSpPr>
        <a:xfrm>
          <a:off x="0" y="0"/>
          <a:ext cx="0" cy="0"/>
          <a:chOff x="0" y="0"/>
          <a:chExt cx="0" cy="0"/>
        </a:xfrm>
      </p:grpSpPr>
      <p:sp>
        <p:nvSpPr>
          <p:cNvPr id="199" name="Google Shape;199;p33"/>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00" name="Google Shape;200;p33"/>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descr="Screenshot 2021-05-28 at 9.48.00 AM.png" id="201" name="Google Shape;201;p33"/>
          <p:cNvPicPr preferRelativeResize="0"/>
          <p:nvPr/>
        </p:nvPicPr>
        <p:blipFill rotWithShape="1">
          <a:blip r:embed="rId4">
            <a:alphaModFix/>
          </a:blip>
          <a:srcRect b="0" l="0" r="0" t="0"/>
          <a:stretch/>
        </p:blipFill>
        <p:spPr>
          <a:xfrm>
            <a:off x="1752600" y="114300"/>
            <a:ext cx="4581525" cy="48956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6" name="Shape 206"/>
        <p:cNvGrpSpPr/>
        <p:nvPr/>
      </p:nvGrpSpPr>
      <p:grpSpPr>
        <a:xfrm>
          <a:off x="0" y="0"/>
          <a:ext cx="0" cy="0"/>
          <a:chOff x="0" y="0"/>
          <a:chExt cx="0" cy="0"/>
        </a:xfrm>
      </p:grpSpPr>
      <p:sp>
        <p:nvSpPr>
          <p:cNvPr id="207" name="Google Shape;207;p34"/>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08" name="Google Shape;208;p34"/>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descr="Screenshot 2021-05-28 at 10.06.01 AM.png" id="209" name="Google Shape;209;p34"/>
          <p:cNvPicPr preferRelativeResize="0"/>
          <p:nvPr/>
        </p:nvPicPr>
        <p:blipFill rotWithShape="1">
          <a:blip r:embed="rId4">
            <a:alphaModFix/>
          </a:blip>
          <a:srcRect b="0" l="0" r="0" t="0"/>
          <a:stretch/>
        </p:blipFill>
        <p:spPr>
          <a:xfrm>
            <a:off x="600651" y="781050"/>
            <a:ext cx="6121762" cy="327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reez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