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2" r:id="rId2"/>
    <p:sldId id="283" r:id="rId3"/>
    <p:sldId id="297" r:id="rId4"/>
    <p:sldId id="291" r:id="rId5"/>
    <p:sldId id="284" r:id="rId6"/>
    <p:sldId id="256" r:id="rId7"/>
    <p:sldId id="2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87769" autoAdjust="0"/>
  </p:normalViewPr>
  <p:slideViewPr>
    <p:cSldViewPr snapToGrid="0">
      <p:cViewPr>
        <p:scale>
          <a:sx n="50" d="100"/>
          <a:sy n="50" d="100"/>
        </p:scale>
        <p:origin x="544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2019/05/01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2019/05/01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851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631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3107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0969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91775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8603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 descr="Slide accent to title box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087" y="1473201"/>
            <a:ext cx="5482987" cy="3541712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Detecting Major Depressive Disorder using machine learning algorithms to classify MRI brain scans </a:t>
            </a:r>
            <a:br>
              <a:rPr lang="en-US" b="0" dirty="0"/>
            </a:br>
            <a:br>
              <a:rPr lang="en-US" dirty="0"/>
            </a:br>
            <a:endParaRPr lang="en-ZA" dirty="0"/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93F360F-BBD0-478C-B733-D528D404C3AA}"/>
              </a:ext>
            </a:extLst>
          </p:cNvPr>
          <p:cNvSpPr txBox="1">
            <a:spLocks/>
          </p:cNvSpPr>
          <p:nvPr/>
        </p:nvSpPr>
        <p:spPr>
          <a:xfrm>
            <a:off x="1477087" y="4998260"/>
            <a:ext cx="5482987" cy="938195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2800" dirty="0"/>
              <a:t>By: Faraaz Rahman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/>
          <a:lstStyle/>
          <a:p>
            <a:r>
              <a:rPr lang="en-ZA" dirty="0"/>
              <a:t>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326640"/>
            <a:ext cx="5472000" cy="3600000"/>
          </a:xfrm>
        </p:spPr>
        <p:txBody>
          <a:bodyPr/>
          <a:lstStyle/>
          <a:p>
            <a:r>
              <a:rPr lang="en-ZA" sz="2400" dirty="0"/>
              <a:t>300 million people all over the world have major depressive disorder (MDD)</a:t>
            </a:r>
          </a:p>
          <a:p>
            <a:r>
              <a:rPr lang="en-ZA" sz="2400" dirty="0"/>
              <a:t>MDD leads to suicide</a:t>
            </a:r>
          </a:p>
          <a:p>
            <a:r>
              <a:rPr lang="en-ZA" sz="2400" dirty="0"/>
              <a:t>In 2018, 100K people commit suicide</a:t>
            </a:r>
          </a:p>
          <a:p>
            <a:r>
              <a:rPr lang="en-ZA" sz="2400" dirty="0"/>
              <a:t>Accurately determine if someone has MDD</a:t>
            </a:r>
          </a:p>
          <a:p>
            <a:r>
              <a:rPr lang="en-ZA" sz="2400" dirty="0"/>
              <a:t>To detect and predict major depressive disorder early on</a:t>
            </a:r>
          </a:p>
          <a:p>
            <a:endParaRPr lang="en-ZA" sz="2400" dirty="0"/>
          </a:p>
          <a:p>
            <a:endParaRPr lang="en-ZA" sz="2400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6288002" y="2460298"/>
            <a:ext cx="5187887" cy="2714994"/>
          </a:xfrm>
        </p:spPr>
      </p:pic>
      <p:sp>
        <p:nvSpPr>
          <p:cNvPr id="15" name="Freeform 5" descr="Hollow image accent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Solid image accent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 is this possible?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15358"/>
            <a:ext cx="5472000" cy="3600000"/>
          </a:xfrm>
        </p:spPr>
        <p:txBody>
          <a:bodyPr/>
          <a:lstStyle/>
          <a:p>
            <a:r>
              <a:rPr lang="en-ZA" sz="2400" dirty="0"/>
              <a:t>Excessive cortisol is sent to the brain during depression</a:t>
            </a:r>
          </a:p>
          <a:p>
            <a:r>
              <a:rPr lang="en-ZA" sz="2400" dirty="0"/>
              <a:t>An area in the dentate gyrus has neurons</a:t>
            </a:r>
          </a:p>
          <a:p>
            <a:r>
              <a:rPr lang="en-ZA" sz="2400" dirty="0"/>
              <a:t>When the dentate gyrus is exposed to too much cortisol, the neurons in the hippocampus decrease in volume and shrink</a:t>
            </a:r>
          </a:p>
          <a:p>
            <a:r>
              <a:rPr lang="en-ZA" sz="2400" dirty="0"/>
              <a:t>When excess cortisol is produced, prefrontal cortex shrinks</a:t>
            </a:r>
          </a:p>
          <a:p>
            <a:r>
              <a:rPr lang="en-ZA" sz="2400" dirty="0"/>
              <a:t>The amygdala enlarges when in constant exposure of cortisol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4700BA49-6B61-4DFB-BB10-08D1A7C42B7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/>
          <a:srcRect l="7118" r="7118"/>
          <a:stretch>
            <a:fillRect/>
          </a:stretch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B7F0CBFB-D481-4592-A0E3-5AE97798A50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4742" r="4742"/>
          <a:stretch>
            <a:fillRect/>
          </a:stretch>
        </p:blipFill>
        <p:spPr>
          <a:xfrm>
            <a:off x="6812170" y="2376298"/>
            <a:ext cx="2405261" cy="2125239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6C6A62BE-9E91-40A5-AA3A-C9C027728C6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5"/>
          <a:srcRect l="269" r="269"/>
          <a:stretch>
            <a:fillRect/>
          </a:stretch>
        </p:blipFill>
        <p:spPr>
          <a:xfrm>
            <a:off x="8812419" y="3552739"/>
            <a:ext cx="2405261" cy="2125239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8ADCD80-FAE4-47BE-9401-FB0E0CACFCDF}"/>
              </a:ext>
            </a:extLst>
          </p:cNvPr>
          <p:cNvSpPr txBox="1"/>
          <p:nvPr/>
        </p:nvSpPr>
        <p:spPr>
          <a:xfrm>
            <a:off x="7589675" y="4501537"/>
            <a:ext cx="122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Prefrontal cortex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44FBDD-79AB-4972-92CE-AA5FB0804272}"/>
              </a:ext>
            </a:extLst>
          </p:cNvPr>
          <p:cNvSpPr txBox="1"/>
          <p:nvPr/>
        </p:nvSpPr>
        <p:spPr>
          <a:xfrm>
            <a:off x="9153811" y="740130"/>
            <a:ext cx="172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Hippocampus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BDD961-24CC-44D1-9F04-150C58687327}"/>
              </a:ext>
            </a:extLst>
          </p:cNvPr>
          <p:cNvSpPr txBox="1"/>
          <p:nvPr/>
        </p:nvSpPr>
        <p:spPr>
          <a:xfrm>
            <a:off x="9403676" y="5677978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Amygdala</a:t>
            </a:r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Past Research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508" y="1086699"/>
            <a:ext cx="5472000" cy="2783552"/>
          </a:xfrm>
        </p:spPr>
        <p:txBody>
          <a:bodyPr/>
          <a:lstStyle/>
          <a:p>
            <a:r>
              <a:rPr lang="en-ZA" sz="2400" dirty="0"/>
              <a:t>Analysing brain scan images to diagnose bipolar disorder (Accuracy 80%)</a:t>
            </a:r>
          </a:p>
          <a:p>
            <a:r>
              <a:rPr lang="en-ZA" sz="2400" dirty="0"/>
              <a:t>Using a convolutional neural network to detect major depressive disorder (Accuracy 70%)</a:t>
            </a:r>
          </a:p>
          <a:p>
            <a:r>
              <a:rPr lang="en-ZA" sz="2400" dirty="0"/>
              <a:t>Using fMRI to see the change in a brain after listening to music</a:t>
            </a:r>
          </a:p>
          <a:p>
            <a:pPr marL="0" indent="0">
              <a:buNone/>
            </a:pPr>
            <a:r>
              <a:rPr lang="en-ZA" sz="2400" dirty="0"/>
              <a:t>Does not:</a:t>
            </a:r>
          </a:p>
          <a:p>
            <a:r>
              <a:rPr lang="en-ZA" sz="2400" dirty="0"/>
              <a:t>Use structural MRI images</a:t>
            </a:r>
          </a:p>
          <a:p>
            <a:r>
              <a:rPr lang="en-ZA" sz="2400" dirty="0"/>
              <a:t>Looking for volume changes in the 3 said sections</a:t>
            </a:r>
          </a:p>
          <a:p>
            <a:r>
              <a:rPr lang="en-ZA" sz="2400" dirty="0"/>
              <a:t>Use various machine learning algorithms to find the optimal solution</a:t>
            </a:r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</p:txBody>
      </p:sp>
      <p:sp>
        <p:nvSpPr>
          <p:cNvPr id="66" name="Freeform 5" descr="Hollow accent block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7" name="Freeform 5" descr="Solid accent block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C2123A4-12EB-466E-B31F-64C015AE79CE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/>
          <a:srcRect l="5882" r="58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 am I going to do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410" y="1127664"/>
            <a:ext cx="5472000" cy="1882828"/>
          </a:xfrm>
        </p:spPr>
        <p:txBody>
          <a:bodyPr/>
          <a:lstStyle/>
          <a:p>
            <a:pPr fontAlgn="base"/>
            <a:r>
              <a:rPr lang="en-US" sz="2400" dirty="0"/>
              <a:t>To classify the images, multiple machine learning algorithms will be used</a:t>
            </a:r>
          </a:p>
          <a:p>
            <a:pPr fontAlgn="base"/>
            <a:r>
              <a:rPr lang="en-US" sz="2400" dirty="0"/>
              <a:t>MRI data gathered from open source data sets and features will be extracted into a table format</a:t>
            </a:r>
          </a:p>
          <a:p>
            <a:pPr fontAlgn="base"/>
            <a:r>
              <a:rPr lang="en-US" sz="2400" dirty="0"/>
              <a:t>Defining the feature vectors</a:t>
            </a:r>
          </a:p>
          <a:p>
            <a:pPr fontAlgn="base"/>
            <a:r>
              <a:rPr lang="en-US" sz="2400" dirty="0"/>
              <a:t>Apply various supervised learning classifiers</a:t>
            </a:r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pPr marL="0" indent="0">
              <a:buNone/>
            </a:pPr>
            <a:endParaRPr lang="en-ZA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1026" name="Picture 2" descr="https://lh5.googleusercontent.com/MnyQF7QN6gPwdkE5OvMQSqWCdRu23APZuAbQJxI5UGamAtsoNmQw7bRVba8KyO2o33Pv5CHOdGvPAfWNC-VT3dIpq4VMFXTuQrd64jaJqTIvJOVzKXKfRJYD6Me_HHjcvt6xsO319Xg">
            <a:extLst>
              <a:ext uri="{FF2B5EF4-FFF2-40B4-BE49-F238E27FC236}">
                <a16:creationId xmlns:a16="http://schemas.microsoft.com/office/drawing/2014/main" id="{57E95572-7BE5-436F-9F53-FA8677CB3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695" y="431999"/>
            <a:ext cx="6294305" cy="472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32A784-95BE-48C2-ABA3-1FBD5B23454D}"/>
              </a:ext>
            </a:extLst>
          </p:cNvPr>
          <p:cNvSpPr/>
          <p:nvPr/>
        </p:nvSpPr>
        <p:spPr>
          <a:xfrm>
            <a:off x="431999" y="990600"/>
            <a:ext cx="10987367" cy="543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6A3A1-455D-4F3A-BF06-867F1CF28321}"/>
              </a:ext>
            </a:extLst>
          </p:cNvPr>
          <p:cNvSpPr txBox="1"/>
          <p:nvPr/>
        </p:nvSpPr>
        <p:spPr>
          <a:xfrm>
            <a:off x="432000" y="1275908"/>
            <a:ext cx="109873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“Major Depression.”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Mental Health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U.S. Department of Health and Human Services, www.nimh.nih.gov/health/statistics/major-depression.shtml.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H, Sui J, Du Y, et al. Co‐altered functional networks and brain structure in unmedicated patients with bipolar and major depressive disorders. BrainStruct Funct, 2017.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Patel MJ, Khalaf A, Aizenstein HJ. Studying depression using imaging and machine learning methods. Neuroimage Clin. 2016.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Patel, Meenal J. Studying Depression Using Imaging and Machine Learning Methods. 11 Mar. 2015, doi.org/10.1016/j.nicl.2015.11.003.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Statnikov, Alexander. “A Gentle Introduction to Support Vector Machines in Biology.” ECE/CIS, www.eecis.udel.edu/~shatkay/Course/papers/UOSVMAlliferisWithoutTears.pdf.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 descr="Accent to title block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5" name="Isosceles Triangle 34" descr="Shadow to title block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Freeform 5" descr="Solid accent block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3" name="Freeform 5" descr="Hollow accent block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+1 23 987 6554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april@www.proseware.com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ZA" dirty="0"/>
              <a:t>www.proseware.com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7E9D1-FC08-4D41-AA36-F05062F119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A95C1CE-9529-4835-841C-47A3515B2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269</Words>
  <Application>Microsoft Office PowerPoint</Application>
  <PresentationFormat>Widescreen</PresentationFormat>
  <Paragraphs>59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Times New Roman</vt:lpstr>
      <vt:lpstr>Office Theme</vt:lpstr>
      <vt:lpstr>Detecting Major Depressive Disorder using machine learning algorithms to classify MRI brain scans   </vt:lpstr>
      <vt:lpstr>Purpose</vt:lpstr>
      <vt:lpstr>How is this possible?</vt:lpstr>
      <vt:lpstr>Past Research</vt:lpstr>
      <vt:lpstr>How am I going to do this?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2019-05-01T05:23:22Z</dcterms:created>
  <dcterms:modified xsi:type="dcterms:W3CDTF">2019-05-03T11:50:03Z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