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85" d="100"/>
          <a:sy n="85" d="100"/>
        </p:scale>
        <p:origin x="139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93459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382575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682937"/>
            <a:ext cx="5589382" cy="1325563"/>
          </a:xfrm>
        </p:spPr>
        <p:txBody>
          <a:bodyPr anchor="ctr">
            <a:normAutofit/>
          </a:bodyPr>
          <a:lstStyle/>
          <a:p>
            <a:r>
              <a:rPr lang="en-US" dirty="0">
                <a:solidFill>
                  <a:srgbClr val="0E659B"/>
                </a:solidFill>
              </a:rPr>
              <a:t>TREND ANALYSIS OF TECHNOLOGY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473999" y="4892096"/>
            <a:ext cx="5181600" cy="1506489"/>
          </a:xfrm>
        </p:spPr>
        <p:txBody>
          <a:bodyPr>
            <a:normAutofit/>
          </a:bodyPr>
          <a:lstStyle/>
          <a:p>
            <a:pPr marL="0" indent="0">
              <a:buNone/>
            </a:pPr>
            <a:r>
              <a:rPr lang="en-US" dirty="0"/>
              <a:t>IBNE FARABI SHIHAB</a:t>
            </a:r>
          </a:p>
          <a:p>
            <a:pPr marL="0" indent="0">
              <a:buNone/>
            </a:pPr>
            <a:r>
              <a:rPr lang="en-US" dirty="0"/>
              <a:t>10/04/2023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9" name="Content Placeholder 2">
            <a:extLst>
              <a:ext uri="{FF2B5EF4-FFF2-40B4-BE49-F238E27FC236}">
                <a16:creationId xmlns:a16="http://schemas.microsoft.com/office/drawing/2014/main" id="{BC248646-2A6C-483D-9478-15486F2A009E}"/>
              </a:ext>
            </a:extLst>
          </p:cNvPr>
          <p:cNvSpPr>
            <a:spLocks noGrp="1"/>
          </p:cNvSpPr>
          <p:nvPr>
            <p:ph sz="half" idx="1"/>
          </p:nvPr>
        </p:nvSpPr>
        <p:spPr>
          <a:xfrm>
            <a:off x="838200" y="1859299"/>
            <a:ext cx="5181600" cy="4351338"/>
          </a:xfrm>
        </p:spPr>
        <p:txBody>
          <a:bodyPr>
            <a:normAutofit/>
          </a:bodyPr>
          <a:lstStyle/>
          <a:p>
            <a:pPr marL="0" indent="0">
              <a:buNone/>
            </a:pPr>
            <a:r>
              <a:rPr lang="en-US" dirty="0"/>
              <a:t>Findings</a:t>
            </a:r>
          </a:p>
          <a:p>
            <a:pPr marL="0" indent="0">
              <a:buNone/>
            </a:pPr>
            <a:endParaRPr lang="en-US" dirty="0"/>
          </a:p>
          <a:p>
            <a:r>
              <a:rPr lang="en-US" sz="2400" dirty="0"/>
              <a:t>MySQL is the most popular </a:t>
            </a:r>
            <a:r>
              <a:rPr lang="en-US" altLang="zh-CN" sz="2400" dirty="0"/>
              <a:t>d</a:t>
            </a:r>
            <a:r>
              <a:rPr lang="en-US" sz="2400" dirty="0"/>
              <a:t>atabase</a:t>
            </a:r>
          </a:p>
          <a:p>
            <a:r>
              <a:rPr lang="en-US" altLang="zh-CN" sz="2400" dirty="0"/>
              <a:t>There are still many companies using Microsoft SQL Server</a:t>
            </a:r>
            <a:endParaRPr lang="en-US" sz="2400" dirty="0"/>
          </a:p>
          <a:p>
            <a:r>
              <a:rPr lang="en-US" altLang="zh-CN" sz="2400" dirty="0"/>
              <a:t>MongoDB and Redis are the most favorable NoSQL database</a:t>
            </a:r>
          </a:p>
        </p:txBody>
      </p:sp>
      <p:sp>
        <p:nvSpPr>
          <p:cNvPr id="10" name="Content Placeholder 3">
            <a:extLst>
              <a:ext uri="{FF2B5EF4-FFF2-40B4-BE49-F238E27FC236}">
                <a16:creationId xmlns:a16="http://schemas.microsoft.com/office/drawing/2014/main" id="{7871EA43-1D6A-49BD-8747-57982D4E7D43}"/>
              </a:ext>
            </a:extLst>
          </p:cNvPr>
          <p:cNvSpPr txBox="1">
            <a:spLocks/>
          </p:cNvSpPr>
          <p:nvPr/>
        </p:nvSpPr>
        <p:spPr>
          <a:xfrm>
            <a:off x="6924328" y="2059130"/>
            <a:ext cx="4645152" cy="34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Implications</a:t>
            </a:r>
          </a:p>
          <a:p>
            <a:pPr marL="0" indent="0">
              <a:buFont typeface="Arial"/>
              <a:buNone/>
            </a:pPr>
            <a:endParaRPr lang="en-US" sz="2400" dirty="0"/>
          </a:p>
          <a:p>
            <a:r>
              <a:rPr lang="en-US" altLang="zh-CN" sz="2400" dirty="0"/>
              <a:t>Open-source databases like MySQL are still preferable</a:t>
            </a:r>
          </a:p>
          <a:p>
            <a:r>
              <a:rPr lang="en-US" sz="2400" dirty="0"/>
              <a:t>Software development and Big Data technology still requires SQL</a:t>
            </a:r>
          </a:p>
          <a:p>
            <a:r>
              <a:rPr lang="en-US" sz="2400"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The permanent link of the read-only view of the Cognos dashboard:</a:t>
            </a:r>
          </a:p>
          <a:p>
            <a:pPr marL="0" indent="0">
              <a:buNone/>
            </a:pPr>
            <a:endParaRPr lang="en-US" sz="2200" dirty="0"/>
          </a:p>
          <a:p>
            <a:pPr marL="0" indent="0">
              <a:buNone/>
            </a:pPr>
            <a:r>
              <a:rPr lang="en-US" sz="2200" dirty="0"/>
              <a:t>https://us3.ca.analytics.ibm.com/bi/?perspective=dashboard&amp;pathRef=.my_folders%2FNew%2Bdashboard%2BCourse%2BIBM%2BData%2Banalytics&amp;action=view&amp;mode=dashboard&amp;subView=model0000018afca11016_00000000</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Content Placeholder 5">
            <a:extLst>
              <a:ext uri="{FF2B5EF4-FFF2-40B4-BE49-F238E27FC236}">
                <a16:creationId xmlns:a16="http://schemas.microsoft.com/office/drawing/2014/main" id="{2BDC552E-0382-45F7-87B9-E1ADFD8458B1}"/>
              </a:ext>
            </a:extLst>
          </p:cNvPr>
          <p:cNvPicPr>
            <a:picLocks noGrp="1" noChangeAspect="1"/>
          </p:cNvPicPr>
          <p:nvPr>
            <p:ph idx="1"/>
          </p:nvPr>
        </p:nvPicPr>
        <p:blipFill>
          <a:blip r:embed="rId2"/>
          <a:stretch>
            <a:fillRect/>
          </a:stretch>
        </p:blipFill>
        <p:spPr>
          <a:xfrm>
            <a:off x="2434794" y="1690688"/>
            <a:ext cx="7322411" cy="4351337"/>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Content Placeholder 5">
            <a:extLst>
              <a:ext uri="{FF2B5EF4-FFF2-40B4-BE49-F238E27FC236}">
                <a16:creationId xmlns:a16="http://schemas.microsoft.com/office/drawing/2014/main" id="{6E7A8AD6-4B64-469E-A492-6B4EF03814A4}"/>
              </a:ext>
            </a:extLst>
          </p:cNvPr>
          <p:cNvPicPr>
            <a:picLocks noGrp="1" noChangeAspect="1"/>
          </p:cNvPicPr>
          <p:nvPr>
            <p:ph idx="1"/>
          </p:nvPr>
        </p:nvPicPr>
        <p:blipFill>
          <a:blip r:embed="rId2"/>
          <a:stretch>
            <a:fillRect/>
          </a:stretch>
        </p:blipFill>
        <p:spPr>
          <a:xfrm>
            <a:off x="2440187" y="1690688"/>
            <a:ext cx="7311626"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Content Placeholder 5">
            <a:extLst>
              <a:ext uri="{FF2B5EF4-FFF2-40B4-BE49-F238E27FC236}">
                <a16:creationId xmlns:a16="http://schemas.microsoft.com/office/drawing/2014/main" id="{411C0194-63D2-4256-9604-D0F42BE65321}"/>
              </a:ext>
            </a:extLst>
          </p:cNvPr>
          <p:cNvPicPr>
            <a:picLocks noGrp="1" noChangeAspect="1"/>
          </p:cNvPicPr>
          <p:nvPr>
            <p:ph idx="1"/>
          </p:nvPr>
        </p:nvPicPr>
        <p:blipFill>
          <a:blip r:embed="rId2"/>
          <a:stretch>
            <a:fillRect/>
          </a:stretch>
        </p:blipFill>
        <p:spPr>
          <a:xfrm>
            <a:off x="1264356" y="1467556"/>
            <a:ext cx="8761501" cy="4574469"/>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262511" y="2773891"/>
            <a:ext cx="5181600" cy="4351338"/>
          </a:xfrm>
        </p:spPr>
        <p:txBody>
          <a:bodyPr/>
          <a:lstStyle/>
          <a:p>
            <a:r>
              <a:rPr lang="en-US" dirty="0"/>
              <a:t>Technology Usage Trend Now and Future</a:t>
            </a:r>
          </a:p>
          <a:p>
            <a:r>
              <a:rPr lang="en-US" altLang="zh-CN" dirty="0"/>
              <a:t>Gender, Age, and Education Discrimination in the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9" name="Content Placeholder 2">
            <a:extLst>
              <a:ext uri="{FF2B5EF4-FFF2-40B4-BE49-F238E27FC236}">
                <a16:creationId xmlns:a16="http://schemas.microsoft.com/office/drawing/2014/main" id="{5BBD957B-830B-458D-B965-CC4125E4866B}"/>
              </a:ext>
            </a:extLst>
          </p:cNvPr>
          <p:cNvSpPr txBox="1">
            <a:spLocks/>
          </p:cNvSpPr>
          <p:nvPr/>
        </p:nvSpPr>
        <p:spPr>
          <a:xfrm>
            <a:off x="838200" y="198347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Findings</a:t>
            </a:r>
          </a:p>
          <a:p>
            <a:pPr marL="0" indent="0">
              <a:buFont typeface="Arial"/>
              <a:buNone/>
            </a:pPr>
            <a:endParaRPr lang="en-US" dirty="0"/>
          </a:p>
          <a:p>
            <a:r>
              <a:rPr lang="en-US" altLang="zh-CN" sz="2400" dirty="0"/>
              <a:t>Technology trends change every year</a:t>
            </a:r>
          </a:p>
          <a:p>
            <a:r>
              <a:rPr lang="en-US" altLang="zh-CN" sz="2400" dirty="0"/>
              <a:t>USA is the top technology country</a:t>
            </a:r>
          </a:p>
          <a:p>
            <a:r>
              <a:rPr lang="en-US" altLang="zh-CN" sz="2400" dirty="0"/>
              <a:t>There are extreme gender and age discrimination </a:t>
            </a:r>
          </a:p>
          <a:p>
            <a:r>
              <a:rPr lang="en-US" altLang="zh-CN" sz="2400" dirty="0"/>
              <a:t>Docker and AWS are the most popular platform</a:t>
            </a:r>
          </a:p>
        </p:txBody>
      </p:sp>
      <p:sp>
        <p:nvSpPr>
          <p:cNvPr id="10" name="Content Placeholder 3">
            <a:extLst>
              <a:ext uri="{FF2B5EF4-FFF2-40B4-BE49-F238E27FC236}">
                <a16:creationId xmlns:a16="http://schemas.microsoft.com/office/drawing/2014/main" id="{9E22991B-5A21-4B62-8F2A-7D194B2097D9}"/>
              </a:ext>
            </a:extLst>
          </p:cNvPr>
          <p:cNvSpPr>
            <a:spLocks noGrp="1"/>
          </p:cNvSpPr>
          <p:nvPr>
            <p:ph sz="half" idx="2"/>
          </p:nvPr>
        </p:nvSpPr>
        <p:spPr>
          <a:xfrm>
            <a:off x="6409700" y="2118943"/>
            <a:ext cx="4645152" cy="3441520"/>
          </a:xfrm>
        </p:spPr>
        <p:txBody>
          <a:bodyPr>
            <a:normAutofit fontScale="85000" lnSpcReduction="200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606919" y="2243314"/>
            <a:ext cx="6809509"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8" name="Rectangle 7">
            <a:extLst>
              <a:ext uri="{FF2B5EF4-FFF2-40B4-BE49-F238E27FC236}">
                <a16:creationId xmlns:a16="http://schemas.microsoft.com/office/drawing/2014/main" id="{9DFA0232-D3B4-4842-A3E9-66107A5F1344}"/>
              </a:ext>
            </a:extLst>
          </p:cNvPr>
          <p:cNvSpPr/>
          <p:nvPr/>
        </p:nvSpPr>
        <p:spPr>
          <a:xfrm>
            <a:off x="5040143" y="2000872"/>
            <a:ext cx="6096000" cy="3170099"/>
          </a:xfrm>
          <a:prstGeom prst="rect">
            <a:avLst/>
          </a:prstGeom>
        </p:spPr>
        <p:txBody>
          <a:bodyPr>
            <a:spAutoFit/>
          </a:bodyPr>
          <a:lstStyle/>
          <a:p>
            <a:r>
              <a:rPr lang="en-US" sz="2000" dirty="0">
                <a:solidFill>
                  <a:srgbClr val="374151"/>
                </a:solidFill>
                <a:latin typeface="Söhne"/>
              </a:rPr>
              <a:t>IBM Cognos Dashboard Embedded (CDE) is an AI-powered business intelligence service that facilitates the complete data analytics cycle, from discovery to operationalization. It equips users with data discovery features that allow them to visually navigate and engage with their data, pinpointing crucial insights to enhance data-driven decision-making. Users can undertake data discovery and rapidly compile this information into interactive, visually compelling dashboards without requiring formal training.</a:t>
            </a:r>
            <a:endParaRPr lang="en-US" sz="2000"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Content Placeholder 4">
            <a:extLst>
              <a:ext uri="{FF2B5EF4-FFF2-40B4-BE49-F238E27FC236}">
                <a16:creationId xmlns:a16="http://schemas.microsoft.com/office/drawing/2014/main" id="{86DF6519-88F4-4C6E-B18E-BE7C852F9CF4}"/>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6" name="Content Placeholder 4">
            <a:extLst>
              <a:ext uri="{FF2B5EF4-FFF2-40B4-BE49-F238E27FC236}">
                <a16:creationId xmlns:a16="http://schemas.microsoft.com/office/drawing/2014/main" id="{3E84C94F-0F18-4049-81DC-45CD141EEFF2}"/>
              </a:ext>
            </a:extLst>
          </p:cNvPr>
          <p:cNvPicPr>
            <a:picLocks noChangeAspect="1"/>
          </p:cNvPicPr>
          <p:nvPr/>
        </p:nvPicPr>
        <p:blipFill>
          <a:blip r:embed="rId2"/>
          <a:stretch>
            <a:fillRect/>
          </a:stretch>
        </p:blipFill>
        <p:spPr>
          <a:xfrm>
            <a:off x="876915" y="1806223"/>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8" name="Content Placeholder 2">
            <a:extLst>
              <a:ext uri="{FF2B5EF4-FFF2-40B4-BE49-F238E27FC236}">
                <a16:creationId xmlns:a16="http://schemas.microsoft.com/office/drawing/2014/main" id="{5DFCD168-F73A-429F-93D6-1C1D7C1D5653}"/>
              </a:ext>
            </a:extLst>
          </p:cNvPr>
          <p:cNvSpPr>
            <a:spLocks noGrp="1"/>
          </p:cNvSpPr>
          <p:nvPr>
            <p:ph sz="half" idx="1"/>
          </p:nvPr>
        </p:nvSpPr>
        <p:spPr>
          <a:xfrm>
            <a:off x="4619978" y="1882068"/>
            <a:ext cx="7068725" cy="4465447"/>
          </a:xfrm>
        </p:spPr>
        <p:txBody>
          <a:bodyPr>
            <a:normAutofit/>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Trends</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6" name="Content Placeholder 2">
            <a:extLst>
              <a:ext uri="{FF2B5EF4-FFF2-40B4-BE49-F238E27FC236}">
                <a16:creationId xmlns:a16="http://schemas.microsoft.com/office/drawing/2014/main" id="{42D9F01A-F2BC-4968-8D5E-B85E02D95AC5}"/>
              </a:ext>
            </a:extLst>
          </p:cNvPr>
          <p:cNvSpPr txBox="1">
            <a:spLocks/>
          </p:cNvSpPr>
          <p:nvPr/>
        </p:nvSpPr>
        <p:spPr>
          <a:xfrm>
            <a:off x="4752622" y="1825625"/>
            <a:ext cx="63556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trends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databases,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the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7" name="Content Placeholder 2">
            <a:extLst>
              <a:ext uri="{FF2B5EF4-FFF2-40B4-BE49-F238E27FC236}">
                <a16:creationId xmlns:a16="http://schemas.microsoft.com/office/drawing/2014/main" id="{EA4CF8CE-D372-4F0F-A77F-0AB643B4BC4D}"/>
              </a:ext>
            </a:extLst>
          </p:cNvPr>
          <p:cNvSpPr>
            <a:spLocks noGrp="1"/>
          </p:cNvSpPr>
          <p:nvPr>
            <p:ph sz="half" idx="1"/>
          </p:nvPr>
        </p:nvSpPr>
        <p:spPr>
          <a:xfrm>
            <a:off x="4647746" y="1842732"/>
            <a:ext cx="7068725" cy="4351338"/>
          </a:xfrm>
        </p:spPr>
        <p:txBody>
          <a:bodyPr>
            <a:normAutofit/>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BF03B275-9BB4-4782-8649-9A3F45858794}"/>
              </a:ext>
            </a:extLst>
          </p:cNvPr>
          <p:cNvPicPr>
            <a:picLocks noChangeAspect="1"/>
          </p:cNvPicPr>
          <p:nvPr/>
        </p:nvPicPr>
        <p:blipFill>
          <a:blip r:embed="rId2"/>
          <a:stretch>
            <a:fillRect/>
          </a:stretch>
        </p:blipFill>
        <p:spPr>
          <a:xfrm>
            <a:off x="838200" y="1564947"/>
            <a:ext cx="10510777" cy="4225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11" name="Content Placeholder 2">
            <a:extLst>
              <a:ext uri="{FF2B5EF4-FFF2-40B4-BE49-F238E27FC236}">
                <a16:creationId xmlns:a16="http://schemas.microsoft.com/office/drawing/2014/main" id="{08D19B5D-619A-4D73-B66E-BB689E2252C3}"/>
              </a:ext>
            </a:extLst>
          </p:cNvPr>
          <p:cNvSpPr txBox="1">
            <a:spLocks/>
          </p:cNvSpPr>
          <p:nvPr/>
        </p:nvSpPr>
        <p:spPr>
          <a:xfrm>
            <a:off x="2519639" y="1860426"/>
            <a:ext cx="2228642"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t>Current Year</a:t>
            </a:r>
            <a:endParaRPr lang="en-US" dirty="0"/>
          </a:p>
        </p:txBody>
      </p:sp>
      <p:sp>
        <p:nvSpPr>
          <p:cNvPr id="12" name="Content Placeholder 3">
            <a:extLst>
              <a:ext uri="{FF2B5EF4-FFF2-40B4-BE49-F238E27FC236}">
                <a16:creationId xmlns:a16="http://schemas.microsoft.com/office/drawing/2014/main" id="{17CB9748-4A3D-4FA6-A1B2-8956E9063B09}"/>
              </a:ext>
            </a:extLst>
          </p:cNvPr>
          <p:cNvSpPr txBox="1">
            <a:spLocks/>
          </p:cNvSpPr>
          <p:nvPr/>
        </p:nvSpPr>
        <p:spPr>
          <a:xfrm>
            <a:off x="7914219" y="1855562"/>
            <a:ext cx="1758142"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t>Next Year</a:t>
            </a:r>
            <a:endParaRPr lang="en-US" dirty="0"/>
          </a:p>
        </p:txBody>
      </p:sp>
      <p:pic>
        <p:nvPicPr>
          <p:cNvPr id="13" name="图片 4">
            <a:extLst>
              <a:ext uri="{FF2B5EF4-FFF2-40B4-BE49-F238E27FC236}">
                <a16:creationId xmlns:a16="http://schemas.microsoft.com/office/drawing/2014/main" id="{D5B1B7F0-6DEC-4FD9-9509-DA13926F9354}"/>
              </a:ext>
            </a:extLst>
          </p:cNvPr>
          <p:cNvPicPr>
            <a:picLocks noChangeAspect="1"/>
          </p:cNvPicPr>
          <p:nvPr/>
        </p:nvPicPr>
        <p:blipFill>
          <a:blip r:embed="rId3"/>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4" name="Picture 8">
            <a:extLst>
              <a:ext uri="{FF2B5EF4-FFF2-40B4-BE49-F238E27FC236}">
                <a16:creationId xmlns:a16="http://schemas.microsoft.com/office/drawing/2014/main" id="{5A2A305A-0440-4349-87BA-292A09BFB9F1}"/>
              </a:ext>
            </a:extLst>
          </p:cNvPr>
          <p:cNvPicPr>
            <a:picLocks noChangeAspect="1"/>
          </p:cNvPicPr>
          <p:nvPr/>
        </p:nvPicPr>
        <p:blipFill>
          <a:blip r:embed="rId4"/>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400" dirty="0"/>
              <a:t>Findings</a:t>
            </a:r>
          </a:p>
          <a:p>
            <a:pPr marL="0" indent="0">
              <a:buNone/>
            </a:pPr>
            <a:endParaRPr lang="en-US" sz="2400" dirty="0"/>
          </a:p>
          <a:p>
            <a:r>
              <a:rPr lang="en-US" sz="2400" dirty="0"/>
              <a:t>JavaScript is the top trending language in the world</a:t>
            </a:r>
          </a:p>
          <a:p>
            <a:r>
              <a:rPr lang="en-US" sz="2400" dirty="0"/>
              <a:t>Python and TypeScript are becoming more and more popular</a:t>
            </a:r>
          </a:p>
          <a:p>
            <a:r>
              <a:rPr lang="en-US" sz="2400" dirty="0"/>
              <a:t>HTML/CSS and SQL still have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2400" dirty="0"/>
              <a:t>Web developments and Web developers are still in high demands</a:t>
            </a:r>
          </a:p>
          <a:p>
            <a:r>
              <a:rPr lang="en-US" sz="2400" dirty="0"/>
              <a:t>JavaScript and TypeScript are crucial to learn for developers</a:t>
            </a:r>
          </a:p>
          <a:p>
            <a:r>
              <a:rPr lang="en-US" sz="2400"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86624" y="1685001"/>
            <a:ext cx="1758142" cy="501939"/>
          </a:xfrm>
        </p:spPr>
        <p:txBody>
          <a:bodyPr/>
          <a:lstStyle/>
          <a:p>
            <a:pPr marL="0" indent="0">
              <a:buNone/>
            </a:pPr>
            <a:r>
              <a:rPr lang="en-US" dirty="0"/>
              <a:t>Next Year</a:t>
            </a:r>
          </a:p>
        </p:txBody>
      </p:sp>
      <p:pic>
        <p:nvPicPr>
          <p:cNvPr id="7" name="Picture 5">
            <a:extLst>
              <a:ext uri="{FF2B5EF4-FFF2-40B4-BE49-F238E27FC236}">
                <a16:creationId xmlns:a16="http://schemas.microsoft.com/office/drawing/2014/main" id="{962BA8D3-E573-4238-88F6-77B2FC9B5AC8}"/>
              </a:ext>
            </a:extLst>
          </p:cNvPr>
          <p:cNvPicPr>
            <a:picLocks noChangeAspect="1"/>
          </p:cNvPicPr>
          <p:nvPr/>
        </p:nvPicPr>
        <p:blipFill>
          <a:blip r:embed="rId3"/>
          <a:stretch>
            <a:fillRect/>
          </a:stretch>
        </p:blipFill>
        <p:spPr>
          <a:xfrm>
            <a:off x="813816" y="2619550"/>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D04A56F-F2D2-4539-AA04-05B099911A7A}"/>
              </a:ext>
            </a:extLst>
          </p:cNvPr>
          <p:cNvPicPr>
            <a:picLocks noChangeAspect="1"/>
          </p:cNvPicPr>
          <p:nvPr/>
        </p:nvPicPr>
        <p:blipFill>
          <a:blip r:embed="rId4"/>
          <a:stretch>
            <a:fillRect/>
          </a:stretch>
        </p:blipFill>
        <p:spPr>
          <a:xfrm>
            <a:off x="6714468" y="2605439"/>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elements/1.1/"/>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f80a141d-92ca-4d3d-9308-f7e7b1d44ce8"/>
    <ds:schemaRef ds:uri="155be751-a274-42e8-93fb-f39d3b9bccc8"/>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529</TotalTime>
  <Words>546</Words>
  <Application>Microsoft Office PowerPoint</Application>
  <PresentationFormat>Widescreen</PresentationFormat>
  <Paragraphs>116</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Helv</vt:lpstr>
      <vt:lpstr>IBM Plex Mono SemiBold</vt:lpstr>
      <vt:lpstr>IBM Plex Mono Text</vt:lpstr>
      <vt:lpstr>IBM Plex Sans Text</vt:lpstr>
      <vt:lpstr>Söhne</vt:lpstr>
      <vt:lpstr>SLIDE_TEMPLATE_skill_network</vt:lpstr>
      <vt:lpstr>TREND ANALYSIS OF TECHNOLOGY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Shihab, Ibne Farabi [COM S]</cp:lastModifiedBy>
  <cp:revision>22</cp:revision>
  <dcterms:created xsi:type="dcterms:W3CDTF">2020-10-28T18:29:43Z</dcterms:created>
  <dcterms:modified xsi:type="dcterms:W3CDTF">2023-10-04T22:46:33Z</dcterms:modified>
</cp:coreProperties>
</file>