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9753600" cx="13004800"/>
  <p:notesSz cx="6858000" cy="9144000"/>
  <p:embeddedFontLst>
    <p:embeddedFont>
      <p:font typeface="Helvetica Neue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HelveticaNeue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HelveticaNeue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HelveticaNeue-bold.fntdata"/><Relationship Id="rId14" Type="http://schemas.openxmlformats.org/officeDocument/2006/relationships/slide" Target="slides/slide10.xml"/><Relationship Id="rId58" Type="http://schemas.openxmlformats.org/officeDocument/2006/relationships/font" Target="fonts/HelveticaNeu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1"/>
          <p:cNvSpPr/>
          <p:nvPr>
            <p:ph idx="3" type="pic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11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>
            <p:ph idx="2" type="pic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>
            <p:ph idx="2" type="pic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>
            <p:ph idx="2" type="pic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python-physic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Relationship Id="rId4" Type="http://schemas.openxmlformats.org/officeDocument/2006/relationships/image" Target="../media/image7.jpg"/><Relationship Id="rId5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35.png"/><Relationship Id="rId8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jpg"/><Relationship Id="rId4" Type="http://schemas.openxmlformats.org/officeDocument/2006/relationships/image" Target="../media/image4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jpg"/><Relationship Id="rId4" Type="http://schemas.openxmlformats.org/officeDocument/2006/relationships/image" Target="../media/image3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jpg"/><Relationship Id="rId4" Type="http://schemas.openxmlformats.org/officeDocument/2006/relationships/image" Target="../media/image47.png"/><Relationship Id="rId5" Type="http://schemas.openxmlformats.org/officeDocument/2006/relationships/image" Target="../media/image3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jpg"/><Relationship Id="rId4" Type="http://schemas.openxmlformats.org/officeDocument/2006/relationships/image" Target="../media/image4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Relationship Id="rId4" Type="http://schemas.openxmlformats.org/officeDocument/2006/relationships/image" Target="../media/image45.png"/><Relationship Id="rId5" Type="http://schemas.openxmlformats.org/officeDocument/2006/relationships/image" Target="../media/image49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4.jpg"/><Relationship Id="rId4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8.jpg"/><Relationship Id="rId4" Type="http://schemas.openxmlformats.org/officeDocument/2006/relationships/image" Target="../media/image5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0.jpg"/><Relationship Id="rId4" Type="http://schemas.openxmlformats.org/officeDocument/2006/relationships/image" Target="../media/image56.jpg"/><Relationship Id="rId5" Type="http://schemas.openxmlformats.org/officeDocument/2006/relationships/image" Target="../media/image6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www.glowscript.org/#/user/rhettallain/folder/phys222/program/gausslawexample/edit" TargetMode="External"/><Relationship Id="rId4" Type="http://schemas.openxmlformats.org/officeDocument/2006/relationships/image" Target="../media/image70.jpg"/><Relationship Id="rId5" Type="http://schemas.openxmlformats.org/officeDocument/2006/relationships/image" Target="../media/image69.jpg"/><Relationship Id="rId6" Type="http://schemas.openxmlformats.org/officeDocument/2006/relationships/image" Target="../media/image57.jpg"/><Relationship Id="rId7" Type="http://schemas.openxmlformats.org/officeDocument/2006/relationships/image" Target="../media/image6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1.jpg"/><Relationship Id="rId4" Type="http://schemas.openxmlformats.org/officeDocument/2006/relationships/image" Target="../media/image59.jpg"/><Relationship Id="rId5" Type="http://schemas.openxmlformats.org/officeDocument/2006/relationships/image" Target="../media/image6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1.png"/><Relationship Id="rId4" Type="http://schemas.openxmlformats.org/officeDocument/2006/relationships/hyperlink" Target="http://www.glowscript.org/#/user/rhettallain/folder/blog_posts/program/cubemoon1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8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trinket.i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www.wired.com/2016/03/can-solve-quantum-mechanics-classic-particle-box-problem-code/" TargetMode="External"/><Relationship Id="rId4" Type="http://schemas.openxmlformats.org/officeDocument/2006/relationships/hyperlink" Target="http://www.wired.com/2015/05/running-python-browser-awesome-think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bit.ly/python-physic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215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77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Physics and Numerical Calculations</a:t>
            </a:r>
            <a:endParaRPr/>
          </a:p>
        </p:txBody>
      </p:sp>
      <p:sp>
        <p:nvSpPr>
          <p:cNvPr id="60" name="Google Shape;60;p14"/>
          <p:cNvSpPr txBox="1"/>
          <p:nvPr>
            <p:ph idx="4294967295" type="subTitle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Rhett Allain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902157" y="7777900"/>
            <a:ext cx="550057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http://bit.ly/python-physics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Accelerating cart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cart starts at x = 0 m, and t = 0 m, with a velocity of 0.45 m/s.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cart has an acceleration of 0.2 m/s</a:t>
            </a:r>
            <a:r>
              <a:rPr b="0" baseline="3000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is the cart after 1.5 seconds?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67508" y="7412339"/>
            <a:ext cx="11099801" cy="215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t = 1.5 s, the cart will be at 0.9 meters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250" y="3433071"/>
            <a:ext cx="2527301" cy="78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4594" y="5394243"/>
            <a:ext cx="6378287" cy="71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5343" y="3407982"/>
            <a:ext cx="1930684" cy="833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 it into small steps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787502" y="1253520"/>
            <a:ext cx="11099801" cy="6286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I again break it into steps of 0.1 seconds?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I still use the position update formula?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velocity update formula.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I use final velocity instead of avg?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856" y="6897754"/>
            <a:ext cx="4135132" cy="60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2363" y="7656224"/>
            <a:ext cx="3090405" cy="480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9615" y="8294589"/>
            <a:ext cx="3723149" cy="5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279" y="165261"/>
            <a:ext cx="10957105" cy="628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5873" y="6100211"/>
            <a:ext cx="6753556" cy="3357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Turn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happens if you change the time step to 0.2 seconds?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happens if you change the time step to 0.01 seconds?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the acceleration is -0.01 m/s</a:t>
            </a:r>
            <a:r>
              <a:rPr b="0" baseline="3000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acceleration is -0.02 m/s</a:t>
            </a:r>
            <a:r>
              <a:rPr b="0" baseline="3000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how long would it take to stop?  Where would it stop?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952500" y="-470486"/>
            <a:ext cx="11099801" cy="215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87" y="1657972"/>
            <a:ext cx="9181628" cy="7050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35" y="884114"/>
            <a:ext cx="11394742" cy="8198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1102497" y="-186428"/>
            <a:ext cx="11099801" cy="215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Help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362" y="3950227"/>
            <a:ext cx="10502901" cy="530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335" y="2053349"/>
            <a:ext cx="5321301" cy="18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Turn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a plot of position vs. time for the accelerating cart in the previous problem.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a plot of velocity vs. time for the accelerating cart.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Cart A starts at x = 0.5 m, with v = 0.45 m/s. Cart B starts at x = 0 with v = 0 m/s and a = 0.2 m/s</a:t>
            </a:r>
            <a:r>
              <a:rPr b="0" baseline="3000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When do they meet?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Springs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191" y="2693108"/>
            <a:ext cx="10225797" cy="611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should we use numerical calculations in physics?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kind of science is computational science?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It’s not just python - paper-based, spreadsheets, java, scratch, C++, Mathematica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History of VPython https://matterandinteractions.wordpress.com/2016/04/27/a-time-line-for-vpython-development/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Stretching a Spring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637" y="2822027"/>
            <a:ext cx="3804679" cy="34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6358" y="2682765"/>
            <a:ext cx="8914046" cy="602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355" y="6876274"/>
            <a:ext cx="3265796" cy="147981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/>
          <p:nvPr/>
        </p:nvSpPr>
        <p:spPr>
          <a:xfrm>
            <a:off x="1165603" y="8137894"/>
            <a:ext cx="2753716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= 5.33 N/m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Oscillating a Spring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817455" y="5363457"/>
            <a:ext cx="11099801" cy="6286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Mass = 200 grams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= 1.2 seconds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4006" y="2797054"/>
            <a:ext cx="7716788" cy="458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/>
          <p:nvPr/>
        </p:nvSpPr>
        <p:spPr>
          <a:xfrm>
            <a:off x="1157472" y="3105567"/>
            <a:ext cx="4857188" cy="6077134"/>
          </a:xfrm>
          <a:prstGeom prst="rect">
            <a:avLst/>
          </a:prstGeom>
          <a:solidFill>
            <a:srgbClr val="DCDEE0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3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Dealing with Force</a:t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3475" y="4125016"/>
            <a:ext cx="2868100" cy="74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7699" y="3994399"/>
            <a:ext cx="2444149" cy="83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0670" y="5472278"/>
            <a:ext cx="2589826" cy="83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43250" y="6753426"/>
            <a:ext cx="2124666" cy="61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45987" y="7954042"/>
            <a:ext cx="4559820" cy="74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73843" y="8078798"/>
            <a:ext cx="3824446" cy="49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38227" y="5975502"/>
            <a:ext cx="2298596" cy="100197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/>
          <p:nvPr/>
        </p:nvSpPr>
        <p:spPr>
          <a:xfrm>
            <a:off x="1271719" y="2497981"/>
            <a:ext cx="462869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Newton’s Second Law</a:t>
            </a:r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6765031" y="2497981"/>
            <a:ext cx="4305910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Momentum Principle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Forces on a mass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478" y="3583089"/>
            <a:ext cx="2806423" cy="432732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/>
          <p:nvPr/>
        </p:nvSpPr>
        <p:spPr>
          <a:xfrm>
            <a:off x="5838412" y="2692978"/>
            <a:ext cx="3637941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y-direction: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2222" y="4138397"/>
            <a:ext cx="4229101" cy="487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6"/>
          <p:cNvCxnSpPr/>
          <p:nvPr/>
        </p:nvCxnSpPr>
        <p:spPr>
          <a:xfrm>
            <a:off x="857477" y="3231835"/>
            <a:ext cx="2280189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2" name="Google Shape;232;p36"/>
          <p:cNvCxnSpPr/>
          <p:nvPr/>
        </p:nvCxnSpPr>
        <p:spPr>
          <a:xfrm flipH="1" rot="10800000">
            <a:off x="984477" y="1471182"/>
            <a:ext cx="1" cy="188765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33" name="Google Shape;233;p36"/>
          <p:cNvSpPr/>
          <p:nvPr/>
        </p:nvSpPr>
        <p:spPr>
          <a:xfrm>
            <a:off x="2901239" y="2497981"/>
            <a:ext cx="342901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598276" y="1350001"/>
            <a:ext cx="342901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492123" y="8347818"/>
            <a:ext cx="7700621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= 0 at bottom of unstretched spring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7940" y="4930459"/>
            <a:ext cx="4377665" cy="563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4720" y="5798864"/>
            <a:ext cx="3429001" cy="44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36620" y="6552827"/>
            <a:ext cx="3505201" cy="58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952500" y="-380488"/>
            <a:ext cx="11099801" cy="215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Turn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36" y="1496472"/>
            <a:ext cx="8026177" cy="787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176" y="613487"/>
            <a:ext cx="11259227" cy="750045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/>
          <p:nvPr/>
        </p:nvSpPr>
        <p:spPr>
          <a:xfrm>
            <a:off x="1737231" y="8497889"/>
            <a:ext cx="3440431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= 1.2 seconds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Things to Try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35609" lvl="0" marL="4356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6"/>
              <a:buFont typeface="Helvetica Neue"/>
              <a:buChar char="•"/>
            </a:pPr>
            <a:r>
              <a:rPr b="0" i="0" lang="en-US" sz="352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happens if you change the time interval to 0.1?</a:t>
            </a:r>
            <a:endParaRPr/>
          </a:p>
          <a:p>
            <a:pPr indent="-435609" lvl="0" marL="435609" marR="0" rtl="0" algn="l">
              <a:lnSpc>
                <a:spcPct val="100000"/>
              </a:lnSpc>
              <a:spcBef>
                <a:spcPts val="4100"/>
              </a:spcBef>
              <a:spcAft>
                <a:spcPts val="0"/>
              </a:spcAft>
              <a:buClr>
                <a:srgbClr val="000000"/>
              </a:buClr>
              <a:buSzPts val="2646"/>
              <a:buFont typeface="Helvetica Neue"/>
              <a:buChar char="•"/>
            </a:pPr>
            <a:r>
              <a:rPr b="0" i="0" lang="en-US" sz="352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about 0.001s?</a:t>
            </a:r>
            <a:endParaRPr/>
          </a:p>
          <a:p>
            <a:pPr indent="-435609" lvl="0" marL="435609" marR="0" rtl="0" algn="l">
              <a:lnSpc>
                <a:spcPct val="100000"/>
              </a:lnSpc>
              <a:spcBef>
                <a:spcPts val="4100"/>
              </a:spcBef>
              <a:spcAft>
                <a:spcPts val="0"/>
              </a:spcAft>
              <a:buClr>
                <a:srgbClr val="000000"/>
              </a:buClr>
              <a:buSzPts val="2646"/>
              <a:buFont typeface="Helvetica Neue"/>
              <a:buChar char="•"/>
            </a:pPr>
            <a:r>
              <a:rPr b="0" i="0" lang="en-US" sz="352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period depend on amplitude?</a:t>
            </a:r>
            <a:endParaRPr/>
          </a:p>
          <a:p>
            <a:pPr indent="-435609" lvl="0" marL="435609" marR="0" rtl="0" algn="l">
              <a:lnSpc>
                <a:spcPct val="100000"/>
              </a:lnSpc>
              <a:spcBef>
                <a:spcPts val="4100"/>
              </a:spcBef>
              <a:spcAft>
                <a:spcPts val="0"/>
              </a:spcAft>
              <a:buClr>
                <a:srgbClr val="000000"/>
              </a:buClr>
              <a:buSzPts val="2646"/>
              <a:buFont typeface="Helvetica Neue"/>
              <a:buChar char="•"/>
            </a:pPr>
            <a:r>
              <a:rPr b="0" i="0" lang="en-US" sz="352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 it an initial velocity.</a:t>
            </a:r>
            <a:endParaRPr/>
          </a:p>
          <a:p>
            <a:pPr indent="-435609" lvl="0" marL="435609" marR="0" rtl="0" algn="l">
              <a:lnSpc>
                <a:spcPct val="100000"/>
              </a:lnSpc>
              <a:spcBef>
                <a:spcPts val="4100"/>
              </a:spcBef>
              <a:spcAft>
                <a:spcPts val="0"/>
              </a:spcAft>
              <a:buClr>
                <a:srgbClr val="000000"/>
              </a:buClr>
              <a:buSzPts val="2646"/>
              <a:buFont typeface="Helvetica Neue"/>
              <a:buChar char="•"/>
            </a:pPr>
            <a:r>
              <a:rPr b="0" i="0" lang="en-US" sz="352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the mass to 0.4 kg.  What should happen?</a:t>
            </a:r>
            <a:endParaRPr/>
          </a:p>
          <a:p>
            <a:pPr indent="-435609" lvl="0" marL="435609" marR="0" rtl="0" algn="l">
              <a:lnSpc>
                <a:spcPct val="100000"/>
              </a:lnSpc>
              <a:spcBef>
                <a:spcPts val="4100"/>
              </a:spcBef>
              <a:spcAft>
                <a:spcPts val="0"/>
              </a:spcAft>
              <a:buClr>
                <a:srgbClr val="000000"/>
              </a:buClr>
              <a:buSzPts val="2646"/>
              <a:buFont typeface="Helvetica Neue"/>
              <a:buChar char="•"/>
            </a:pPr>
            <a:r>
              <a:rPr b="0" i="0" lang="en-US" sz="352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order of calculations (do y, then p, then F)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Vectors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3" name="Google Shape;26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383" y="2916254"/>
            <a:ext cx="6640183" cy="617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5604" y="5171647"/>
            <a:ext cx="6398111" cy="2855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in VPython</a:t>
            </a:r>
            <a:endParaRPr/>
          </a:p>
        </p:txBody>
      </p:sp>
      <p:pic>
        <p:nvPicPr>
          <p:cNvPr id="270" name="Google Shape;27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51" y="2231617"/>
            <a:ext cx="11229382" cy="312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4795" y="5232341"/>
            <a:ext cx="6108701" cy="436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3D Notes</a:t>
            </a:r>
            <a:endParaRPr/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different objects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right-click drag to rotate (ctrl-click drag)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scroll to zoom (alt-click drag)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still print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still make a graph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lighting, camera, texture, background….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get started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Maybe you’ve never made a program before - that’s ok.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Maybe you already programmed Hal 9000 - that’s ok.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will assume no background experience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Turn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a ball at vector(-2,-1,0) and a ball at (3,0,0) - both with a radius of 0.3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an arrow that goes from one ball to the other ball.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something cool.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Moving in 3D</a:t>
            </a:r>
            <a:endParaRPr/>
          </a:p>
        </p:txBody>
      </p:sp>
      <p:pic>
        <p:nvPicPr>
          <p:cNvPr id="289" name="Google Shape;2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217" y="2477239"/>
            <a:ext cx="8829080" cy="415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669" y="7820870"/>
            <a:ext cx="2959101" cy="43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3223" y="5761874"/>
            <a:ext cx="6211371" cy="3809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952499" y="159504"/>
            <a:ext cx="11099801" cy="135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Projectile Motion</a:t>
            </a:r>
            <a:endParaRPr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489" y="1819212"/>
            <a:ext cx="10306465" cy="759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952499" y="-410487"/>
            <a:ext cx="11099801" cy="215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Turn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952499" y="1943510"/>
            <a:ext cx="11099801" cy="6286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91159" lvl="0" marL="391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Helvetica Neue"/>
              <a:buChar char="•"/>
            </a:pPr>
            <a:r>
              <a:rPr b="0" i="0" lang="en-US" sz="316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Launch the ball with the same speed at a 30 degree angle.  Find the horizontal distance traveled. (hint: cos(theta), sin(theta) - in radians)</a:t>
            </a:r>
            <a:endParaRPr/>
          </a:p>
          <a:p>
            <a:pPr indent="-391159" lvl="0" marL="391159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Helvetica Neue"/>
              <a:buChar char="•"/>
            </a:pPr>
            <a:r>
              <a:rPr b="0" i="0" lang="en-US" sz="316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a plot of position vs. time (for x and y)</a:t>
            </a:r>
            <a:endParaRPr/>
          </a:p>
          <a:p>
            <a:pPr indent="-391159" lvl="0" marL="391159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Helvetica Neue"/>
              <a:buChar char="•"/>
            </a:pPr>
            <a:r>
              <a:rPr b="0" i="0" lang="en-US" sz="316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a plot of y-velocity vs. time.</a:t>
            </a:r>
            <a:endParaRPr/>
          </a:p>
          <a:p>
            <a:pPr indent="-391159" lvl="0" marL="391159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Helvetica Neue"/>
              <a:buChar char="•"/>
            </a:pPr>
            <a:r>
              <a:rPr b="0" i="0" lang="en-US" sz="316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the launch angle.</a:t>
            </a:r>
            <a:endParaRPr/>
          </a:p>
          <a:p>
            <a:pPr indent="-391159" lvl="0" marL="391159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Helvetica Neue"/>
              <a:buChar char="•"/>
            </a:pPr>
            <a:r>
              <a:rPr b="0" i="0" lang="en-US" sz="316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the starting height</a:t>
            </a:r>
            <a:endParaRPr/>
          </a:p>
          <a:p>
            <a:pPr indent="-391159" lvl="0" marL="391159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Helvetica Neue"/>
              <a:buChar char="•"/>
            </a:pPr>
            <a:r>
              <a:rPr b="0" i="0" lang="en-US" sz="316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45 degrees the largest range?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952499" y="-590485"/>
            <a:ext cx="11099801" cy="215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Resistance</a:t>
            </a:r>
            <a:endParaRPr/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712503" y="2783497"/>
            <a:ext cx="11099801" cy="6286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we want to model a ball with air resistance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density about 1.2 kg/m</a:t>
            </a:r>
            <a:r>
              <a:rPr b="0" baseline="3000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cross sectional area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= 0.47 for a ball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v</a:t>
            </a:r>
            <a:r>
              <a:rPr b="0" baseline="3000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would be mag(ball.p/ball.m)**2</a:t>
            </a:r>
            <a:endParaRPr/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7165" y="1848325"/>
            <a:ext cx="5050470" cy="83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70" y="426878"/>
            <a:ext cx="9745698" cy="8899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/>
          </a:p>
        </p:txBody>
      </p:sp>
      <p:pic>
        <p:nvPicPr>
          <p:cNvPr id="322" name="Google Shape;32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824" y="2722267"/>
            <a:ext cx="9944272" cy="396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037" y="7563487"/>
            <a:ext cx="4194185" cy="83504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9"/>
          <p:cNvSpPr/>
          <p:nvPr/>
        </p:nvSpPr>
        <p:spPr>
          <a:xfrm>
            <a:off x="1382176" y="6952913"/>
            <a:ext cx="268056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position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Turn</a:t>
            </a:r>
            <a:endParaRPr/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Finish the air resistance program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happens if you change the speed, angle or mass?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angle that gives the maximum range?  Is it 45 degrees?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 second projectile with no air resistance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952500" y="-5494"/>
            <a:ext cx="11099801" cy="215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Gravity</a:t>
            </a:r>
            <a:endParaRPr/>
          </a:p>
        </p:txBody>
      </p:sp>
      <p:cxnSp>
        <p:nvCxnSpPr>
          <p:cNvPr id="336" name="Google Shape;336;p51"/>
          <p:cNvCxnSpPr/>
          <p:nvPr/>
        </p:nvCxnSpPr>
        <p:spPr>
          <a:xfrm flipH="1" rot="10800000">
            <a:off x="6787499" y="4882017"/>
            <a:ext cx="4313960" cy="218754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337" name="Google Shape;337;p51"/>
          <p:cNvSpPr/>
          <p:nvPr/>
        </p:nvSpPr>
        <p:spPr>
          <a:xfrm>
            <a:off x="6114271" y="6407107"/>
            <a:ext cx="1270001" cy="12700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338" name="Google Shape;338;p51"/>
          <p:cNvSpPr/>
          <p:nvPr/>
        </p:nvSpPr>
        <p:spPr>
          <a:xfrm>
            <a:off x="10740406" y="4589821"/>
            <a:ext cx="669156" cy="6691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cxnSp>
        <p:nvCxnSpPr>
          <p:cNvPr id="339" name="Google Shape;339;p51"/>
          <p:cNvCxnSpPr/>
          <p:nvPr/>
        </p:nvCxnSpPr>
        <p:spPr>
          <a:xfrm flipH="1" rot="10800000">
            <a:off x="7198004" y="6189358"/>
            <a:ext cx="1265174" cy="647369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340" name="Google Shape;340;p51"/>
          <p:cNvCxnSpPr/>
          <p:nvPr/>
        </p:nvCxnSpPr>
        <p:spPr>
          <a:xfrm flipH="1" rot="10800000">
            <a:off x="9492471" y="5026603"/>
            <a:ext cx="1265173" cy="647369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pic>
        <p:nvPicPr>
          <p:cNvPr id="341" name="Google Shape;34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6818" y="4522463"/>
            <a:ext cx="939801" cy="56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5995" y="5694102"/>
            <a:ext cx="952501" cy="5633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51"/>
          <p:cNvCxnSpPr/>
          <p:nvPr/>
        </p:nvCxnSpPr>
        <p:spPr>
          <a:xfrm flipH="1" rot="10800000">
            <a:off x="7050222" y="5929702"/>
            <a:ext cx="4412482" cy="222481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pic>
        <p:nvPicPr>
          <p:cNvPr id="344" name="Google Shape;344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89388" y="7150465"/>
            <a:ext cx="292101" cy="37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1192" y="5533523"/>
            <a:ext cx="4676901" cy="884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05256" y="3920754"/>
            <a:ext cx="2744599" cy="501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298" y="223268"/>
            <a:ext cx="10644163" cy="8322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physics problem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52500" y="1508516"/>
            <a:ext cx="11099800" cy="6286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cart is on a track at x = 0 m, at t = 0 s.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cart is moving with an x-velocity of 0.45 m/s.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is the cart at t = 1.5 seconds?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202471" y="8232207"/>
            <a:ext cx="9285855" cy="354546"/>
          </a:xfrm>
          <a:prstGeom prst="rect">
            <a:avLst/>
          </a:prstGeom>
          <a:solidFill>
            <a:srgbClr val="A6AAA9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049460" y="7557364"/>
            <a:ext cx="1246740" cy="64639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2" name="Google Shape;82;p17"/>
          <p:cNvCxnSpPr/>
          <p:nvPr/>
        </p:nvCxnSpPr>
        <p:spPr>
          <a:xfrm>
            <a:off x="2037830" y="7146774"/>
            <a:ext cx="1270001" cy="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Turn</a:t>
            </a:r>
            <a:endParaRPr/>
          </a:p>
        </p:txBody>
      </p:sp>
      <p:sp>
        <p:nvSpPr>
          <p:cNvPr id="357" name="Google Shape;357;p5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r, Calculate F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Pick an initial velocity (momentum)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you change the orbit?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the Earth move?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Plot the kinetic, potential, and total energy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Plot kinetic energy as a function of position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Three-Body Problem</a:t>
            </a:r>
            <a:endParaRPr/>
          </a:p>
        </p:txBody>
      </p:sp>
      <p:pic>
        <p:nvPicPr>
          <p:cNvPr id="363" name="Google Shape;36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71610" y="4168712"/>
            <a:ext cx="6682822" cy="281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4636" y="3956456"/>
            <a:ext cx="6917328" cy="48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Electric Fields</a:t>
            </a:r>
            <a:endParaRPr/>
          </a:p>
        </p:txBody>
      </p:sp>
      <p:pic>
        <p:nvPicPr>
          <p:cNvPr id="370" name="Google Shape;37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200" y="3001250"/>
            <a:ext cx="6530847" cy="490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107" y="3847953"/>
            <a:ext cx="5664201" cy="321310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5"/>
          <p:cNvSpPr/>
          <p:nvPr/>
        </p:nvSpPr>
        <p:spPr>
          <a:xfrm>
            <a:off x="307949" y="8046797"/>
            <a:ext cx="12388902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http://www.wired.com/2014/09/numerical-calculation-electric-field-due-charge-distribution/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399" y="217372"/>
            <a:ext cx="7620001" cy="430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67898" y="5083164"/>
            <a:ext cx="6451601" cy="426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1357" y="4772014"/>
            <a:ext cx="6362701" cy="488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Gauss’ Law</a:t>
            </a:r>
            <a:endParaRPr/>
          </a:p>
        </p:txBody>
      </p:sp>
      <p:sp>
        <p:nvSpPr>
          <p:cNvPr id="385" name="Google Shape;385;p57"/>
          <p:cNvSpPr/>
          <p:nvPr/>
        </p:nvSpPr>
        <p:spPr>
          <a:xfrm>
            <a:off x="299720" y="8970732"/>
            <a:ext cx="12405361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http://www.glowscript.org/#/user/rhettallain/folder/phys222/program/gausslawexample/edit</a:t>
            </a:r>
            <a:endParaRPr/>
          </a:p>
        </p:txBody>
      </p:sp>
      <p:pic>
        <p:nvPicPr>
          <p:cNvPr id="386" name="Google Shape;38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2565" y="2892029"/>
            <a:ext cx="4529531" cy="144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0667" y="3421880"/>
            <a:ext cx="6705601" cy="45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9984" y="4241799"/>
            <a:ext cx="5562385" cy="187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7418" y="6202170"/>
            <a:ext cx="3697234" cy="191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44" y="4183016"/>
            <a:ext cx="6350001" cy="469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9414" y="3966699"/>
            <a:ext cx="5638801" cy="486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9025" y="328332"/>
            <a:ext cx="5906750" cy="35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would the moon look like as a cube?</a:t>
            </a:r>
            <a:endParaRPr/>
          </a:p>
        </p:txBody>
      </p:sp>
      <p:sp>
        <p:nvSpPr>
          <p:cNvPr id="402" name="Google Shape;402;p59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3" name="Google Shape;40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800" y="2880028"/>
            <a:ext cx="8077201" cy="500380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9"/>
          <p:cNvSpPr/>
          <p:nvPr/>
        </p:nvSpPr>
        <p:spPr>
          <a:xfrm>
            <a:off x="374688" y="8394092"/>
            <a:ext cx="12255425" cy="49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2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http://www.glowscript.org/#/user/rhettallain/folder/blog_posts/program/cubemoon1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LIGO</a:t>
            </a:r>
            <a:endParaRPr/>
          </a:p>
        </p:txBody>
      </p:sp>
      <p:sp>
        <p:nvSpPr>
          <p:cNvPr id="410" name="Google Shape;410;p60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1" name="Google Shape;41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117" y="2312968"/>
            <a:ext cx="9306231" cy="7134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Numerical Pi</a:t>
            </a:r>
            <a:endParaRPr/>
          </a:p>
        </p:txBody>
      </p:sp>
      <p:sp>
        <p:nvSpPr>
          <p:cNvPr id="417" name="Google Shape;417;p6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" name="Google Shape;418;p61"/>
          <p:cNvSpPr/>
          <p:nvPr/>
        </p:nvSpPr>
        <p:spPr>
          <a:xfrm>
            <a:off x="322325" y="8486800"/>
            <a:ext cx="12614149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http://www.glowscript.org/#/user/rhettallain/folder/blog_posts/program/numericalpi/edit</a:t>
            </a:r>
            <a:endParaRPr/>
          </a:p>
        </p:txBody>
      </p:sp>
      <p:pic>
        <p:nvPicPr>
          <p:cNvPr id="419" name="Google Shape;41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454" y="3321049"/>
            <a:ext cx="8407401" cy="48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/>
          </a:p>
        </p:txBody>
      </p:sp>
      <p:sp>
        <p:nvSpPr>
          <p:cNvPr id="425" name="Google Shape;425;p62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this work in a physics class?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difference between VPython, Glowscript, and </a:t>
            </a: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trinket.io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you asses student understanding?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Sloppy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952500" y="444500"/>
            <a:ext cx="11099800" cy="2042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24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definition of average velocity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52500" y="7424519"/>
            <a:ext cx="11099800" cy="1465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t = 1.5, the cart is at 0.675 m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250" y="3433071"/>
            <a:ext cx="2527301" cy="78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5433" y="3595968"/>
            <a:ext cx="3066339" cy="63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0182" y="4662004"/>
            <a:ext cx="4047641" cy="58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9375" y="6043262"/>
            <a:ext cx="7169254" cy="58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</a:t>
            </a:r>
            <a:endParaRPr/>
          </a:p>
        </p:txBody>
      </p:sp>
      <p:sp>
        <p:nvSpPr>
          <p:cNvPr id="431" name="Google Shape;431;p6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Numerical calculation are part of real science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leads to more discussion of physics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understanding of vectors.  More vector equations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</a:t>
            </a:r>
            <a:endParaRPr/>
          </a:p>
        </p:txBody>
      </p:sp>
      <p:sp>
        <p:nvSpPr>
          <p:cNvPr id="437" name="Google Shape;437;p64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 mechanics </a:t>
            </a: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http://www.wired.com/2016/03/can-solve-quantum-mechanics-classic-particle-box-problem-code/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trinket - non physics examples </a:t>
            </a: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http://www.wired.com/2015/05/running-python-browser-awesome-think/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kind of science is computational science? http://www.wired.com/2014/01/what-kind-of-science-is-computational-science/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704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Student Problems</a:t>
            </a:r>
            <a:endParaRPr/>
          </a:p>
        </p:txBody>
      </p:sp>
      <p:sp>
        <p:nvSpPr>
          <p:cNvPr id="443" name="Google Shape;443;p6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Typos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Vector-scalar problems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“I’m not a programmer”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you grade numerical calculations?</a:t>
            </a:r>
            <a:endParaRPr/>
          </a:p>
        </p:txBody>
      </p:sp>
      <p:sp>
        <p:nvSpPr>
          <p:cNvPr id="449" name="Google Shape;449;p66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Outside class assignment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Students make a numerical calculation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Screencast a video (less than 5 min)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points for a problem that can’t be solved analytically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728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a numerical model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952500" y="2603500"/>
            <a:ext cx="11099800" cy="4351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moving the cart for 1.5 seconds, let’s do 15 moves of 0.1 seconds.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any 0.1 second time interval, I could calculate the new position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7562" y="6626818"/>
            <a:ext cx="4580926" cy="66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1045893" y="7792900"/>
            <a:ext cx="515310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Position Update Formula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Program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 to </a:t>
            </a: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http://bit.ly/python-physics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 to first example program (constant velocity)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need to sign in with a google account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774" y="738064"/>
            <a:ext cx="11535821" cy="6073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1073" y="6046972"/>
            <a:ext cx="5229165" cy="303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891" y="7737741"/>
            <a:ext cx="4135132" cy="600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453824" y="8587887"/>
            <a:ext cx="21973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*No Units!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Turn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the program and run it.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will the cart be at 2.2 seconds?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the cart has a velocity of 0.62 m/s?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the cart starts at - 0.5 m?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