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8.png" ContentType="image/png"/>
  <Override PartName="/ppt/media/image5.jpeg" ContentType="image/jpeg"/>
  <Override PartName="/ppt/media/image12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png" ContentType="image/png"/>
  <Override PartName="/ppt/media/image2.jpeg" ContentType="image/jpe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847760" y="633996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7160" cy="17208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29120" cy="9860040"/>
          </a:xfrm>
          <a:prstGeom prst="rect">
            <a:avLst/>
          </a:prstGeom>
          <a:ln>
            <a:noFill/>
          </a:ln>
        </p:spPr>
      </p:pic>
      <p:pic>
        <p:nvPicPr>
          <p:cNvPr id="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5240" cy="64656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5960" cy="7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Fortran Básico</a:t>
            </a:r>
            <a:endParaRPr/>
          </a:p>
        </p:txBody>
      </p:sp>
      <p:pic>
        <p:nvPicPr>
          <p:cNvPr id="10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-36360" y="0"/>
            <a:ext cx="4147920" cy="6900120"/>
          </a:xfrm>
          <a:prstGeom prst="rect">
            <a:avLst/>
          </a:prstGeom>
          <a:ln>
            <a:noFill/>
          </a:ln>
        </p:spPr>
      </p:pic>
      <p:pic>
        <p:nvPicPr>
          <p:cNvPr id="11" name="Picture 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56000" y="258840"/>
            <a:ext cx="3525840" cy="651240"/>
          </a:xfrm>
          <a:prstGeom prst="rect">
            <a:avLst/>
          </a:prstGeom>
          <a:ln>
            <a:noFill/>
          </a:ln>
        </p:spPr>
      </p:pic>
      <p:pic>
        <p:nvPicPr>
          <p:cNvPr id="12" name="Picture 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915320" y="160560"/>
            <a:ext cx="1118880" cy="81756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7160" cy="17208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3200" cy="4320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3200" cy="4320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3200" cy="4320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7160" cy="17208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29120" cy="9860040"/>
          </a:xfrm>
          <a:prstGeom prst="rect">
            <a:avLst/>
          </a:prstGeom>
          <a:ln>
            <a:noFill/>
          </a:ln>
        </p:spPr>
      </p:pic>
      <p:pic>
        <p:nvPicPr>
          <p:cNvPr id="7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5240" cy="64656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5960" cy="7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7560" cy="146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627640" y="4365000"/>
            <a:ext cx="6398280" cy="107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3200">
                <a:solidFill>
                  <a:srgbClr val="8b8b8b"/>
                </a:solidFill>
                <a:latin typeface="Bauhaus 93"/>
              </a:rPr>
              <a:t>Polimorfismo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8280" cy="107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</a:rPr>
              <a:t>15 de enero del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Polimorfismo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Polimorfismo es una palabra griega que significa "con muchas formas“.</a:t>
            </a:r>
            <a:endParaRPr/>
          </a:p>
          <a:p>
            <a:endParaRPr/>
          </a:p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En programación, es la capacidad que tiene un objeto de una clase en convertirse en un nuevo objeto sin cambiar su esencia y luego volver al objeto original de donde salió.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Tres tipos de polimorfismo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296000" y="130824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MX" sz="2500">
                <a:solidFill>
                  <a:srgbClr val="999999"/>
                </a:solidFill>
                <a:latin typeface="Century Gothic"/>
              </a:rPr>
              <a:t>- polimorfismo por herencia:</a:t>
            </a:r>
            <a:r>
              <a:rPr lang="es-MX" sz="2500">
                <a:solidFill>
                  <a:srgbClr val="999999"/>
                </a:solidFill>
                <a:latin typeface="Century Gothic"/>
              </a:rPr>
              <a:t> cuando una clase hereda de otra y un objeto de la clase heredera puede ser tratado como un objeto de la clase padre.</a:t>
            </a:r>
            <a:endParaRPr/>
          </a:p>
          <a:p>
            <a:r>
              <a:rPr b="1" lang="es-MX" sz="2500">
                <a:solidFill>
                  <a:srgbClr val="999999"/>
                </a:solidFill>
                <a:latin typeface="Century Gothic"/>
              </a:rPr>
              <a:t>- polimorfismos por abstracción:</a:t>
            </a:r>
            <a:r>
              <a:rPr lang="es-MX" sz="2500">
                <a:solidFill>
                  <a:srgbClr val="999999"/>
                </a:solidFill>
                <a:latin typeface="Century Gothic"/>
              </a:rPr>
              <a:t> cuando se hereda de una clase abstracta y el objeto creado también puede ser tratado como uno de esta clase abstracta.</a:t>
            </a:r>
            <a:endParaRPr/>
          </a:p>
          <a:p>
            <a:r>
              <a:rPr b="1" lang="es-MX" sz="2500">
                <a:solidFill>
                  <a:srgbClr val="999999"/>
                </a:solidFill>
                <a:latin typeface="Century Gothic"/>
              </a:rPr>
              <a:t>- polimorfismo por interface:</a:t>
            </a:r>
            <a:r>
              <a:rPr lang="es-MX" sz="2500">
                <a:solidFill>
                  <a:srgbClr val="999999"/>
                </a:solidFill>
                <a:latin typeface="Century Gothic"/>
              </a:rPr>
              <a:t> es la posibilidad que tenemos de implementar una interface y obtener un comportamiento en común de las clases que implementan la interfaz.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Interfaces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1296000" y="130824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000">
                <a:solidFill>
                  <a:srgbClr val="999999"/>
                </a:solidFill>
                <a:latin typeface="Century Gothic"/>
              </a:rPr>
              <a:t>- Una interfaz contiene las definiciones de un grupo de funciones relacionadas que una clase o struct pueda implementar.</a:t>
            </a:r>
            <a:endParaRPr/>
          </a:p>
          <a:p>
            <a:r>
              <a:rPr lang="es-MX" sz="3000">
                <a:solidFill>
                  <a:srgbClr val="999999"/>
                </a:solidFill>
                <a:latin typeface="Century Gothic"/>
              </a:rPr>
              <a:t>- Mediante las interfaces, puede incluir, por ejemplo, comportamiento de varios orígenes en una clase. Esa función es importante en C# porque el lenguaje no admite la herencia múltiple de clases.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Características de las interfaces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296000" y="130824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2800">
                <a:solidFill>
                  <a:srgbClr val="999999"/>
                </a:solidFill>
                <a:latin typeface="Century Gothic"/>
              </a:rPr>
              <a:t>- Una interfaz es como una clase base abstracta. Cualquier clase o struct que implemente la interfaz debe implementar todos sus miembros.</a:t>
            </a:r>
            <a:endParaRPr/>
          </a:p>
          <a:p>
            <a:r>
              <a:rPr lang="es-MX" sz="2800">
                <a:solidFill>
                  <a:srgbClr val="999999"/>
                </a:solidFill>
                <a:latin typeface="Century Gothic"/>
              </a:rPr>
              <a:t>- Una interfaz no puede ser instanciada directamente.</a:t>
            </a:r>
            <a:endParaRPr/>
          </a:p>
          <a:p>
            <a:r>
              <a:rPr lang="es-MX" sz="2800">
                <a:solidFill>
                  <a:srgbClr val="999999"/>
                </a:solidFill>
                <a:latin typeface="Century Gothic"/>
              </a:rPr>
              <a:t>- Las interfaces pueden contener eventos, métodos, indizadores y propiedades.</a:t>
            </a:r>
            <a:endParaRPr/>
          </a:p>
          <a:p>
            <a:r>
              <a:rPr lang="es-MX" sz="2800">
                <a:solidFill>
                  <a:srgbClr val="999999"/>
                </a:solidFill>
                <a:latin typeface="Century Gothic"/>
              </a:rPr>
              <a:t>- Una clase o struct puede implementar varias interfaces.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3800">
                <a:solidFill>
                  <a:srgbClr val="92d050"/>
                </a:solidFill>
                <a:latin typeface="Bauhaus 93"/>
              </a:rPr>
              <a:t>Implementación de interfaces 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296000" y="130824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0" y="1296000"/>
            <a:ext cx="3455640" cy="47516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4968000" y="1440000"/>
            <a:ext cx="3850200" cy="116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>
                <a:solidFill>
                  <a:srgbClr val="999999"/>
                </a:solidFill>
                <a:latin typeface="Calibri"/>
              </a:rPr>
              <a:t>La interfaz sólo contiene métodos vacíos (los agrumentos y los valores de retorno deben ser definidos).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4952520" y="2830320"/>
            <a:ext cx="2103120" cy="89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>
                <a:solidFill>
                  <a:srgbClr val="808080"/>
                </a:solidFill>
                <a:latin typeface="Calibri"/>
              </a:rPr>
              <a:t>Implementa la interfaz y define los métodos.</a:t>
            </a:r>
            <a:endParaRPr/>
          </a:p>
        </p:txBody>
      </p:sp>
      <p:sp>
        <p:nvSpPr>
          <p:cNvPr id="131" name="CustomShape 5"/>
          <p:cNvSpPr/>
          <p:nvPr/>
        </p:nvSpPr>
        <p:spPr>
          <a:xfrm>
            <a:off x="4968000" y="4320000"/>
            <a:ext cx="2453040" cy="116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>
                <a:solidFill>
                  <a:srgbClr val="808080"/>
                </a:solidFill>
                <a:latin typeface="Calibri"/>
              </a:rPr>
              <a:t>Implementa la interfaz y define los métodos de otra manera.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