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9360" cy="690156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7280" cy="65268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20320" cy="8190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4640" cy="446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8600" cy="1735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4640" cy="532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30560" cy="986148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6680" cy="6480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7400" cy="7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900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</a:rPr>
              <a:t>C# Básico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</a:rPr>
              <a:t>Fundamentos de C#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972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</a:rPr>
              <a:t>11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Características de C#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Lenguaje orientado a objetos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Es decir, escribir el programa en término de objetos: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- Sus propiedades.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- Las acciones que realizan. 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- Sus interacciones entre otros objetos.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3200">
                <a:solidFill>
                  <a:srgbClr val="ff3300"/>
                </a:solidFill>
                <a:latin typeface="Century Gothic"/>
              </a:rPr>
              <a:t>Más adelante trataremos estos temas, no te preocupes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Características de C#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Seguridad en el manejo de datos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Se  impide el uso de variables no inicializadas.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Administración de memoria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De forma autómatica libera memoria.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</a:rPr>
              <a:t>Características de C#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Todos los tipos de datos derivan de la clase System.Object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Estructura de un programa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3409560" y="1296000"/>
            <a:ext cx="4294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1500">
                <a:solidFill>
                  <a:srgbClr val="3333ff"/>
                </a:solidFill>
                <a:latin typeface="Century Gothic"/>
              </a:rPr>
              <a:t>using 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System;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1500">
                <a:solidFill>
                  <a:srgbClr val="3333ff"/>
                </a:solidFill>
                <a:latin typeface="Century Gothic"/>
              </a:rPr>
              <a:t>namespace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 EspacioDeNombre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3333ff"/>
                </a:solidFill>
                <a:latin typeface="Century Gothic"/>
              </a:rPr>
              <a:t>class 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NombreClase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3333ff"/>
                </a:solidFill>
                <a:latin typeface="Century Gothic"/>
              </a:rPr>
              <a:t>struct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 NombreEstructura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3333ff"/>
                </a:solidFill>
                <a:latin typeface="Century Gothic"/>
              </a:rPr>
              <a:t>interface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 NombreInterface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3333ff"/>
                </a:solidFill>
                <a:latin typeface="Century Gothic"/>
              </a:rPr>
              <a:t>class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 NombreClasePrincipal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s-MX" sz="1500">
                <a:solidFill>
                  <a:srgbClr val="3333ff"/>
                </a:solidFill>
                <a:latin typeface="Century Gothic"/>
              </a:rPr>
              <a:t>static void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 Main(</a:t>
            </a:r>
            <a:r>
              <a:rPr b="1" lang="es-MX" sz="1500">
                <a:solidFill>
                  <a:srgbClr val="3333ff"/>
                </a:solidFill>
                <a:latin typeface="Century Gothic"/>
              </a:rPr>
              <a:t>string</a:t>
            </a:r>
            <a:r>
              <a:rPr b="1" lang="es-MX" sz="1500">
                <a:solidFill>
                  <a:srgbClr val="000000"/>
                </a:solidFill>
                <a:latin typeface="Century Gothic"/>
              </a:rPr>
              <a:t>[] args)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{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1500">
                <a:solidFill>
                  <a:srgbClr val="000000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Estructura de un programa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200">
                <a:solidFill>
                  <a:srgbClr val="a6a6a6"/>
                </a:solidFill>
                <a:latin typeface="Century Gothic"/>
              </a:rPr>
              <a:t>using System;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La palabra </a:t>
            </a:r>
            <a:r>
              <a:rPr b="1" lang="es-MX" sz="3200">
                <a:solidFill>
                  <a:srgbClr val="a6a6a6"/>
                </a:solidFill>
                <a:latin typeface="Century Gothic"/>
              </a:rPr>
              <a:t>using 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permitirá usar tipos definidos en el </a:t>
            </a:r>
            <a:r>
              <a:rPr i="1" lang="es-MX" sz="3200">
                <a:solidFill>
                  <a:srgbClr val="a6a6a6"/>
                </a:solidFill>
                <a:latin typeface="Century Gothic"/>
              </a:rPr>
              <a:t>espacio de nombre</a:t>
            </a:r>
            <a:r>
              <a:rPr lang="es-MX" sz="3200">
                <a:solidFill>
                  <a:srgbClr val="a6a6a6"/>
                </a:solidFill>
                <a:latin typeface="Century Gothic"/>
              </a:rPr>
              <a:t>s sin especificarlos explícitamente dentro de ellos.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Estructura de un programa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000">
                <a:solidFill>
                  <a:srgbClr val="a6a6a6"/>
                </a:solidFill>
                <a:latin typeface="Century Gothic"/>
              </a:rPr>
              <a:t>namespace EspacioDeNombres;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Organizan el código.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3200">
                <a:solidFill>
                  <a:srgbClr val="a6a6a6"/>
                </a:solidFill>
                <a:latin typeface="Century Gothic"/>
              </a:rPr>
              <a:t>Funciones que se llamen igual en distintos espacios de nombre no serán las mismas funciones.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Estructura de un programa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class NombreClase;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400">
                <a:solidFill>
                  <a:srgbClr val="a6a6a6"/>
                </a:solidFill>
                <a:latin typeface="Century Gothic"/>
              </a:rPr>
              <a:t>Declaración de una clase.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class NombreClasePrincipal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static void Main(string[] args)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a6a6a6"/>
                </a:solidFill>
                <a:latin typeface="Century Gothic"/>
              </a:rPr>
              <a:t>}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s-MX" sz="2400">
                <a:solidFill>
                  <a:srgbClr val="a6a6a6"/>
                </a:solidFill>
                <a:latin typeface="Century Gothic"/>
              </a:rPr>
              <a:t>La clase principal contendrá el método que hará que se ejecute el programa.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21200" y="274680"/>
            <a:ext cx="757008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000">
                <a:solidFill>
                  <a:srgbClr val="92d050"/>
                </a:solidFill>
                <a:latin typeface="Bauhaus 93"/>
              </a:rPr>
              <a:t>Estructura de un programa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321200" y="1600200"/>
            <a:ext cx="757008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s-MX" sz="3000">
                <a:solidFill>
                  <a:srgbClr val="a6a6a6"/>
                </a:solidFill>
                <a:latin typeface="Century Gothic"/>
              </a:rPr>
              <a:t>Nuestro primer “Hola Mundo”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