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70" r:id="rId4"/>
    <p:sldId id="271" r:id="rId5"/>
    <p:sldId id="26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67" name="Imagen 6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8" name="Imagen 6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3" name="Imagen 11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4" name="Imagen 11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ine 1"/>
          <p:cNvSpPr/>
          <p:nvPr/>
        </p:nvSpPr>
        <p:spPr>
          <a:xfrm flipH="1">
            <a:off x="4847760" y="6370560"/>
            <a:ext cx="4692600" cy="360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36" name="CustomShape 2"/>
          <p:cNvSpPr/>
          <p:nvPr/>
        </p:nvSpPr>
        <p:spPr>
          <a:xfrm>
            <a:off x="4847760" y="633996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2" name="Line 3"/>
          <p:cNvSpPr/>
          <p:nvPr/>
        </p:nvSpPr>
        <p:spPr>
          <a:xfrm flipH="1">
            <a:off x="4631760" y="6513480"/>
            <a:ext cx="4908600" cy="468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4343760" y="6343560"/>
            <a:ext cx="318600" cy="17352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4" name="CustomShape 5"/>
          <p:cNvSpPr/>
          <p:nvPr/>
        </p:nvSpPr>
        <p:spPr>
          <a:xfrm>
            <a:off x="4321080" y="631260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5" name="Line 6"/>
          <p:cNvSpPr/>
          <p:nvPr/>
        </p:nvSpPr>
        <p:spPr>
          <a:xfrm flipH="1">
            <a:off x="5954400" y="6665400"/>
            <a:ext cx="358596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6" name="CustomShape 7"/>
          <p:cNvSpPr/>
          <p:nvPr/>
        </p:nvSpPr>
        <p:spPr>
          <a:xfrm>
            <a:off x="5931720" y="663840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pic>
        <p:nvPicPr>
          <p:cNvPr id="7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-42480" y="-1467720"/>
            <a:ext cx="1330560" cy="9861480"/>
          </a:xfrm>
          <a:prstGeom prst="rect">
            <a:avLst/>
          </a:prstGeom>
          <a:ln>
            <a:noFill/>
          </a:ln>
        </p:spPr>
      </p:pic>
      <p:pic>
        <p:nvPicPr>
          <p:cNvPr id="8" name="Picture 5"/>
          <p:cNvPicPr/>
          <p:nvPr/>
        </p:nvPicPr>
        <p:blipFill>
          <a:blip r:embed="rId15"/>
          <a:stretch>
            <a:fillRect/>
          </a:stretch>
        </p:blipFill>
        <p:spPr>
          <a:xfrm>
            <a:off x="1289160" y="6164640"/>
            <a:ext cx="886680" cy="648000"/>
          </a:xfrm>
          <a:prstGeom prst="rect">
            <a:avLst/>
          </a:prstGeom>
          <a:ln>
            <a:noFill/>
          </a:ln>
        </p:spPr>
      </p:pic>
      <p:sp>
        <p:nvSpPr>
          <p:cNvPr id="9" name="CustomShape 8"/>
          <p:cNvSpPr/>
          <p:nvPr/>
        </p:nvSpPr>
        <p:spPr>
          <a:xfrm>
            <a:off x="2082240" y="6153480"/>
            <a:ext cx="2237400" cy="71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MX">
                <a:solidFill>
                  <a:srgbClr val="A6A6A6"/>
                </a:solidFill>
                <a:latin typeface="Bauhaus 93"/>
              </a:rPr>
              <a:t>Fortran Básico</a:t>
            </a:r>
            <a:endParaRPr/>
          </a:p>
        </p:txBody>
      </p:sp>
      <p:pic>
        <p:nvPicPr>
          <p:cNvPr id="10" name="Picture 2"/>
          <p:cNvPicPr/>
          <p:nvPr/>
        </p:nvPicPr>
        <p:blipFill>
          <a:blip r:embed="rId16"/>
          <a:stretch>
            <a:fillRect/>
          </a:stretch>
        </p:blipFill>
        <p:spPr>
          <a:xfrm>
            <a:off x="-36360" y="0"/>
            <a:ext cx="4149360" cy="6901560"/>
          </a:xfrm>
          <a:prstGeom prst="rect">
            <a:avLst/>
          </a:prstGeom>
          <a:ln>
            <a:noFill/>
          </a:ln>
        </p:spPr>
      </p:pic>
      <p:pic>
        <p:nvPicPr>
          <p:cNvPr id="11" name="Picture 3"/>
          <p:cNvPicPr/>
          <p:nvPr/>
        </p:nvPicPr>
        <p:blipFill>
          <a:blip r:embed="rId17"/>
          <a:stretch>
            <a:fillRect/>
          </a:stretch>
        </p:blipFill>
        <p:spPr>
          <a:xfrm>
            <a:off x="4356000" y="258840"/>
            <a:ext cx="3527280" cy="652680"/>
          </a:xfrm>
          <a:prstGeom prst="rect">
            <a:avLst/>
          </a:prstGeom>
          <a:ln>
            <a:noFill/>
          </a:ln>
        </p:spPr>
      </p:pic>
      <p:pic>
        <p:nvPicPr>
          <p:cNvPr id="12" name="Picture 5"/>
          <p:cNvPicPr/>
          <p:nvPr/>
        </p:nvPicPr>
        <p:blipFill>
          <a:blip r:embed="rId18"/>
          <a:stretch>
            <a:fillRect/>
          </a:stretch>
        </p:blipFill>
        <p:spPr>
          <a:xfrm>
            <a:off x="7915320" y="160560"/>
            <a:ext cx="1120320" cy="819000"/>
          </a:xfrm>
          <a:prstGeom prst="rect">
            <a:avLst/>
          </a:prstGeom>
          <a:ln>
            <a:noFill/>
          </a:ln>
        </p:spPr>
      </p:pic>
      <p:sp>
        <p:nvSpPr>
          <p:cNvPr id="13" name="Line 9"/>
          <p:cNvSpPr/>
          <p:nvPr/>
        </p:nvSpPr>
        <p:spPr>
          <a:xfrm flipH="1">
            <a:off x="3347640" y="3630960"/>
            <a:ext cx="5904720" cy="324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4" name="CustomShape 10"/>
          <p:cNvSpPr/>
          <p:nvPr/>
        </p:nvSpPr>
        <p:spPr>
          <a:xfrm>
            <a:off x="3348000" y="360036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15" name="Line 11"/>
          <p:cNvSpPr/>
          <p:nvPr/>
        </p:nvSpPr>
        <p:spPr>
          <a:xfrm flipH="1">
            <a:off x="3131640" y="3778200"/>
            <a:ext cx="612072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6" name="CustomShape 12"/>
          <p:cNvSpPr/>
          <p:nvPr/>
        </p:nvSpPr>
        <p:spPr>
          <a:xfrm>
            <a:off x="2843640" y="3603960"/>
            <a:ext cx="318600" cy="17352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17" name="CustomShape 13"/>
          <p:cNvSpPr/>
          <p:nvPr/>
        </p:nvSpPr>
        <p:spPr>
          <a:xfrm>
            <a:off x="2820960" y="357300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18" name="Line 14"/>
          <p:cNvSpPr/>
          <p:nvPr/>
        </p:nvSpPr>
        <p:spPr>
          <a:xfrm flipH="1">
            <a:off x="4454280" y="3925800"/>
            <a:ext cx="479808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9" name="CustomShape 15"/>
          <p:cNvSpPr/>
          <p:nvPr/>
        </p:nvSpPr>
        <p:spPr>
          <a:xfrm>
            <a:off x="4431600" y="389880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20" name="Line 16"/>
          <p:cNvSpPr/>
          <p:nvPr/>
        </p:nvSpPr>
        <p:spPr>
          <a:xfrm flipH="1">
            <a:off x="6264360" y="5291280"/>
            <a:ext cx="298800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1" name="CustomShape 17"/>
          <p:cNvSpPr/>
          <p:nvPr/>
        </p:nvSpPr>
        <p:spPr>
          <a:xfrm>
            <a:off x="6110280" y="5399640"/>
            <a:ext cx="44640" cy="4464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22" name="Line 18"/>
          <p:cNvSpPr/>
          <p:nvPr/>
        </p:nvSpPr>
        <p:spPr>
          <a:xfrm>
            <a:off x="6278760" y="527184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3" name="Line 19"/>
          <p:cNvSpPr/>
          <p:nvPr/>
        </p:nvSpPr>
        <p:spPr>
          <a:xfrm flipH="1">
            <a:off x="6120000" y="54244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4" name="Line 20"/>
          <p:cNvSpPr/>
          <p:nvPr/>
        </p:nvSpPr>
        <p:spPr>
          <a:xfrm flipH="1">
            <a:off x="6036840" y="5207040"/>
            <a:ext cx="328752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5" name="CustomShape 21"/>
          <p:cNvSpPr/>
          <p:nvPr/>
        </p:nvSpPr>
        <p:spPr>
          <a:xfrm>
            <a:off x="5699880" y="4908600"/>
            <a:ext cx="44640" cy="4464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26" name="Line 22"/>
          <p:cNvSpPr/>
          <p:nvPr/>
        </p:nvSpPr>
        <p:spPr>
          <a:xfrm>
            <a:off x="6051600" y="507528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7" name="Line 23"/>
          <p:cNvSpPr/>
          <p:nvPr/>
        </p:nvSpPr>
        <p:spPr>
          <a:xfrm flipH="1">
            <a:off x="5887080" y="50752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8" name="Line 24"/>
          <p:cNvSpPr/>
          <p:nvPr/>
        </p:nvSpPr>
        <p:spPr>
          <a:xfrm>
            <a:off x="5887080" y="493128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9" name="Line 25"/>
          <p:cNvSpPr/>
          <p:nvPr/>
        </p:nvSpPr>
        <p:spPr>
          <a:xfrm flipH="1">
            <a:off x="5722560" y="49312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0" name="Line 26"/>
          <p:cNvSpPr/>
          <p:nvPr/>
        </p:nvSpPr>
        <p:spPr>
          <a:xfrm flipH="1" flipV="1">
            <a:off x="6226560" y="5147280"/>
            <a:ext cx="3025800" cy="972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1" name="Line 27"/>
          <p:cNvSpPr/>
          <p:nvPr/>
        </p:nvSpPr>
        <p:spPr>
          <a:xfrm>
            <a:off x="6233040" y="500652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2" name="CustomShape 28"/>
          <p:cNvSpPr/>
          <p:nvPr/>
        </p:nvSpPr>
        <p:spPr>
          <a:xfrm>
            <a:off x="6210360" y="4983840"/>
            <a:ext cx="44640" cy="4464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33" name="PlaceHolder 2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MX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4" name="PlaceHolder 3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 1"/>
          <p:cNvSpPr/>
          <p:nvPr/>
        </p:nvSpPr>
        <p:spPr>
          <a:xfrm flipH="1">
            <a:off x="4847760" y="6370560"/>
            <a:ext cx="4692600" cy="360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0" name="CustomShape 2"/>
          <p:cNvSpPr/>
          <p:nvPr/>
        </p:nvSpPr>
        <p:spPr>
          <a:xfrm>
            <a:off x="4847760" y="633996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71" name="Line 3"/>
          <p:cNvSpPr/>
          <p:nvPr/>
        </p:nvSpPr>
        <p:spPr>
          <a:xfrm flipH="1">
            <a:off x="4631760" y="6513480"/>
            <a:ext cx="4908600" cy="468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2" name="CustomShape 4"/>
          <p:cNvSpPr/>
          <p:nvPr/>
        </p:nvSpPr>
        <p:spPr>
          <a:xfrm>
            <a:off x="4343760" y="6343560"/>
            <a:ext cx="318600" cy="17352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73" name="CustomShape 5"/>
          <p:cNvSpPr/>
          <p:nvPr/>
        </p:nvSpPr>
        <p:spPr>
          <a:xfrm>
            <a:off x="4321080" y="631260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74" name="Line 6"/>
          <p:cNvSpPr/>
          <p:nvPr/>
        </p:nvSpPr>
        <p:spPr>
          <a:xfrm flipH="1">
            <a:off x="5954400" y="6665400"/>
            <a:ext cx="358596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5" name="CustomShape 7"/>
          <p:cNvSpPr/>
          <p:nvPr/>
        </p:nvSpPr>
        <p:spPr>
          <a:xfrm>
            <a:off x="5931720" y="663840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pic>
        <p:nvPicPr>
          <p:cNvPr id="76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-42480" y="-1467720"/>
            <a:ext cx="1330560" cy="9861480"/>
          </a:xfrm>
          <a:prstGeom prst="rect">
            <a:avLst/>
          </a:prstGeom>
          <a:ln>
            <a:noFill/>
          </a:ln>
        </p:spPr>
      </p:pic>
      <p:pic>
        <p:nvPicPr>
          <p:cNvPr id="77" name="Picture 5"/>
          <p:cNvPicPr/>
          <p:nvPr/>
        </p:nvPicPr>
        <p:blipFill>
          <a:blip r:embed="rId15"/>
          <a:stretch>
            <a:fillRect/>
          </a:stretch>
        </p:blipFill>
        <p:spPr>
          <a:xfrm>
            <a:off x="1289160" y="6164640"/>
            <a:ext cx="886680" cy="648000"/>
          </a:xfrm>
          <a:prstGeom prst="rect">
            <a:avLst/>
          </a:prstGeom>
          <a:ln>
            <a:noFill/>
          </a:ln>
        </p:spPr>
      </p:pic>
      <p:sp>
        <p:nvSpPr>
          <p:cNvPr id="78" name="CustomShape 8"/>
          <p:cNvSpPr/>
          <p:nvPr/>
        </p:nvSpPr>
        <p:spPr>
          <a:xfrm>
            <a:off x="2082240" y="6153480"/>
            <a:ext cx="2237400" cy="71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MX">
                <a:solidFill>
                  <a:srgbClr val="A6A6A6"/>
                </a:solidFill>
                <a:latin typeface="Bauhaus 93"/>
              </a:rPr>
              <a:t>C# Básico</a:t>
            </a:r>
            <a:endParaRPr/>
          </a:p>
        </p:txBody>
      </p:sp>
      <p:sp>
        <p:nvSpPr>
          <p:cNvPr id="79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MX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80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051640" y="2277000"/>
            <a:ext cx="6759000" cy="1468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6600">
                <a:solidFill>
                  <a:srgbClr val="92D050"/>
                </a:solidFill>
                <a:latin typeface="Bauhaus 93"/>
              </a:rPr>
              <a:t>C# Básico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2627640" y="4365000"/>
            <a:ext cx="6399720" cy="107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s-MX" sz="2700">
                <a:solidFill>
                  <a:srgbClr val="8B8B8B"/>
                </a:solidFill>
                <a:latin typeface="Bauhaus 93"/>
              </a:rPr>
              <a:t>Tipos predefinidos y control de flujo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2761560" y="5877360"/>
            <a:ext cx="6399720" cy="107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s-MX" sz="2400">
                <a:solidFill>
                  <a:srgbClr val="BFBFBF"/>
                </a:solidFill>
                <a:latin typeface="Century Gothic"/>
              </a:rPr>
              <a:t>11 de enero del 2016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Sentencias condicionales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b="1">
                <a:solidFill>
                  <a:srgbClr val="A6A6A6"/>
                </a:solidFill>
                <a:latin typeface="Century Gothic"/>
              </a:rPr>
              <a:t>Operadores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>
                <a:solidFill>
                  <a:srgbClr val="8B8B8B"/>
                </a:solidFill>
                <a:latin typeface="Calibri"/>
              </a:rPr>
              <a:t>a &lt; b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>
                <a:solidFill>
                  <a:srgbClr val="8B8B8B"/>
                </a:solidFill>
                <a:latin typeface="Calibri"/>
              </a:rPr>
              <a:t>a &gt; b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>
                <a:solidFill>
                  <a:srgbClr val="8B8B8B"/>
                </a:solidFill>
                <a:latin typeface="Calibri"/>
              </a:rPr>
              <a:t>a &lt;= b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>
                <a:solidFill>
                  <a:srgbClr val="8B8B8B"/>
                </a:solidFill>
                <a:latin typeface="Calibri"/>
              </a:rPr>
              <a:t>a &gt;= b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>
                <a:solidFill>
                  <a:srgbClr val="8B8B8B"/>
                </a:solidFill>
                <a:latin typeface="Calibri"/>
              </a:rPr>
              <a:t>a != b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>
                <a:solidFill>
                  <a:srgbClr val="8B8B8B"/>
                </a:solidFill>
                <a:latin typeface="Calibri"/>
              </a:rPr>
              <a:t>a == b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>
                <a:solidFill>
                  <a:srgbClr val="8B8B8B"/>
                </a:solidFill>
                <a:latin typeface="Calibri"/>
              </a:rPr>
              <a:t>!a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>
                <a:solidFill>
                  <a:srgbClr val="8B8B8B"/>
                </a:solidFill>
                <a:latin typeface="Calibri"/>
              </a:rPr>
              <a:t>a &amp;&amp; b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>
                <a:solidFill>
                  <a:srgbClr val="8B8B8B"/>
                </a:solidFill>
                <a:latin typeface="Calibri"/>
              </a:rPr>
              <a:t>a || 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Ciclos de repetición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b="1">
                <a:solidFill>
                  <a:srgbClr val="A6A6A6"/>
                </a:solidFill>
                <a:latin typeface="Century Gothic"/>
              </a:rPr>
              <a:t>FOR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3200" b="1">
                <a:solidFill>
                  <a:srgbClr val="A6A6A6"/>
                </a:solidFill>
                <a:latin typeface="Century Gothic"/>
              </a:rPr>
              <a:t>- </a:t>
            </a:r>
            <a:r>
              <a:rPr lang="es-MX" sz="3200">
                <a:solidFill>
                  <a:srgbClr val="A6A6A6"/>
                </a:solidFill>
                <a:latin typeface="Century Gothic"/>
              </a:rPr>
              <a:t>Va asignando valores a una variable desde un valor inicial hasta un valor final.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- Cuando la variable está fuera del rango el ciclo termina.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Ciclos de repetición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b="1">
                <a:solidFill>
                  <a:srgbClr val="A6A6A6"/>
                </a:solidFill>
                <a:latin typeface="Century Gothic"/>
              </a:rPr>
              <a:t>FOR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for(int i=0;i&lt;=5;i++)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{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Console.WriteLine(i);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 algn="ctr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3200" b="1">
                <a:solidFill>
                  <a:srgbClr val="FF3333"/>
                </a:solidFill>
                <a:latin typeface="Century Gothic"/>
              </a:rPr>
              <a:t>¿Qué se verá en pantalla?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Ciclos de repetición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b="1">
                <a:solidFill>
                  <a:srgbClr val="A6A6A6"/>
                </a:solidFill>
                <a:latin typeface="Century Gothic"/>
              </a:rPr>
              <a:t>FOREACH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3000">
                <a:solidFill>
                  <a:srgbClr val="A6A6A6"/>
                </a:solidFill>
                <a:latin typeface="Century Gothic"/>
              </a:rPr>
              <a:t>Recorre una colección de objetos.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3000">
                <a:solidFill>
                  <a:srgbClr val="A6A6A6"/>
                </a:solidFill>
                <a:latin typeface="Century Gothic"/>
              </a:rPr>
              <a:t>Para cada objeto repite una instrucción dada.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2700" b="1">
                <a:solidFill>
                  <a:srgbClr val="A6A6A6"/>
                </a:solidFill>
                <a:latin typeface="Century Gothic"/>
              </a:rPr>
              <a:t>int[] arreglo = new int[] {0,1,2,3}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2700" b="1">
                <a:solidFill>
                  <a:srgbClr val="A6A6A6"/>
                </a:solidFill>
                <a:latin typeface="Century Gothic"/>
              </a:rPr>
              <a:t>foreach (int x in arreglo)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2700" b="1">
                <a:solidFill>
                  <a:srgbClr val="A6A6A6"/>
                </a:solidFill>
                <a:latin typeface="Century Gothic"/>
              </a:rPr>
              <a:t>{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2700" b="1">
                <a:solidFill>
                  <a:srgbClr val="A6A6A6"/>
                </a:solidFill>
                <a:latin typeface="Century Gothic"/>
              </a:rPr>
              <a:t>Console.WriteLine(x);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2700" b="1">
                <a:solidFill>
                  <a:srgbClr val="A6A6A6"/>
                </a:solidFill>
                <a:latin typeface="Century Gothic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Ciclos de repetición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b="1">
                <a:solidFill>
                  <a:srgbClr val="A6A6A6"/>
                </a:solidFill>
                <a:latin typeface="Century Gothic"/>
              </a:rPr>
              <a:t>WHILE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Este ciclo se repetirá mientras la condicion determindada se cumpla.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3200" b="1">
                <a:solidFill>
                  <a:srgbClr val="A6A6A6"/>
                </a:solidFill>
                <a:latin typeface="Century Gothic"/>
              </a:rPr>
              <a:t>while (condición)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3200" b="1">
                <a:solidFill>
                  <a:srgbClr val="A6A6A6"/>
                </a:solidFill>
                <a:latin typeface="Century Gothic"/>
              </a:rPr>
              <a:t>{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3200" b="1">
                <a:solidFill>
                  <a:srgbClr val="A6A6A6"/>
                </a:solidFill>
                <a:latin typeface="Century Gothic"/>
              </a:rPr>
              <a:t>Instrucciones;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3200" b="1">
                <a:solidFill>
                  <a:srgbClr val="A6A6A6"/>
                </a:solidFill>
                <a:latin typeface="Century Gothic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Ciclos de repetición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b="1">
                <a:solidFill>
                  <a:srgbClr val="A6A6A6"/>
                </a:solidFill>
                <a:latin typeface="Century Gothic"/>
              </a:rPr>
              <a:t>DO-WHILE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Tiene que ver con el ciclo while.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La diferencia es que </a:t>
            </a:r>
            <a:r>
              <a:rPr lang="es-MX" sz="3200" b="1">
                <a:solidFill>
                  <a:srgbClr val="A6A6A6"/>
                </a:solidFill>
                <a:latin typeface="Century Gothic"/>
              </a:rPr>
              <a:t>se ejecuta al menos una vez.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2800" b="1">
                <a:solidFill>
                  <a:srgbClr val="A6A6A6"/>
                </a:solidFill>
                <a:latin typeface="Century Gothic"/>
              </a:rPr>
              <a:t>do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2800" b="1">
                <a:solidFill>
                  <a:srgbClr val="A6A6A6"/>
                </a:solidFill>
                <a:latin typeface="Century Gothic"/>
              </a:rPr>
              <a:t>{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2800" b="1">
                <a:solidFill>
                  <a:srgbClr val="A6A6A6"/>
                </a:solidFill>
                <a:latin typeface="Century Gothic"/>
              </a:rPr>
              <a:t>Instrucciones;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2800" b="1">
                <a:solidFill>
                  <a:srgbClr val="A6A6A6"/>
                </a:solidFill>
                <a:latin typeface="Century Gothic"/>
              </a:rPr>
              <a:t>}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2800" b="1">
                <a:solidFill>
                  <a:srgbClr val="A6A6A6"/>
                </a:solidFill>
                <a:latin typeface="Century Gothic"/>
              </a:rPr>
              <a:t>while(condición);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SWITCH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2000" b="1">
                <a:solidFill>
                  <a:srgbClr val="A6A6A6"/>
                </a:solidFill>
                <a:latin typeface="Century Gothic"/>
              </a:rPr>
              <a:t>Dependiendo del valor de la variable dada se ejecutan determinadas instrucciones.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2000" b="1">
                <a:solidFill>
                  <a:srgbClr val="A6A6A6"/>
                </a:solidFill>
                <a:latin typeface="Century Gothic"/>
              </a:rPr>
              <a:t>switch(variable)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2000" b="1">
                <a:solidFill>
                  <a:srgbClr val="A6A6A6"/>
                </a:solidFill>
                <a:latin typeface="Century Gothic"/>
              </a:rPr>
              <a:t>{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2000" b="1">
                <a:solidFill>
                  <a:srgbClr val="A6A6A6"/>
                </a:solidFill>
                <a:latin typeface="Century Gothic"/>
              </a:rPr>
              <a:t>case valor1: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2000" b="1">
                <a:solidFill>
                  <a:srgbClr val="A6A6A6"/>
                </a:solidFill>
                <a:latin typeface="Century Gothic"/>
              </a:rPr>
              <a:t>Intrucción1;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2000" b="1">
                <a:solidFill>
                  <a:srgbClr val="A6A6A6"/>
                </a:solidFill>
                <a:latin typeface="Century Gothic"/>
              </a:rPr>
              <a:t>break;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2000" b="1">
                <a:solidFill>
                  <a:srgbClr val="A6A6A6"/>
                </a:solidFill>
                <a:latin typeface="Century Gothic"/>
              </a:rPr>
              <a:t>case valor2: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2000" b="1">
                <a:solidFill>
                  <a:srgbClr val="A6A6A6"/>
                </a:solidFill>
                <a:latin typeface="Century Gothic"/>
              </a:rPr>
              <a:t>Instruccion2;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2000" b="1">
                <a:solidFill>
                  <a:srgbClr val="A6A6A6"/>
                </a:solidFill>
                <a:latin typeface="Century Gothic"/>
              </a:rPr>
              <a:t>break;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2000" b="1">
                <a:solidFill>
                  <a:srgbClr val="A6A6A6"/>
                </a:solidFill>
                <a:latin typeface="Century Gothic"/>
              </a:rPr>
              <a:t>default: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2000" b="1">
                <a:solidFill>
                  <a:srgbClr val="A6A6A6"/>
                </a:solidFill>
                <a:latin typeface="Century Gothic"/>
              </a:rPr>
              <a:t>InstrucciónDefault;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2000" b="1">
                <a:solidFill>
                  <a:srgbClr val="A6A6A6"/>
                </a:solidFill>
                <a:latin typeface="Century Gothic"/>
              </a:rPr>
              <a:t>break;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2000" b="1">
                <a:solidFill>
                  <a:srgbClr val="A6A6A6"/>
                </a:solidFill>
                <a:latin typeface="Century Gothic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4400" dirty="0" smtClean="0">
                <a:solidFill>
                  <a:srgbClr val="92D050"/>
                </a:solidFill>
                <a:latin typeface="Bauhaus 93"/>
              </a:rPr>
              <a:t>Tipos Predefinidos</a:t>
            </a:r>
            <a:endParaRPr dirty="0"/>
          </a:p>
        </p:txBody>
      </p:sp>
      <p:sp>
        <p:nvSpPr>
          <p:cNvPr id="143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b="1" dirty="0" smtClean="0">
                <a:solidFill>
                  <a:srgbClr val="A6A6A6"/>
                </a:solidFill>
                <a:latin typeface="Century Gothic"/>
              </a:rPr>
              <a:t>Los tipos de referencia predefinidos son </a:t>
            </a:r>
            <a:r>
              <a:rPr lang="es-MX" sz="3200" b="1" dirty="0" err="1" smtClean="0">
                <a:solidFill>
                  <a:srgbClr val="A6A6A6"/>
                </a:solidFill>
                <a:latin typeface="Century Gothic"/>
              </a:rPr>
              <a:t>object</a:t>
            </a:r>
            <a:r>
              <a:rPr lang="es-MX" sz="3200" b="1" dirty="0" smtClean="0">
                <a:solidFill>
                  <a:srgbClr val="A6A6A6"/>
                </a:solidFill>
                <a:latin typeface="Century Gothic"/>
              </a:rPr>
              <a:t> y </a:t>
            </a:r>
            <a:r>
              <a:rPr lang="es-MX" sz="3200" b="1" dirty="0" err="1" smtClean="0">
                <a:solidFill>
                  <a:srgbClr val="A6A6A6"/>
                </a:solidFill>
                <a:latin typeface="Century Gothic"/>
              </a:rPr>
              <a:t>string</a:t>
            </a:r>
            <a:endParaRPr dirty="0" smtClean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b="1" dirty="0" err="1" smtClean="0">
                <a:solidFill>
                  <a:srgbClr val="A6A6A6"/>
                </a:solidFill>
                <a:latin typeface="Century Gothic"/>
              </a:rPr>
              <a:t>Object</a:t>
            </a:r>
            <a:r>
              <a:rPr lang="es-MX" sz="3200" b="1" dirty="0" smtClean="0">
                <a:solidFill>
                  <a:srgbClr val="A6A6A6"/>
                </a:solidFill>
                <a:latin typeface="Century Gothic"/>
              </a:rPr>
              <a:t> es el tipo base de todos los demás tipos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b="1" dirty="0" err="1" smtClean="0">
                <a:solidFill>
                  <a:srgbClr val="A6A6A6"/>
                </a:solidFill>
                <a:latin typeface="Century Gothic"/>
              </a:rPr>
              <a:t>String</a:t>
            </a:r>
            <a:r>
              <a:rPr lang="es-MX" sz="3200" b="1" dirty="0" smtClean="0">
                <a:solidFill>
                  <a:srgbClr val="A6A6A6"/>
                </a:solidFill>
                <a:latin typeface="Century Gothic"/>
              </a:rPr>
              <a:t> permite representar valores de cadena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34594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4400" dirty="0" smtClean="0">
                <a:solidFill>
                  <a:srgbClr val="92D050"/>
                </a:solidFill>
                <a:latin typeface="Bauhaus 93"/>
              </a:rPr>
              <a:t>Tipos Predefinidos</a:t>
            </a:r>
            <a:endParaRPr lang="es-MX" sz="4400" dirty="0"/>
          </a:p>
        </p:txBody>
      </p:sp>
      <p:sp>
        <p:nvSpPr>
          <p:cNvPr id="143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x-none" sz="2800" noProof="1" smtClean="0"/>
              <a:t>Enteros con signo (</a:t>
            </a:r>
            <a:r>
              <a:rPr lang="x-none" sz="2800" noProof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sbyte</a:t>
            </a:r>
            <a:r>
              <a:rPr lang="x-none" sz="2800" noProof="1" smtClean="0"/>
              <a:t>, </a:t>
            </a:r>
            <a:r>
              <a:rPr lang="x-none" sz="2800" noProof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short</a:t>
            </a:r>
            <a:r>
              <a:rPr lang="x-none" sz="2800" noProof="1" smtClean="0"/>
              <a:t>, </a:t>
            </a:r>
            <a:r>
              <a:rPr lang="x-none" sz="2800" noProof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int</a:t>
            </a:r>
            <a:r>
              <a:rPr lang="x-none" sz="2800" noProof="1" smtClean="0"/>
              <a:t> , </a:t>
            </a:r>
            <a:r>
              <a:rPr lang="x-none" sz="2800" noProof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long</a:t>
            </a:r>
            <a:r>
              <a:rPr lang="x-none" sz="2800" noProof="1" smtClean="0"/>
              <a:t>)  y sin signo (</a:t>
            </a:r>
            <a:r>
              <a:rPr lang="x-none" sz="2800" noProof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</a:t>
            </a:r>
            <a:r>
              <a:rPr lang="x-none" sz="2800" noProof="1" smtClean="0"/>
              <a:t>, </a:t>
            </a:r>
            <a:r>
              <a:rPr lang="x-none" sz="2800" noProof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ushort</a:t>
            </a:r>
            <a:r>
              <a:rPr lang="x-none" sz="2800" noProof="1" smtClean="0"/>
              <a:t>, </a:t>
            </a:r>
            <a:r>
              <a:rPr lang="x-none" sz="2800" noProof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uint</a:t>
            </a:r>
            <a:r>
              <a:rPr lang="x-none" sz="2800" noProof="1" smtClean="0"/>
              <a:t>, </a:t>
            </a:r>
            <a:r>
              <a:rPr lang="x-none" sz="2800" noProof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ulong</a:t>
            </a:r>
            <a:r>
              <a:rPr lang="x-none" sz="2800" noProof="1" smtClean="0"/>
              <a:t>)</a:t>
            </a:r>
            <a:br>
              <a:rPr lang="x-none" sz="2800" noProof="1" smtClean="0"/>
            </a:br>
            <a:r>
              <a:rPr lang="x-none" sz="2800" noProof="1" smtClean="0"/>
              <a:t/>
            </a:r>
            <a:br>
              <a:rPr lang="x-none" sz="2800" noProof="1" smtClean="0"/>
            </a:br>
            <a:r>
              <a:rPr lang="x-none" sz="2800" noProof="1" smtClean="0"/>
              <a:t>Punto flotante (</a:t>
            </a:r>
            <a:r>
              <a:rPr lang="x-none" sz="2800" noProof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float</a:t>
            </a:r>
            <a:r>
              <a:rPr lang="x-none" sz="2800" noProof="1" smtClean="0"/>
              <a:t>) </a:t>
            </a:r>
            <a:br>
              <a:rPr lang="x-none" sz="2800" noProof="1" smtClean="0"/>
            </a:br>
            <a:r>
              <a:rPr lang="x-none" sz="2800" noProof="1" smtClean="0"/>
              <a:t/>
            </a:r>
            <a:br>
              <a:rPr lang="x-none" sz="2800" noProof="1" smtClean="0"/>
            </a:br>
            <a:r>
              <a:rPr lang="x-none" sz="2800" noProof="1" smtClean="0"/>
              <a:t>Booleanos (bool, boolean) </a:t>
            </a:r>
            <a:br>
              <a:rPr lang="x-none" sz="2800" noProof="1" smtClean="0"/>
            </a:br>
            <a:r>
              <a:rPr lang="x-none" sz="2800" noProof="1" smtClean="0"/>
              <a:t/>
            </a:r>
            <a:br>
              <a:rPr lang="x-none" sz="2800" noProof="1" smtClean="0"/>
            </a:br>
            <a:r>
              <a:rPr lang="x-none" sz="2800" noProof="1" smtClean="0"/>
              <a:t>caracteres (</a:t>
            </a:r>
            <a:r>
              <a:rPr lang="x-none" sz="2800" noProof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char</a:t>
            </a:r>
            <a:r>
              <a:rPr lang="x-none" sz="2800" noProof="1" smtClean="0"/>
              <a:t>)</a:t>
            </a:r>
            <a:br>
              <a:rPr lang="x-none" sz="2800" noProof="1" smtClean="0"/>
            </a:br>
            <a:r>
              <a:rPr lang="x-none" sz="2800" noProof="1" smtClean="0"/>
              <a:t/>
            </a:r>
            <a:br>
              <a:rPr lang="x-none" sz="2800" noProof="1" smtClean="0"/>
            </a:br>
            <a:r>
              <a:rPr lang="x-none" sz="2800" noProof="1" smtClean="0"/>
              <a:t>Decimales (</a:t>
            </a:r>
            <a:r>
              <a:rPr lang="x-none" sz="2800" noProof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decimal</a:t>
            </a:r>
            <a:r>
              <a:rPr lang="x-none" sz="2800" noProof="1" smtClean="0"/>
              <a:t>)</a:t>
            </a:r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51894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Palabra dynamic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b="1">
                <a:solidFill>
                  <a:srgbClr val="A6A6A6"/>
                </a:solidFill>
                <a:latin typeface="Century Gothic"/>
              </a:rPr>
              <a:t>Surge en 2010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b="1">
                <a:solidFill>
                  <a:srgbClr val="A6A6A6"/>
                </a:solidFill>
                <a:latin typeface="Century Gothic"/>
              </a:rPr>
              <a:t>Un objeto de tipo dynamic omite la comprobación en tiempo de compilación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b="1">
                <a:solidFill>
                  <a:srgbClr val="A6A6A6"/>
                </a:solidFill>
                <a:latin typeface="Century Gothic"/>
              </a:rPr>
              <a:t>Sintaxis: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3200">
                <a:solidFill>
                  <a:srgbClr val="3333FF"/>
                </a:solidFill>
                <a:latin typeface="Century Gothic"/>
              </a:rPr>
              <a:t>dynamic</a:t>
            </a:r>
            <a:r>
              <a:rPr lang="es-MX" sz="3200">
                <a:solidFill>
                  <a:srgbClr val="A6A6A6"/>
                </a:solidFill>
                <a:latin typeface="Century Gothic"/>
              </a:rPr>
              <a:t> </a:t>
            </a:r>
            <a:r>
              <a:rPr lang="es-MX" sz="3200">
                <a:solidFill>
                  <a:srgbClr val="000000"/>
                </a:solidFill>
                <a:latin typeface="Century Gothic"/>
              </a:rPr>
              <a:t>dyn = 1;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Sentencias condicionales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b="1">
                <a:solidFill>
                  <a:srgbClr val="A6A6A6"/>
                </a:solidFill>
                <a:latin typeface="Century Gothic"/>
              </a:rPr>
              <a:t>Instrucción IF</a:t>
            </a:r>
            <a:endParaRPr/>
          </a:p>
          <a:p>
            <a:pPr>
              <a:lnSpc>
                <a:spcPct val="100000"/>
              </a:lnSpc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	Si condicional. Ejemplo: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		</a:t>
            </a:r>
            <a:r>
              <a:rPr lang="es-MX" sz="3200" b="1">
                <a:solidFill>
                  <a:srgbClr val="A6A6A6"/>
                </a:solidFill>
                <a:latin typeface="Century Gothic"/>
              </a:rPr>
              <a:t>Si</a:t>
            </a:r>
            <a:r>
              <a:rPr lang="es-MX" sz="3200">
                <a:solidFill>
                  <a:srgbClr val="A6A6A6"/>
                </a:solidFill>
                <a:latin typeface="Century Gothic"/>
              </a:rPr>
              <a:t> (te portas bien)</a:t>
            </a:r>
            <a:endParaRPr/>
          </a:p>
          <a:p>
            <a:pPr>
              <a:lnSpc>
                <a:spcPct val="100000"/>
              </a:lnSpc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		{</a:t>
            </a:r>
            <a:endParaRPr/>
          </a:p>
          <a:p>
            <a:pPr>
              <a:lnSpc>
                <a:spcPct val="100000"/>
              </a:lnSpc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			Te compro un helado;</a:t>
            </a:r>
            <a:endParaRPr/>
          </a:p>
          <a:p>
            <a:pPr>
              <a:lnSpc>
                <a:spcPct val="100000"/>
              </a:lnSpc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		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Sentencias condicionales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b="1">
                <a:solidFill>
                  <a:srgbClr val="A6A6A6"/>
                </a:solidFill>
                <a:latin typeface="Century Gothic"/>
              </a:rPr>
              <a:t>Instrucción IF</a:t>
            </a:r>
            <a:endParaRPr/>
          </a:p>
          <a:p>
            <a:pPr>
              <a:lnSpc>
                <a:spcPct val="100000"/>
              </a:lnSpc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	Ejemplo en C#: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		</a:t>
            </a:r>
            <a:r>
              <a:rPr lang="es-MX" sz="3000" b="1">
                <a:solidFill>
                  <a:srgbClr val="A6A6A6"/>
                </a:solidFill>
                <a:latin typeface="Century Gothic"/>
              </a:rPr>
              <a:t>if</a:t>
            </a:r>
            <a:r>
              <a:rPr lang="es-MX" sz="3000">
                <a:solidFill>
                  <a:srgbClr val="A6A6A6"/>
                </a:solidFill>
                <a:latin typeface="Century Gothic"/>
              </a:rPr>
              <a:t>(num==10)</a:t>
            </a:r>
            <a:endParaRPr/>
          </a:p>
          <a:p>
            <a:pPr>
              <a:lnSpc>
                <a:spcPct val="100000"/>
              </a:lnSpc>
            </a:pPr>
            <a:r>
              <a:rPr lang="es-MX" sz="3000">
                <a:solidFill>
                  <a:srgbClr val="A6A6A6"/>
                </a:solidFill>
                <a:latin typeface="Century Gothic"/>
              </a:rPr>
              <a:t>		{</a:t>
            </a:r>
            <a:endParaRPr/>
          </a:p>
          <a:p>
            <a:pPr>
              <a:lnSpc>
                <a:spcPct val="100000"/>
              </a:lnSpc>
            </a:pPr>
            <a:r>
              <a:rPr lang="es-MX" sz="3000">
                <a:solidFill>
                  <a:srgbClr val="A6A6A6"/>
                </a:solidFill>
                <a:latin typeface="Century Gothic"/>
              </a:rPr>
              <a:t>			</a:t>
            </a:r>
            <a:r>
              <a:rPr lang="es-MX" sz="2400">
                <a:solidFill>
                  <a:srgbClr val="A6A6A6"/>
                </a:solidFill>
                <a:latin typeface="Century Gothic"/>
              </a:rPr>
              <a:t>Console.WriteLine(“El número es 10”);</a:t>
            </a:r>
            <a:endParaRPr/>
          </a:p>
          <a:p>
            <a:pPr>
              <a:lnSpc>
                <a:spcPct val="100000"/>
              </a:lnSpc>
            </a:pPr>
            <a:r>
              <a:rPr lang="es-MX" sz="3000">
                <a:solidFill>
                  <a:srgbClr val="A6A6A6"/>
                </a:solidFill>
                <a:latin typeface="Century Gothic"/>
              </a:rPr>
              <a:t>		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Sentencias condicionales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b="1">
                <a:solidFill>
                  <a:srgbClr val="A6A6A6"/>
                </a:solidFill>
                <a:latin typeface="Century Gothic"/>
              </a:rPr>
              <a:t>Instrucción IF...ELSE</a:t>
            </a:r>
            <a:endParaRPr/>
          </a:p>
          <a:p>
            <a:pPr>
              <a:lnSpc>
                <a:spcPct val="100000"/>
              </a:lnSpc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	Ejemplo:</a:t>
            </a:r>
            <a:endParaRPr/>
          </a:p>
          <a:p>
            <a:pPr>
              <a:lnSpc>
                <a:spcPct val="100000"/>
              </a:lnSpc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		</a:t>
            </a:r>
            <a:r>
              <a:rPr lang="es-MX" sz="3200" b="1">
                <a:solidFill>
                  <a:srgbClr val="A6A6A6"/>
                </a:solidFill>
                <a:latin typeface="Century Gothic"/>
              </a:rPr>
              <a:t>Si</a:t>
            </a:r>
            <a:r>
              <a:rPr lang="es-MX" sz="3200">
                <a:solidFill>
                  <a:srgbClr val="A6A6A6"/>
                </a:solidFill>
                <a:latin typeface="Century Gothic"/>
              </a:rPr>
              <a:t> (te portas bien)</a:t>
            </a:r>
            <a:endParaRPr/>
          </a:p>
          <a:p>
            <a:pPr>
              <a:lnSpc>
                <a:spcPct val="100000"/>
              </a:lnSpc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		{</a:t>
            </a:r>
            <a:endParaRPr/>
          </a:p>
          <a:p>
            <a:pPr>
              <a:lnSpc>
                <a:spcPct val="100000"/>
              </a:lnSpc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			Te compro un helado;</a:t>
            </a:r>
            <a:endParaRPr/>
          </a:p>
          <a:p>
            <a:pPr>
              <a:lnSpc>
                <a:spcPct val="100000"/>
              </a:lnSpc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		}</a:t>
            </a:r>
            <a:endParaRPr/>
          </a:p>
          <a:p>
            <a:pPr>
              <a:lnSpc>
                <a:spcPct val="100000"/>
              </a:lnSpc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		</a:t>
            </a:r>
            <a:r>
              <a:rPr lang="es-MX" sz="3200" b="1">
                <a:solidFill>
                  <a:srgbClr val="A6A6A6"/>
                </a:solidFill>
                <a:latin typeface="Century Gothic"/>
              </a:rPr>
              <a:t>De lo contrario</a:t>
            </a:r>
            <a:endParaRPr/>
          </a:p>
          <a:p>
            <a:pPr>
              <a:lnSpc>
                <a:spcPct val="100000"/>
              </a:lnSpc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		{</a:t>
            </a:r>
            <a:endParaRPr/>
          </a:p>
          <a:p>
            <a:pPr>
              <a:lnSpc>
                <a:spcPct val="100000"/>
              </a:lnSpc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			Te castigo;</a:t>
            </a:r>
            <a:endParaRPr/>
          </a:p>
          <a:p>
            <a:pPr>
              <a:lnSpc>
                <a:spcPct val="100000"/>
              </a:lnSpc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		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Sentencias condicionales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b="1">
                <a:solidFill>
                  <a:srgbClr val="A6A6A6"/>
                </a:solidFill>
                <a:latin typeface="Century Gothic"/>
              </a:rPr>
              <a:t>Instrucción IF...ELSE</a:t>
            </a:r>
            <a:endParaRPr/>
          </a:p>
          <a:p>
            <a:pPr>
              <a:lnSpc>
                <a:spcPct val="100000"/>
              </a:lnSpc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	Ejemplo en C#:</a:t>
            </a:r>
            <a:endParaRPr/>
          </a:p>
          <a:p>
            <a:pPr>
              <a:lnSpc>
                <a:spcPct val="100000"/>
              </a:lnSpc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		</a:t>
            </a:r>
            <a:r>
              <a:rPr lang="es-MX" sz="3000" b="1">
                <a:solidFill>
                  <a:srgbClr val="A6A6A6"/>
                </a:solidFill>
                <a:latin typeface="Century Gothic"/>
              </a:rPr>
              <a:t>if</a:t>
            </a:r>
            <a:r>
              <a:rPr lang="es-MX" sz="3000">
                <a:solidFill>
                  <a:srgbClr val="A6A6A6"/>
                </a:solidFill>
                <a:latin typeface="Century Gothic"/>
              </a:rPr>
              <a:t>(num==10)</a:t>
            </a:r>
            <a:endParaRPr/>
          </a:p>
          <a:p>
            <a:pPr>
              <a:lnSpc>
                <a:spcPct val="100000"/>
              </a:lnSpc>
            </a:pPr>
            <a:r>
              <a:rPr lang="es-MX" sz="3000">
                <a:solidFill>
                  <a:srgbClr val="A6A6A6"/>
                </a:solidFill>
                <a:latin typeface="Century Gothic"/>
              </a:rPr>
              <a:t>		{</a:t>
            </a:r>
            <a:endParaRPr/>
          </a:p>
          <a:p>
            <a:pPr>
              <a:lnSpc>
                <a:spcPct val="100000"/>
              </a:lnSpc>
            </a:pPr>
            <a:r>
              <a:rPr lang="es-MX" sz="3000">
                <a:solidFill>
                  <a:srgbClr val="A6A6A6"/>
                </a:solidFill>
                <a:latin typeface="Century Gothic"/>
              </a:rPr>
              <a:t>			</a:t>
            </a:r>
            <a:r>
              <a:rPr lang="es-MX" sz="2400">
                <a:solidFill>
                  <a:srgbClr val="A6A6A6"/>
                </a:solidFill>
                <a:latin typeface="Century Gothic"/>
              </a:rPr>
              <a:t>Console.WriteLine(“El número es 10”);</a:t>
            </a:r>
            <a:endParaRPr/>
          </a:p>
          <a:p>
            <a:pPr>
              <a:lnSpc>
                <a:spcPct val="100000"/>
              </a:lnSpc>
            </a:pPr>
            <a:r>
              <a:rPr lang="es-MX" sz="3000">
                <a:solidFill>
                  <a:srgbClr val="A6A6A6"/>
                </a:solidFill>
                <a:latin typeface="Century Gothic"/>
              </a:rPr>
              <a:t>		}</a:t>
            </a:r>
            <a:endParaRPr/>
          </a:p>
          <a:p>
            <a:pPr>
              <a:lnSpc>
                <a:spcPct val="100000"/>
              </a:lnSpc>
            </a:pPr>
            <a:r>
              <a:rPr lang="es-MX" sz="3000">
                <a:solidFill>
                  <a:srgbClr val="A6A6A6"/>
                </a:solidFill>
                <a:latin typeface="Century Gothic"/>
              </a:rPr>
              <a:t>		</a:t>
            </a:r>
            <a:r>
              <a:rPr lang="es-MX" sz="3000" b="1">
                <a:solidFill>
                  <a:srgbClr val="A6A6A6"/>
                </a:solidFill>
                <a:latin typeface="Century Gothic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s-MX" sz="3000">
                <a:solidFill>
                  <a:srgbClr val="A6A6A6"/>
                </a:solidFill>
                <a:latin typeface="Century Gothic"/>
              </a:rPr>
              <a:t>		{</a:t>
            </a:r>
            <a:endParaRPr/>
          </a:p>
          <a:p>
            <a:pPr>
              <a:lnSpc>
                <a:spcPct val="100000"/>
              </a:lnSpc>
            </a:pPr>
            <a:r>
              <a:rPr lang="es-MX" sz="3000">
                <a:solidFill>
                  <a:srgbClr val="A6A6A6"/>
                </a:solidFill>
                <a:latin typeface="Century Gothic"/>
              </a:rPr>
              <a:t>		 </a:t>
            </a:r>
            <a:r>
              <a:rPr lang="es-MX" sz="2400">
                <a:solidFill>
                  <a:srgbClr val="A6A6A6"/>
                </a:solidFill>
                <a:latin typeface="Century Gothic"/>
              </a:rPr>
              <a:t>Console.WriteLine(“El número no es 10”);</a:t>
            </a:r>
            <a:endParaRPr/>
          </a:p>
          <a:p>
            <a:pPr>
              <a:lnSpc>
                <a:spcPct val="100000"/>
              </a:lnSpc>
            </a:pPr>
            <a:r>
              <a:rPr lang="es-MX" sz="3000">
                <a:solidFill>
                  <a:srgbClr val="A6A6A6"/>
                </a:solidFill>
                <a:latin typeface="Century Gothic"/>
              </a:rPr>
              <a:t>		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Sentencias condicionales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b="1">
                <a:solidFill>
                  <a:srgbClr val="A6A6A6"/>
                </a:solidFill>
                <a:latin typeface="Century Gothic"/>
              </a:rPr>
              <a:t>Instrucción IF...ELSE</a:t>
            </a:r>
            <a:endParaRPr/>
          </a:p>
          <a:p>
            <a:pPr>
              <a:lnSpc>
                <a:spcPct val="100000"/>
              </a:lnSpc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		</a:t>
            </a:r>
            <a:r>
              <a:rPr lang="es-MX" sz="2000" b="1">
                <a:solidFill>
                  <a:srgbClr val="A6A6A6"/>
                </a:solidFill>
                <a:latin typeface="Century Gothic"/>
              </a:rPr>
              <a:t>if</a:t>
            </a:r>
            <a:r>
              <a:rPr lang="es-MX" sz="2000">
                <a:solidFill>
                  <a:srgbClr val="A6A6A6"/>
                </a:solidFill>
                <a:latin typeface="Century Gothic"/>
              </a:rPr>
              <a:t>(num==10)</a:t>
            </a:r>
            <a:endParaRPr/>
          </a:p>
          <a:p>
            <a:pPr>
              <a:lnSpc>
                <a:spcPct val="100000"/>
              </a:lnSpc>
            </a:pPr>
            <a:r>
              <a:rPr lang="es-MX" sz="2000">
                <a:solidFill>
                  <a:srgbClr val="A6A6A6"/>
                </a:solidFill>
                <a:latin typeface="Century Gothic"/>
              </a:rPr>
              <a:t>		{</a:t>
            </a:r>
            <a:endParaRPr/>
          </a:p>
          <a:p>
            <a:pPr>
              <a:lnSpc>
                <a:spcPct val="100000"/>
              </a:lnSpc>
            </a:pPr>
            <a:r>
              <a:rPr lang="es-MX" sz="2000">
                <a:solidFill>
                  <a:srgbClr val="A6A6A6"/>
                </a:solidFill>
                <a:latin typeface="Century Gothic"/>
              </a:rPr>
              <a:t>			Console.WriteLine(“El número es 10”);</a:t>
            </a:r>
            <a:endParaRPr/>
          </a:p>
          <a:p>
            <a:pPr>
              <a:lnSpc>
                <a:spcPct val="100000"/>
              </a:lnSpc>
            </a:pPr>
            <a:r>
              <a:rPr lang="es-MX" sz="2000">
                <a:solidFill>
                  <a:srgbClr val="A6A6A6"/>
                </a:solidFill>
                <a:latin typeface="Century Gothic"/>
              </a:rPr>
              <a:t>		}</a:t>
            </a:r>
            <a:endParaRPr/>
          </a:p>
          <a:p>
            <a:pPr>
              <a:lnSpc>
                <a:spcPct val="100000"/>
              </a:lnSpc>
            </a:pPr>
            <a:r>
              <a:rPr lang="es-MX" sz="2000">
                <a:solidFill>
                  <a:srgbClr val="A6A6A6"/>
                </a:solidFill>
                <a:latin typeface="Century Gothic"/>
              </a:rPr>
              <a:t>		</a:t>
            </a:r>
            <a:r>
              <a:rPr lang="es-MX" sz="2000" b="1">
                <a:solidFill>
                  <a:srgbClr val="A6A6A6"/>
                </a:solidFill>
                <a:latin typeface="Century Gothic"/>
              </a:rPr>
              <a:t>else if(num&gt;5)</a:t>
            </a:r>
            <a:endParaRPr/>
          </a:p>
          <a:p>
            <a:pPr>
              <a:lnSpc>
                <a:spcPct val="100000"/>
              </a:lnSpc>
            </a:pPr>
            <a:r>
              <a:rPr lang="es-MX" sz="2000">
                <a:solidFill>
                  <a:srgbClr val="A6A6A6"/>
                </a:solidFill>
                <a:latin typeface="Century Gothic"/>
              </a:rPr>
              <a:t>		{</a:t>
            </a:r>
            <a:endParaRPr/>
          </a:p>
          <a:p>
            <a:pPr>
              <a:lnSpc>
                <a:spcPct val="100000"/>
              </a:lnSpc>
            </a:pPr>
            <a:r>
              <a:rPr lang="es-MX" sz="2000">
                <a:solidFill>
                  <a:srgbClr val="A6A6A6"/>
                </a:solidFill>
                <a:latin typeface="Century Gothic"/>
              </a:rPr>
              <a:t>			Console.WriteLine(“El número es mayor a 5”);</a:t>
            </a:r>
            <a:endParaRPr/>
          </a:p>
          <a:p>
            <a:pPr>
              <a:lnSpc>
                <a:spcPct val="100000"/>
              </a:lnSpc>
            </a:pPr>
            <a:r>
              <a:rPr lang="es-MX" sz="2000">
                <a:solidFill>
                  <a:srgbClr val="A6A6A6"/>
                </a:solidFill>
                <a:latin typeface="Century Gothic"/>
              </a:rPr>
              <a:t>		}</a:t>
            </a:r>
            <a:endParaRPr/>
          </a:p>
          <a:p>
            <a:pPr>
              <a:lnSpc>
                <a:spcPct val="100000"/>
              </a:lnSpc>
            </a:pPr>
            <a:r>
              <a:rPr lang="es-MX" sz="2000">
                <a:solidFill>
                  <a:srgbClr val="A6A6A6"/>
                </a:solidFill>
                <a:latin typeface="Century Gothic"/>
              </a:rPr>
              <a:t>		</a:t>
            </a:r>
            <a:r>
              <a:rPr lang="es-MX" sz="2000" b="1">
                <a:solidFill>
                  <a:srgbClr val="A6A6A6"/>
                </a:solidFill>
                <a:latin typeface="Century Gothic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s-MX" sz="2000">
                <a:solidFill>
                  <a:srgbClr val="A6A6A6"/>
                </a:solidFill>
                <a:latin typeface="Century Gothic"/>
              </a:rPr>
              <a:t>		{</a:t>
            </a:r>
            <a:endParaRPr/>
          </a:p>
          <a:p>
            <a:pPr>
              <a:lnSpc>
                <a:spcPct val="100000"/>
              </a:lnSpc>
            </a:pPr>
            <a:r>
              <a:rPr lang="es-MX" sz="2000">
                <a:solidFill>
                  <a:srgbClr val="A6A6A6"/>
                </a:solidFill>
                <a:latin typeface="Century Gothic"/>
              </a:rPr>
              <a:t>			Console.WriteLine(“El número no es 10 ni mayor a 5”);	</a:t>
            </a:r>
            <a:endParaRPr/>
          </a:p>
          <a:p>
            <a:pPr>
              <a:lnSpc>
                <a:spcPct val="100000"/>
              </a:lnSpc>
            </a:pPr>
            <a:r>
              <a:rPr lang="es-MX" sz="2000">
                <a:solidFill>
                  <a:srgbClr val="A6A6A6"/>
                </a:solidFill>
                <a:latin typeface="Century Gothic"/>
              </a:rPr>
              <a:t>		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327</Words>
  <Application>Microsoft Office PowerPoint</Application>
  <PresentationFormat>Presentación en pantalla (4:3)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Bauhaus 93</vt:lpstr>
      <vt:lpstr>Calibri</vt:lpstr>
      <vt:lpstr>Century Gothic</vt:lpstr>
      <vt:lpstr>DejaVu Sans</vt:lpstr>
      <vt:lpstr>StarSymbol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Alonso Segura</cp:lastModifiedBy>
  <cp:revision>2</cp:revision>
  <dcterms:modified xsi:type="dcterms:W3CDTF">2016-01-10T00:02:59Z</dcterms:modified>
</cp:coreProperties>
</file>