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19.png" ContentType="image/png"/>
  <Override PartName="/ppt/media/image5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jpeg" ContentType="image/jpeg"/>
  <Override PartName="/ppt/media/image6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29120" cy="986004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5240" cy="64656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5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7920" cy="690012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5840" cy="65124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18880" cy="81756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3200" cy="4320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7160" cy="17208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3200" cy="5184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29120" cy="986004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5240" cy="64656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5960" cy="7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7560" cy="146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8280" cy="10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</a:rPr>
              <a:t>Clases y objetos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8280" cy="10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</a:rPr>
              <a:t>12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Miembros estáticos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359000" y="12240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Un miembro estático es aquel que pertenece a la propia clase en vez de a un objeto específico. El modificador </a:t>
            </a:r>
            <a:r>
              <a:rPr b="1" lang="es-MX" sz="3200">
                <a:solidFill>
                  <a:srgbClr val="999999"/>
                </a:solidFill>
                <a:latin typeface="Century Gothic"/>
              </a:rPr>
              <a:t>static</a:t>
            </a:r>
            <a:r>
              <a:rPr lang="es-MX" sz="3200">
                <a:solidFill>
                  <a:srgbClr val="999999"/>
                </a:solidFill>
                <a:latin typeface="Century Gothic"/>
              </a:rPr>
              <a:t> puede utilizarse con clases, campos, métodos, propiedades, operadores, eventos y constructores, pero no puede utilizarse con indizadores, destructores o tipos que no sean clases.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2"/>
          <p:cNvSpPr/>
          <p:nvPr/>
        </p:nvSpPr>
        <p:spPr>
          <a:xfrm>
            <a:off x="1359000" y="1224000"/>
            <a:ext cx="7568640" cy="452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0440"/>
            <a:ext cx="9143280" cy="688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CustomShape 2"/>
          <p:cNvSpPr/>
          <p:nvPr/>
        </p:nvSpPr>
        <p:spPr>
          <a:xfrm>
            <a:off x="1359000" y="1224000"/>
            <a:ext cx="7568640" cy="452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282600"/>
            <a:ext cx="7630920" cy="3461040"/>
          </a:xfrm>
          <a:prstGeom prst="rect">
            <a:avLst/>
          </a:prstGeom>
          <a:ln>
            <a:noFill/>
          </a:ln>
        </p:spPr>
      </p:pic>
      <p:pic>
        <p:nvPicPr>
          <p:cNvPr id="15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0" y="3366000"/>
            <a:ext cx="5399640" cy="29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Estructuras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1359000" y="12240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Una estructura es un tipo de valor que normalmente se usa para encapsular pequeños grupos de variables relacionadas, como las coordenadas de un rectángulo o las características de un elemento en un inventario. </a:t>
            </a:r>
            <a:endParaRPr/>
          </a:p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Las estructuras también pueden contener constructores, constantes, campos, métodos, propiedades, eventos y tipos anidados.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2"/>
          <p:cNvSpPr/>
          <p:nvPr/>
        </p:nvSpPr>
        <p:spPr>
          <a:xfrm>
            <a:off x="1359000" y="1224000"/>
            <a:ext cx="7568640" cy="452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772280"/>
            <a:ext cx="5832000" cy="32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Estructuras vs Clases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359000" y="12240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Las estructuras no pueden heredar como las clases.</a:t>
            </a:r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Las clases se usan para modelar un comportamiento complejo, las estructuras tienen la intención principal de ser un conjunto simple de variables.</a:t>
            </a:r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Una clase es un tipo de referencia, un struct es un tipo de valor.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Tipos de valor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359000" y="12240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Un tipo de valor almacena su contenido en la memoria asignada en la pila.</a:t>
            </a:r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Cuando una variable de tipo de valor queda fuera de ámbito, porque en el método en que se definió ha finalizado la ejecución, el valor se descarta de la pila.</a:t>
            </a:r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Por esto, es difícil compartir tipos de valor entre clases.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Tipos de referencia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359000" y="12240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2500">
                <a:solidFill>
                  <a:srgbClr val="999999"/>
                </a:solidFill>
                <a:latin typeface="Century Gothic"/>
              </a:rPr>
              <a:t>- Por el contrario, un tipo de referencia, como una instancia de una clase o arreglo, se asigna en un área diferente de memoria llamada "montón".</a:t>
            </a:r>
            <a:endParaRPr/>
          </a:p>
          <a:p>
            <a:r>
              <a:rPr lang="es-MX" sz="2500">
                <a:solidFill>
                  <a:srgbClr val="999999"/>
                </a:solidFill>
                <a:latin typeface="Century Gothic"/>
              </a:rPr>
              <a:t>- Si se declara un arreglo de 10 enteros, el espacio en memoria para éste no se devuelve al montón cuando finaliza un método que lo usa; sólo se reclama cuando el sistema de recolección de elementos no utilizados de C# determina que ya no la necesita. </a:t>
            </a:r>
            <a:endParaRPr/>
          </a:p>
          <a:p>
            <a:r>
              <a:rPr lang="es-MX" sz="2500">
                <a:solidFill>
                  <a:srgbClr val="999999"/>
                </a:solidFill>
                <a:latin typeface="Century Gothic"/>
              </a:rPr>
              <a:t>- Son muy fáciles de acceder desde otras clases.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Clases estáticas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1359000" y="12240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Una clase estática es básicamente igual que una clase no estática, pero existe una diferencia: no se pueden crear objetos de una clase estática. </a:t>
            </a:r>
            <a:endParaRPr/>
          </a:p>
          <a:p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El acceso a los miembros de una clase estática se realiza mediante el propio nombre de clase.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Características de una clase etática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368000" y="15120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Sólo contiene miembros estáticos.</a:t>
            </a:r>
            <a:endParaRPr/>
          </a:p>
          <a:p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No se pueden crear instancias de ella.</a:t>
            </a:r>
            <a:endParaRPr/>
          </a:p>
          <a:p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Es de tipo sealed.</a:t>
            </a:r>
            <a:endParaRPr/>
          </a:p>
          <a:p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No puede contener constructores de instancia.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Creando clases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Una </a:t>
            </a:r>
            <a:r>
              <a:rPr i="1" lang="es-MX" sz="3000">
                <a:solidFill>
                  <a:srgbClr val="999999"/>
                </a:solidFill>
                <a:latin typeface="Century Gothic"/>
              </a:rPr>
              <a:t>clase</a:t>
            </a:r>
            <a:r>
              <a:rPr lang="es-MX" sz="3000">
                <a:solidFill>
                  <a:srgbClr val="999999"/>
                </a:solidFill>
                <a:latin typeface="Century Gothic"/>
              </a:rPr>
              <a:t> es una construcción que permite crear tipos personalizados propios mediante la agrupación de variables de otros tipos, métodos y eventos. </a:t>
            </a:r>
            <a:endParaRPr/>
          </a:p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Una clase es como un plano. Define los datos y el comportamiento de un tipo.</a:t>
            </a:r>
            <a:endParaRPr/>
          </a:p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Las clases se declaran mediante la palabra clave class.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Métodos de extensión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1368000" y="15120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Los métodos de extensión permiten "agregar" métodos a los tipos existentes sin crear un nuevo tipo derivado, recompilar o modificar de otra manera el tipo original. </a:t>
            </a:r>
            <a:endParaRPr/>
          </a:p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Los métodos de extensión son una clase especial de método estático, pero se les llama como si fueran métodos de instancia en el tipo extendido.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Creando clases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02120" y="2448000"/>
            <a:ext cx="7409520" cy="13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Atributos y métodos de instancia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000">
                <a:solidFill>
                  <a:srgbClr val="999999"/>
                </a:solidFill>
                <a:latin typeface="Calibri"/>
              </a:rPr>
              <a:t>- Los atributos son todas aquellas características que le asociamos a un objeto de una clase definida.</a:t>
            </a:r>
            <a:endParaRPr/>
          </a:p>
          <a:p>
            <a:r>
              <a:rPr lang="es-MX" sz="3000">
                <a:solidFill>
                  <a:srgbClr val="999999"/>
                </a:solidFill>
                <a:latin typeface="Calibri"/>
              </a:rPr>
              <a:t>- Los métodos representan todas aquellas acciones que puede realizar o se pueden llevar a cabo sobre un objeto de una clase.  </a:t>
            </a:r>
            <a:endParaRPr/>
          </a:p>
          <a:p>
            <a:r>
              <a:rPr lang="es-MX" sz="3000">
                <a:solidFill>
                  <a:srgbClr val="999999"/>
                </a:solidFill>
                <a:latin typeface="Calibri"/>
              </a:rPr>
              <a:t>- Los métodos de instancia son aplicables a una instancia de la clase en particular.</a:t>
            </a:r>
            <a:r>
              <a:rPr lang="es-MX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0520" y="384840"/>
            <a:ext cx="7755120" cy="609480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6120000" y="864000"/>
            <a:ext cx="2879640" cy="100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000">
                <a:solidFill>
                  <a:srgbClr val="999999"/>
                </a:solidFill>
                <a:latin typeface="Century Gothic"/>
              </a:rPr>
              <a:t>Propiedades de la clase.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6264000" y="4860360"/>
            <a:ext cx="2879640" cy="11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000">
                <a:solidFill>
                  <a:srgbClr val="999999"/>
                </a:solidFill>
                <a:latin typeface="Century Gothic"/>
              </a:rPr>
              <a:t>Métodos </a:t>
            </a:r>
            <a:endParaRPr/>
          </a:p>
          <a:p>
            <a:pPr>
              <a:lnSpc>
                <a:spcPct val="100000"/>
              </a:lnSpc>
            </a:pPr>
            <a:r>
              <a:rPr b="1" lang="es-MX" sz="3000">
                <a:solidFill>
                  <a:srgbClr val="999999"/>
                </a:solidFill>
                <a:latin typeface="Century Gothic"/>
              </a:rPr>
              <a:t>de la clase.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Constructores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Un constructor es un método definido dentro de una clase que se puede usar para determinar como es que se construye un objeto de esa clase.</a:t>
            </a:r>
            <a:endParaRPr/>
          </a:p>
          <a:p>
            <a:r>
              <a:rPr lang="es-MX" sz="3200">
                <a:solidFill>
                  <a:srgbClr val="999999"/>
                </a:solidFill>
                <a:latin typeface="Century Gothic"/>
              </a:rPr>
              <a:t>- Puede haber varios constructores en una sola clase. Cada uno recibe distintos argumentos de entrada, y pueden actuar de manera distinta.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1321200" y="160020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288000"/>
            <a:ext cx="7055640" cy="583164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5688000" y="2531160"/>
            <a:ext cx="3497760" cy="106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200">
                <a:solidFill>
                  <a:srgbClr val="999999"/>
                </a:solidFill>
                <a:latin typeface="Century Gothic"/>
              </a:rPr>
              <a:t>Para no confundir entre nombres de atributos y de argumentos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 rot="20473800">
            <a:off x="4372200" y="3103200"/>
            <a:ext cx="1324440" cy="543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Propiedades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1359000" y="1380240"/>
            <a:ext cx="756864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Una propiedad es un miembro que ofrece un mecanismo flexible para leer, escribir o calcular el valor de un campo privado.</a:t>
            </a:r>
            <a:endParaRPr/>
          </a:p>
          <a:p>
            <a:r>
              <a:rPr lang="es-MX" sz="3000">
                <a:solidFill>
                  <a:srgbClr val="999999"/>
                </a:solidFill>
                <a:latin typeface="Century Gothic"/>
              </a:rPr>
              <a:t>- Las propiedades proporcionan la comodidad de utilizar miembros de datos públicos sin los riesgos que implica el acceso no protegido y sin control ni comprobación a los datos de un objeto.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321200" y="274680"/>
            <a:ext cx="7568640" cy="11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2"/>
          <p:cNvSpPr/>
          <p:nvPr/>
        </p:nvSpPr>
        <p:spPr>
          <a:xfrm>
            <a:off x="1359000" y="1380240"/>
            <a:ext cx="7568640" cy="452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216000"/>
            <a:ext cx="3239640" cy="4247640"/>
          </a:xfrm>
          <a:prstGeom prst="rect">
            <a:avLst/>
          </a:prstGeom>
          <a:ln>
            <a:noFill/>
          </a:ln>
        </p:spPr>
      </p:pic>
      <p:pic>
        <p:nvPicPr>
          <p:cNvPr id="14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16000" y="4176000"/>
            <a:ext cx="5662440" cy="201492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4744800" y="432000"/>
            <a:ext cx="4254840" cy="39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3200">
                <a:solidFill>
                  <a:srgbClr val="999999"/>
                </a:solidFill>
                <a:latin typeface="Century Gothic"/>
              </a:rPr>
              <a:t>El </a:t>
            </a:r>
            <a:r>
              <a:rPr b="1" lang="es-MX" sz="3200">
                <a:solidFill>
                  <a:srgbClr val="999999"/>
                </a:solidFill>
                <a:latin typeface="Century Gothic"/>
              </a:rPr>
              <a:t>get</a:t>
            </a:r>
            <a:r>
              <a:rPr lang="es-MX" sz="3200">
                <a:solidFill>
                  <a:srgbClr val="999999"/>
                </a:solidFill>
                <a:latin typeface="Century Gothic"/>
              </a:rPr>
              <a:t> es el que determina como va a salir el dato del objeto.</a:t>
            </a: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999999"/>
                </a:solidFill>
                <a:latin typeface="Century Gothic"/>
              </a:rPr>
              <a:t>El </a:t>
            </a:r>
            <a:r>
              <a:rPr b="1" lang="es-MX" sz="3200">
                <a:solidFill>
                  <a:srgbClr val="999999"/>
                </a:solidFill>
                <a:latin typeface="Century Gothic"/>
              </a:rPr>
              <a:t>set </a:t>
            </a:r>
            <a:r>
              <a:rPr lang="es-MX" sz="3200">
                <a:solidFill>
                  <a:srgbClr val="999999"/>
                </a:solidFill>
                <a:latin typeface="Century Gothic"/>
              </a:rPr>
              <a:t>es el que determina como va a entrar el dato al objeto.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