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8.png" ContentType="image/png"/>
  <Override PartName="/ppt/media/image5.jpeg" ContentType="image/jpeg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6.png" ContentType="image/png"/>
  <Override PartName="/ppt/media/image2.jpeg" ContentType="image/jpe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H="1">
            <a:off x="4847760" y="6370560"/>
            <a:ext cx="4692600" cy="360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" name="CustomShape 2"/>
          <p:cNvSpPr/>
          <p:nvPr/>
        </p:nvSpPr>
        <p:spPr>
          <a:xfrm>
            <a:off x="4847760" y="633996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2" name="Line 3"/>
          <p:cNvSpPr/>
          <p:nvPr/>
        </p:nvSpPr>
        <p:spPr>
          <a:xfrm flipH="1">
            <a:off x="4631760" y="6513480"/>
            <a:ext cx="4908600" cy="468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4343760" y="6343560"/>
            <a:ext cx="318600" cy="17352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4" name="CustomShape 5"/>
          <p:cNvSpPr/>
          <p:nvPr/>
        </p:nvSpPr>
        <p:spPr>
          <a:xfrm>
            <a:off x="4321080" y="63126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5" name="Line 6"/>
          <p:cNvSpPr/>
          <p:nvPr/>
        </p:nvSpPr>
        <p:spPr>
          <a:xfrm flipH="1">
            <a:off x="5954400" y="6665400"/>
            <a:ext cx="358596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6" name="CustomShape 7"/>
          <p:cNvSpPr/>
          <p:nvPr/>
        </p:nvSpPr>
        <p:spPr>
          <a:xfrm>
            <a:off x="5931720" y="66384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pic>
        <p:nvPicPr>
          <p:cNvPr id="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42480" y="-1467720"/>
            <a:ext cx="1330560" cy="9861480"/>
          </a:xfrm>
          <a:prstGeom prst="rect">
            <a:avLst/>
          </a:prstGeom>
          <a:ln>
            <a:noFill/>
          </a:ln>
        </p:spPr>
      </p:pic>
      <p:pic>
        <p:nvPicPr>
          <p:cNvPr id="8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89160" y="6164640"/>
            <a:ext cx="886680" cy="648000"/>
          </a:xfrm>
          <a:prstGeom prst="rect">
            <a:avLst/>
          </a:prstGeom>
          <a:ln>
            <a:noFill/>
          </a:ln>
        </p:spPr>
      </p:pic>
      <p:sp>
        <p:nvSpPr>
          <p:cNvPr id="9" name="CustomShape 8"/>
          <p:cNvSpPr/>
          <p:nvPr/>
        </p:nvSpPr>
        <p:spPr>
          <a:xfrm>
            <a:off x="2082240" y="6153480"/>
            <a:ext cx="2237400" cy="71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MX">
                <a:solidFill>
                  <a:srgbClr val="a6a6a6"/>
                </a:solidFill>
                <a:latin typeface="Bauhaus 93"/>
              </a:rPr>
              <a:t>Fortran Básico</a:t>
            </a:r>
            <a:endParaRPr/>
          </a:p>
        </p:txBody>
      </p:sp>
      <p:pic>
        <p:nvPicPr>
          <p:cNvPr id="10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-36360" y="0"/>
            <a:ext cx="4149360" cy="6901560"/>
          </a:xfrm>
          <a:prstGeom prst="rect">
            <a:avLst/>
          </a:prstGeom>
          <a:ln>
            <a:noFill/>
          </a:ln>
        </p:spPr>
      </p:pic>
      <p:pic>
        <p:nvPicPr>
          <p:cNvPr id="11" name="Picture 3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356000" y="258840"/>
            <a:ext cx="3527280" cy="652680"/>
          </a:xfrm>
          <a:prstGeom prst="rect">
            <a:avLst/>
          </a:prstGeom>
          <a:ln>
            <a:noFill/>
          </a:ln>
        </p:spPr>
      </p:pic>
      <p:pic>
        <p:nvPicPr>
          <p:cNvPr id="12" name="Picture 5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915320" y="160560"/>
            <a:ext cx="1120320" cy="819000"/>
          </a:xfrm>
          <a:prstGeom prst="rect">
            <a:avLst/>
          </a:prstGeom>
          <a:ln>
            <a:noFill/>
          </a:ln>
        </p:spPr>
      </p:pic>
      <p:sp>
        <p:nvSpPr>
          <p:cNvPr id="13" name="Line 9"/>
          <p:cNvSpPr/>
          <p:nvPr/>
        </p:nvSpPr>
        <p:spPr>
          <a:xfrm flipH="1">
            <a:off x="3347640" y="3630960"/>
            <a:ext cx="5904720" cy="324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4" name="CustomShape 10"/>
          <p:cNvSpPr/>
          <p:nvPr/>
        </p:nvSpPr>
        <p:spPr>
          <a:xfrm>
            <a:off x="3348000" y="360036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15" name="Line 11"/>
          <p:cNvSpPr/>
          <p:nvPr/>
        </p:nvSpPr>
        <p:spPr>
          <a:xfrm flipH="1">
            <a:off x="3131640" y="3778200"/>
            <a:ext cx="612072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6" name="CustomShape 12"/>
          <p:cNvSpPr/>
          <p:nvPr/>
        </p:nvSpPr>
        <p:spPr>
          <a:xfrm>
            <a:off x="2843640" y="3603960"/>
            <a:ext cx="318600" cy="17352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17" name="CustomShape 13"/>
          <p:cNvSpPr/>
          <p:nvPr/>
        </p:nvSpPr>
        <p:spPr>
          <a:xfrm>
            <a:off x="2820960" y="35730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18" name="Line 14"/>
          <p:cNvSpPr/>
          <p:nvPr/>
        </p:nvSpPr>
        <p:spPr>
          <a:xfrm flipH="1">
            <a:off x="4454280" y="3925800"/>
            <a:ext cx="479808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9" name="CustomShape 15"/>
          <p:cNvSpPr/>
          <p:nvPr/>
        </p:nvSpPr>
        <p:spPr>
          <a:xfrm>
            <a:off x="4431600" y="38988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20" name="Line 16"/>
          <p:cNvSpPr/>
          <p:nvPr/>
        </p:nvSpPr>
        <p:spPr>
          <a:xfrm flipH="1">
            <a:off x="6264360" y="5291280"/>
            <a:ext cx="298800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1" name="CustomShape 17"/>
          <p:cNvSpPr/>
          <p:nvPr/>
        </p:nvSpPr>
        <p:spPr>
          <a:xfrm>
            <a:off x="6110280" y="5399640"/>
            <a:ext cx="44640" cy="4464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22" name="Line 18"/>
          <p:cNvSpPr/>
          <p:nvPr/>
        </p:nvSpPr>
        <p:spPr>
          <a:xfrm>
            <a:off x="6278760" y="527184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3" name="Line 19"/>
          <p:cNvSpPr/>
          <p:nvPr/>
        </p:nvSpPr>
        <p:spPr>
          <a:xfrm flipH="1">
            <a:off x="6120000" y="54244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4" name="Line 20"/>
          <p:cNvSpPr/>
          <p:nvPr/>
        </p:nvSpPr>
        <p:spPr>
          <a:xfrm flipH="1">
            <a:off x="6036840" y="5207040"/>
            <a:ext cx="328752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5" name="CustomShape 21"/>
          <p:cNvSpPr/>
          <p:nvPr/>
        </p:nvSpPr>
        <p:spPr>
          <a:xfrm>
            <a:off x="5699880" y="4908600"/>
            <a:ext cx="44640" cy="4464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26" name="Line 22"/>
          <p:cNvSpPr/>
          <p:nvPr/>
        </p:nvSpPr>
        <p:spPr>
          <a:xfrm>
            <a:off x="6051600" y="507528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7" name="Line 23"/>
          <p:cNvSpPr/>
          <p:nvPr/>
        </p:nvSpPr>
        <p:spPr>
          <a:xfrm flipH="1">
            <a:off x="5887080" y="50752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8" name="Line 24"/>
          <p:cNvSpPr/>
          <p:nvPr/>
        </p:nvSpPr>
        <p:spPr>
          <a:xfrm>
            <a:off x="5887080" y="493128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9" name="Line 25"/>
          <p:cNvSpPr/>
          <p:nvPr/>
        </p:nvSpPr>
        <p:spPr>
          <a:xfrm flipH="1">
            <a:off x="5722560" y="49312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0" name="Line 26"/>
          <p:cNvSpPr/>
          <p:nvPr/>
        </p:nvSpPr>
        <p:spPr>
          <a:xfrm flipH="1" flipV="1">
            <a:off x="6226560" y="5147280"/>
            <a:ext cx="3025800" cy="972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1" name="Line 27"/>
          <p:cNvSpPr/>
          <p:nvPr/>
        </p:nvSpPr>
        <p:spPr>
          <a:xfrm>
            <a:off x="6233040" y="500652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2" name="CustomShape 28"/>
          <p:cNvSpPr/>
          <p:nvPr/>
        </p:nvSpPr>
        <p:spPr>
          <a:xfrm>
            <a:off x="6210360" y="4983840"/>
            <a:ext cx="44640" cy="4464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33" name="PlaceHolder 2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MX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4" name="PlaceHolder 3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 1"/>
          <p:cNvSpPr/>
          <p:nvPr/>
        </p:nvSpPr>
        <p:spPr>
          <a:xfrm flipH="1">
            <a:off x="4847760" y="6370560"/>
            <a:ext cx="4692600" cy="360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0" name="CustomShape 2"/>
          <p:cNvSpPr/>
          <p:nvPr/>
        </p:nvSpPr>
        <p:spPr>
          <a:xfrm>
            <a:off x="4847760" y="633996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71" name="Line 3"/>
          <p:cNvSpPr/>
          <p:nvPr/>
        </p:nvSpPr>
        <p:spPr>
          <a:xfrm flipH="1">
            <a:off x="4631760" y="6513480"/>
            <a:ext cx="4908600" cy="468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2" name="CustomShape 4"/>
          <p:cNvSpPr/>
          <p:nvPr/>
        </p:nvSpPr>
        <p:spPr>
          <a:xfrm>
            <a:off x="4343760" y="6343560"/>
            <a:ext cx="318600" cy="17352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73" name="CustomShape 5"/>
          <p:cNvSpPr/>
          <p:nvPr/>
        </p:nvSpPr>
        <p:spPr>
          <a:xfrm>
            <a:off x="4321080" y="63126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74" name="Line 6"/>
          <p:cNvSpPr/>
          <p:nvPr/>
        </p:nvSpPr>
        <p:spPr>
          <a:xfrm flipH="1">
            <a:off x="5954400" y="6665400"/>
            <a:ext cx="358596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5" name="CustomShape 7"/>
          <p:cNvSpPr/>
          <p:nvPr/>
        </p:nvSpPr>
        <p:spPr>
          <a:xfrm>
            <a:off x="5931720" y="66384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pic>
        <p:nvPicPr>
          <p:cNvPr id="76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42480" y="-1467720"/>
            <a:ext cx="1330560" cy="9861480"/>
          </a:xfrm>
          <a:prstGeom prst="rect">
            <a:avLst/>
          </a:prstGeom>
          <a:ln>
            <a:noFill/>
          </a:ln>
        </p:spPr>
      </p:pic>
      <p:pic>
        <p:nvPicPr>
          <p:cNvPr id="77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89160" y="6164640"/>
            <a:ext cx="886680" cy="648000"/>
          </a:xfrm>
          <a:prstGeom prst="rect">
            <a:avLst/>
          </a:prstGeom>
          <a:ln>
            <a:noFill/>
          </a:ln>
        </p:spPr>
      </p:pic>
      <p:sp>
        <p:nvSpPr>
          <p:cNvPr id="78" name="CustomShape 8"/>
          <p:cNvSpPr/>
          <p:nvPr/>
        </p:nvSpPr>
        <p:spPr>
          <a:xfrm>
            <a:off x="2082240" y="6153480"/>
            <a:ext cx="2237400" cy="71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MX">
                <a:solidFill>
                  <a:srgbClr val="a6a6a6"/>
                </a:solidFill>
                <a:latin typeface="Bauhaus 93"/>
              </a:rPr>
              <a:t>C# Básico</a:t>
            </a:r>
            <a:endParaRPr/>
          </a:p>
        </p:txBody>
      </p:sp>
      <p:sp>
        <p:nvSpPr>
          <p:cNvPr id="79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80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051640" y="2277000"/>
            <a:ext cx="6759000" cy="14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6600">
                <a:solidFill>
                  <a:srgbClr val="92d050"/>
                </a:solidFill>
                <a:latin typeface="Bauhaus 93"/>
              </a:rPr>
              <a:t>C# Básico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2627640" y="4365000"/>
            <a:ext cx="6399720" cy="107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MX" sz="3200">
                <a:solidFill>
                  <a:srgbClr val="8b8b8b"/>
                </a:solidFill>
                <a:latin typeface="Bauhaus 93"/>
              </a:rPr>
              <a:t>Control de acceso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2761560" y="5877360"/>
            <a:ext cx="6399720" cy="107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MX" sz="2400">
                <a:solidFill>
                  <a:srgbClr val="bfbfbf"/>
                </a:solidFill>
                <a:latin typeface="Century Gothic"/>
              </a:rPr>
              <a:t>13 de enero del 2016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Espacio de nombres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.NET Frameworl los utiliza para organizar sus múltiples clases.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En el ejemplo, </a:t>
            </a:r>
            <a:r>
              <a:rPr b="1" lang="es-MX" sz="3200">
                <a:solidFill>
                  <a:srgbClr val="a6a6a6"/>
                </a:solidFill>
                <a:latin typeface="Century Gothic"/>
              </a:rPr>
              <a:t>System</a:t>
            </a:r>
            <a:r>
              <a:rPr lang="es-MX" sz="3200">
                <a:solidFill>
                  <a:srgbClr val="a6a6a6"/>
                </a:solidFill>
                <a:latin typeface="Century Gothic"/>
              </a:rPr>
              <a:t> es un espacio de nombres y </a:t>
            </a:r>
            <a:r>
              <a:rPr b="1" lang="es-MX" sz="3200">
                <a:solidFill>
                  <a:srgbClr val="a6a6a6"/>
                </a:solidFill>
                <a:latin typeface="Century Gothic"/>
              </a:rPr>
              <a:t>Console</a:t>
            </a:r>
            <a:r>
              <a:rPr lang="es-MX" sz="3200">
                <a:solidFill>
                  <a:srgbClr val="a6a6a6"/>
                </a:solidFill>
                <a:latin typeface="Century Gothic"/>
              </a:rPr>
              <a:t> es una clase de ese espacio.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>
                <a:solidFill>
                  <a:srgbClr val="000000"/>
                </a:solidFill>
                <a:latin typeface="Century Gothic"/>
              </a:rPr>
              <a:t>System.Console.WriteLine(“</a:t>
            </a:r>
            <a:r>
              <a:rPr lang="es-MX" sz="3200">
                <a:solidFill>
                  <a:srgbClr val="ff0000"/>
                </a:solidFill>
                <a:latin typeface="Century Gothic"/>
              </a:rPr>
              <a:t>Hola</a:t>
            </a:r>
            <a:r>
              <a:rPr lang="es-MX" sz="3200">
                <a:solidFill>
                  <a:srgbClr val="000000"/>
                </a:solidFill>
                <a:latin typeface="Century Gothic"/>
              </a:rPr>
              <a:t>”);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Espacio de nombres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2800">
                <a:solidFill>
                  <a:srgbClr val="a6a6a6"/>
                </a:solidFill>
                <a:latin typeface="Century Gothic"/>
              </a:rPr>
              <a:t>Ayudan a controlar los nombres de clases y métodos dentro de un proyecto.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2800">
                <a:solidFill>
                  <a:srgbClr val="a6a6a6"/>
                </a:solidFill>
                <a:latin typeface="Century Gothic"/>
              </a:rPr>
              <a:t>Se utiliza la palabra reservada </a:t>
            </a:r>
            <a:r>
              <a:rPr b="1" lang="es-MX" sz="2800">
                <a:solidFill>
                  <a:srgbClr val="a6a6a6"/>
                </a:solidFill>
                <a:latin typeface="Century Gothic"/>
              </a:rPr>
              <a:t>namespace</a:t>
            </a:r>
            <a:r>
              <a:rPr lang="es-MX" sz="2800">
                <a:solidFill>
                  <a:srgbClr val="a6a6a6"/>
                </a:solidFill>
                <a:latin typeface="Century Gothic"/>
              </a:rPr>
              <a:t> para declarar un espacio de nombres: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2400">
                <a:solidFill>
                  <a:srgbClr val="3333ff"/>
                </a:solidFill>
                <a:latin typeface="Century Gothic"/>
              </a:rPr>
              <a:t>namespace</a:t>
            </a:r>
            <a:r>
              <a:rPr lang="es-MX" sz="2400">
                <a:solidFill>
                  <a:srgbClr val="000000"/>
                </a:solidFill>
                <a:latin typeface="Century Gothic"/>
              </a:rPr>
              <a:t> EspacioNombres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2400">
                <a:solidFill>
                  <a:srgbClr val="000000"/>
                </a:solidFill>
                <a:latin typeface="Century Gothic"/>
              </a:rPr>
              <a:t>{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2400">
                <a:solidFill>
                  <a:srgbClr val="000000"/>
                </a:solidFill>
                <a:latin typeface="Century Gothic"/>
              </a:rPr>
              <a:t>}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Espacio de nombres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Un espacio de nombres se puede declarar dentro de otro: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2400">
                <a:solidFill>
                  <a:srgbClr val="3333ff"/>
                </a:solidFill>
                <a:latin typeface="Century Gothic"/>
              </a:rPr>
              <a:t>namespace</a:t>
            </a:r>
            <a:r>
              <a:rPr lang="es-MX" sz="2400">
                <a:solidFill>
                  <a:srgbClr val="000000"/>
                </a:solidFill>
                <a:latin typeface="Century Gothic"/>
              </a:rPr>
              <a:t> EspacioNombres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2400">
                <a:solidFill>
                  <a:srgbClr val="000000"/>
                </a:solidFill>
                <a:latin typeface="Century Gothic"/>
              </a:rPr>
              <a:t>{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2400">
                <a:solidFill>
                  <a:srgbClr val="3333ff"/>
                </a:solidFill>
                <a:latin typeface="Century Gothic"/>
              </a:rPr>
              <a:t>namespace</a:t>
            </a:r>
            <a:r>
              <a:rPr lang="es-MX" sz="2400">
                <a:solidFill>
                  <a:srgbClr val="000000"/>
                </a:solidFill>
                <a:latin typeface="Century Gothic"/>
              </a:rPr>
              <a:t> EspacioNombres2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2400">
                <a:solidFill>
                  <a:srgbClr val="000000"/>
                </a:solidFill>
                <a:latin typeface="Century Gothic"/>
              </a:rPr>
              <a:t>{</a:t>
            </a:r>
            <a:endParaRPr/>
          </a:p>
          <a:p>
            <a:pPr lvl="3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2400">
                <a:solidFill>
                  <a:srgbClr val="000000"/>
                </a:solidFill>
                <a:latin typeface="Century Gothic"/>
              </a:rPr>
              <a:t>}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2400">
                <a:solidFill>
                  <a:srgbClr val="000000"/>
                </a:solidFill>
                <a:latin typeface="Century Gothic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Encapsulamiento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Es el ocultamiento de los datos de un objeto de manera que sólo se pueda cambiar mediante las operaciones definidas para él.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Se lleva a cabo mediante GET y SET.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Encapsulamiento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GET es el método que se utiliza para entregar los datos: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3200">
                <a:solidFill>
                  <a:srgbClr val="3333ff"/>
                </a:solidFill>
                <a:latin typeface="Century Gothic"/>
              </a:rPr>
              <a:t>get</a:t>
            </a:r>
            <a:r>
              <a:rPr lang="es-MX" sz="3200">
                <a:solidFill>
                  <a:srgbClr val="000000"/>
                </a:solidFill>
                <a:latin typeface="Century Gothic"/>
              </a:rPr>
              <a:t>{return datos};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SET es el método que se utiliza para asignar el valor al atributo: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3200">
                <a:solidFill>
                  <a:srgbClr val="3333ff"/>
                </a:solidFill>
                <a:latin typeface="Century Gothic"/>
              </a:rPr>
              <a:t>set</a:t>
            </a:r>
            <a:r>
              <a:rPr lang="es-MX" sz="3200">
                <a:solidFill>
                  <a:srgbClr val="000000"/>
                </a:solidFill>
                <a:latin typeface="Century Gothic"/>
              </a:rPr>
              <a:t>{datos=valor};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Modificadores de acceso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Los atributos y métodos no sólo pueden ser utilizados por el mismo objeto, si no por otros objetos también.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Para tener acceso a los atributos y métodos se utilizan los modificaodres de acceso.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Modificadores de acceso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2400">
                <a:solidFill>
                  <a:srgbClr val="a6a6a6"/>
                </a:solidFill>
                <a:latin typeface="Century Gothic"/>
              </a:rPr>
              <a:t>Public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2400">
                <a:solidFill>
                  <a:srgbClr val="a6a6a6"/>
                </a:solidFill>
                <a:latin typeface="Century Gothic"/>
              </a:rPr>
              <a:t>El acceso se tiene dentro del mismo proyecto y en otros.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2400">
                <a:solidFill>
                  <a:srgbClr val="a6a6a6"/>
                </a:solidFill>
                <a:latin typeface="Century Gothic"/>
              </a:rPr>
              <a:t>Private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2400">
                <a:solidFill>
                  <a:srgbClr val="a6a6a6"/>
                </a:solidFill>
                <a:latin typeface="Century Gothic"/>
              </a:rPr>
              <a:t>El acceso sólo lo tiene la mismas clase.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2400">
                <a:solidFill>
                  <a:srgbClr val="a6a6a6"/>
                </a:solidFill>
                <a:latin typeface="Century Gothic"/>
              </a:rPr>
              <a:t>Protected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2400">
                <a:solidFill>
                  <a:srgbClr val="a6a6a6"/>
                </a:solidFill>
                <a:latin typeface="Century Gothic"/>
              </a:rPr>
              <a:t>El acceso lo tiene la misma clase y sus derivadas.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2400">
                <a:solidFill>
                  <a:srgbClr val="a6a6a6"/>
                </a:solidFill>
                <a:latin typeface="Century Gothic"/>
              </a:rPr>
              <a:t>Internal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2400">
                <a:solidFill>
                  <a:srgbClr val="a6a6a6"/>
                </a:solidFill>
                <a:latin typeface="Century Gothic"/>
              </a:rPr>
              <a:t>El acceso sólo se tiene dentro del proyecto, no en otros.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Modificadores de acceso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Los atributos y métodos no sólo pueden ser utilizados por el mismo objeto, si no por otros objetos también.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Para tener acceso a los atributos y métodos se utilizan los modificaodres de acceso.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