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16.jpeg" ContentType="image/jpeg"/>
  <Override PartName="/ppt/media/image15.png" ContentType="image/png"/>
  <Override PartName="/ppt/media/image14.png" ContentType="image/png"/>
  <Override PartName="/ppt/media/image13.png" ContentType="image/png"/>
  <Override PartName="/ppt/media/image10.png" ContentType="image/png"/>
  <Override PartName="/ppt/media/image8.png" ContentType="image/png"/>
  <Override PartName="/ppt/media/image5.jpeg" ContentType="image/jpeg"/>
  <Override PartName="/ppt/media/image12.jpeg" ContentType="image/jpeg"/>
  <Override PartName="/ppt/media/image7.png" ContentType="image/png"/>
  <Override PartName="/ppt/media/image4.png" ContentType="image/png"/>
  <Override PartName="/ppt/media/image9.jpeg" ContentType="image/jpeg"/>
  <Override PartName="/ppt/media/image3.png" ContentType="image/png"/>
  <Override PartName="/ppt/media/image6.png" ContentType="image/png"/>
  <Override PartName="/ppt/media/image2.jpeg" ContentType="image/jpeg"/>
  <Override PartName="/ppt/media/image11.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image" Target="../media/image11.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7"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58"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2"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63"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5"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66"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67" name="" descr=""/>
          <p:cNvPicPr/>
          <p:nvPr/>
        </p:nvPicPr>
        <p:blipFill>
          <a:blip r:embed="rId2"/>
          <a:stretch>
            <a:fillRect/>
          </a:stretch>
        </p:blipFill>
        <p:spPr>
          <a:xfrm>
            <a:off x="2079000" y="1604520"/>
            <a:ext cx="4984920" cy="3977280"/>
          </a:xfrm>
          <a:prstGeom prst="rect">
            <a:avLst/>
          </a:prstGeom>
          <a:ln>
            <a:noFill/>
          </a:ln>
        </p:spPr>
      </p:pic>
      <p:pic>
        <p:nvPicPr>
          <p:cNvPr id="68"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2"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4"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6"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87"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9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92"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93"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6"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95"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9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97"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9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0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01"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03"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04"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0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0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08"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09"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11"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12"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13" name="" descr=""/>
          <p:cNvPicPr/>
          <p:nvPr/>
        </p:nvPicPr>
        <p:blipFill>
          <a:blip r:embed="rId2"/>
          <a:stretch>
            <a:fillRect/>
          </a:stretch>
        </p:blipFill>
        <p:spPr>
          <a:xfrm>
            <a:off x="2079000" y="1604520"/>
            <a:ext cx="4984920" cy="3977280"/>
          </a:xfrm>
          <a:prstGeom prst="rect">
            <a:avLst/>
          </a:prstGeom>
          <a:ln>
            <a:noFill/>
          </a:ln>
        </p:spPr>
      </p:pic>
      <p:pic>
        <p:nvPicPr>
          <p:cNvPr id="114"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8"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0"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41"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3"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46"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47"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9"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1"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5"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jpe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8.png"/><Relationship Id="rId3" Type="http://schemas.openxmlformats.org/officeDocument/2006/relationships/image" Target="../media/image9.jpe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flipH="1">
            <a:off x="4847760" y="6370560"/>
            <a:ext cx="4692600" cy="3600"/>
          </a:xfrm>
          <a:prstGeom prst="line">
            <a:avLst/>
          </a:prstGeom>
          <a:ln w="76320">
            <a:solidFill>
              <a:srgbClr val="c0e399"/>
            </a:solidFill>
            <a:round/>
          </a:ln>
        </p:spPr>
      </p:sp>
      <p:sp>
        <p:nvSpPr>
          <p:cNvPr id="1" name="CustomShape 2"/>
          <p:cNvSpPr/>
          <p:nvPr/>
        </p:nvSpPr>
        <p:spPr>
          <a:xfrm>
            <a:off x="4847760" y="6339960"/>
            <a:ext cx="43200" cy="51840"/>
          </a:xfrm>
          <a:prstGeom prst="ellipse">
            <a:avLst/>
          </a:prstGeom>
          <a:solidFill>
            <a:srgbClr val="92d050"/>
          </a:solidFill>
          <a:ln w="76320">
            <a:solidFill>
              <a:srgbClr val="c0e399"/>
            </a:solidFill>
            <a:round/>
          </a:ln>
        </p:spPr>
      </p:sp>
      <p:sp>
        <p:nvSpPr>
          <p:cNvPr id="2" name="Line 3"/>
          <p:cNvSpPr/>
          <p:nvPr/>
        </p:nvSpPr>
        <p:spPr>
          <a:xfrm flipH="1">
            <a:off x="4631760" y="6513480"/>
            <a:ext cx="4908600" cy="4680"/>
          </a:xfrm>
          <a:prstGeom prst="line">
            <a:avLst/>
          </a:prstGeom>
          <a:ln w="76320">
            <a:solidFill>
              <a:srgbClr val="c0e399"/>
            </a:solidFill>
            <a:round/>
          </a:ln>
        </p:spPr>
      </p:sp>
      <p:sp>
        <p:nvSpPr>
          <p:cNvPr id="3" name="CustomShape 4"/>
          <p:cNvSpPr/>
          <p:nvPr/>
        </p:nvSpPr>
        <p:spPr>
          <a:xfrm>
            <a:off x="4343760" y="6343560"/>
            <a:ext cx="317160" cy="172080"/>
          </a:xfrm>
          <a:prstGeom prst="rect">
            <a:avLst/>
          </a:prstGeom>
          <a:noFill/>
          <a:ln w="76320">
            <a:solidFill>
              <a:srgbClr val="c0e399"/>
            </a:solidFill>
            <a:round/>
          </a:ln>
        </p:spPr>
      </p:sp>
      <p:sp>
        <p:nvSpPr>
          <p:cNvPr id="4" name="CustomShape 5"/>
          <p:cNvSpPr/>
          <p:nvPr/>
        </p:nvSpPr>
        <p:spPr>
          <a:xfrm>
            <a:off x="4321080" y="6312600"/>
            <a:ext cx="43200" cy="51840"/>
          </a:xfrm>
          <a:prstGeom prst="ellipse">
            <a:avLst/>
          </a:prstGeom>
          <a:solidFill>
            <a:srgbClr val="92d050"/>
          </a:solidFill>
          <a:ln w="76320">
            <a:solidFill>
              <a:srgbClr val="c0e399"/>
            </a:solidFill>
            <a:round/>
          </a:ln>
        </p:spPr>
      </p:sp>
      <p:sp>
        <p:nvSpPr>
          <p:cNvPr id="5" name="Line 6"/>
          <p:cNvSpPr/>
          <p:nvPr/>
        </p:nvSpPr>
        <p:spPr>
          <a:xfrm flipH="1">
            <a:off x="5954400" y="6665400"/>
            <a:ext cx="3585960" cy="0"/>
          </a:xfrm>
          <a:prstGeom prst="line">
            <a:avLst/>
          </a:prstGeom>
          <a:ln w="76320">
            <a:solidFill>
              <a:srgbClr val="c0e399"/>
            </a:solidFill>
            <a:round/>
          </a:ln>
        </p:spPr>
      </p:sp>
      <p:sp>
        <p:nvSpPr>
          <p:cNvPr id="6" name="CustomShape 7"/>
          <p:cNvSpPr/>
          <p:nvPr/>
        </p:nvSpPr>
        <p:spPr>
          <a:xfrm>
            <a:off x="5931720" y="6638400"/>
            <a:ext cx="43200" cy="51840"/>
          </a:xfrm>
          <a:prstGeom prst="ellipse">
            <a:avLst/>
          </a:prstGeom>
          <a:solidFill>
            <a:srgbClr val="92d050"/>
          </a:solidFill>
          <a:ln w="76320">
            <a:solidFill>
              <a:srgbClr val="c0e399"/>
            </a:solidFill>
            <a:round/>
          </a:ln>
        </p:spPr>
      </p:sp>
      <p:pic>
        <p:nvPicPr>
          <p:cNvPr id="7" name="Picture 2" descr=""/>
          <p:cNvPicPr/>
          <p:nvPr/>
        </p:nvPicPr>
        <p:blipFill>
          <a:blip r:embed="rId2"/>
          <a:stretch>
            <a:fillRect/>
          </a:stretch>
        </p:blipFill>
        <p:spPr>
          <a:xfrm>
            <a:off x="-42480" y="-1467720"/>
            <a:ext cx="1329120" cy="9860040"/>
          </a:xfrm>
          <a:prstGeom prst="rect">
            <a:avLst/>
          </a:prstGeom>
          <a:ln>
            <a:noFill/>
          </a:ln>
        </p:spPr>
      </p:pic>
      <p:pic>
        <p:nvPicPr>
          <p:cNvPr id="8" name="Picture 5" descr=""/>
          <p:cNvPicPr/>
          <p:nvPr/>
        </p:nvPicPr>
        <p:blipFill>
          <a:blip r:embed="rId3"/>
          <a:stretch>
            <a:fillRect/>
          </a:stretch>
        </p:blipFill>
        <p:spPr>
          <a:xfrm>
            <a:off x="1289160" y="6164640"/>
            <a:ext cx="885240" cy="646560"/>
          </a:xfrm>
          <a:prstGeom prst="rect">
            <a:avLst/>
          </a:prstGeom>
          <a:ln>
            <a:noFill/>
          </a:ln>
        </p:spPr>
      </p:pic>
      <p:sp>
        <p:nvSpPr>
          <p:cNvPr id="9" name="CustomShape 8"/>
          <p:cNvSpPr/>
          <p:nvPr/>
        </p:nvSpPr>
        <p:spPr>
          <a:xfrm>
            <a:off x="2082240" y="6153480"/>
            <a:ext cx="2235960" cy="717480"/>
          </a:xfrm>
          <a:prstGeom prst="rect">
            <a:avLst/>
          </a:prstGeom>
          <a:noFill/>
          <a:ln>
            <a:noFill/>
          </a:ln>
        </p:spPr>
        <p:txBody>
          <a:bodyPr lIns="90000" rIns="90000" tIns="45000" bIns="45000" anchor="ctr"/>
          <a:p>
            <a:pPr>
              <a:lnSpc>
                <a:spcPct val="100000"/>
              </a:lnSpc>
            </a:pPr>
            <a:r>
              <a:rPr lang="es-MX">
                <a:solidFill>
                  <a:srgbClr val="a6a6a6"/>
                </a:solidFill>
                <a:latin typeface="Bauhaus 93"/>
              </a:rPr>
              <a:t>Fortran Básico</a:t>
            </a:r>
            <a:endParaRPr/>
          </a:p>
        </p:txBody>
      </p:sp>
      <p:pic>
        <p:nvPicPr>
          <p:cNvPr id="10" name="Picture 2" descr=""/>
          <p:cNvPicPr/>
          <p:nvPr/>
        </p:nvPicPr>
        <p:blipFill>
          <a:blip r:embed="rId4"/>
          <a:stretch>
            <a:fillRect/>
          </a:stretch>
        </p:blipFill>
        <p:spPr>
          <a:xfrm>
            <a:off x="-36360" y="0"/>
            <a:ext cx="4147920" cy="6900120"/>
          </a:xfrm>
          <a:prstGeom prst="rect">
            <a:avLst/>
          </a:prstGeom>
          <a:ln>
            <a:noFill/>
          </a:ln>
        </p:spPr>
      </p:pic>
      <p:pic>
        <p:nvPicPr>
          <p:cNvPr id="11" name="Picture 3" descr=""/>
          <p:cNvPicPr/>
          <p:nvPr/>
        </p:nvPicPr>
        <p:blipFill>
          <a:blip r:embed="rId5"/>
          <a:stretch>
            <a:fillRect/>
          </a:stretch>
        </p:blipFill>
        <p:spPr>
          <a:xfrm>
            <a:off x="4356000" y="258840"/>
            <a:ext cx="3525840" cy="651240"/>
          </a:xfrm>
          <a:prstGeom prst="rect">
            <a:avLst/>
          </a:prstGeom>
          <a:ln>
            <a:noFill/>
          </a:ln>
        </p:spPr>
      </p:pic>
      <p:pic>
        <p:nvPicPr>
          <p:cNvPr id="12" name="Picture 5" descr=""/>
          <p:cNvPicPr/>
          <p:nvPr/>
        </p:nvPicPr>
        <p:blipFill>
          <a:blip r:embed="rId6"/>
          <a:stretch>
            <a:fillRect/>
          </a:stretch>
        </p:blipFill>
        <p:spPr>
          <a:xfrm>
            <a:off x="7915320" y="160560"/>
            <a:ext cx="1118880" cy="817560"/>
          </a:xfrm>
          <a:prstGeom prst="rect">
            <a:avLst/>
          </a:prstGeom>
          <a:ln>
            <a:noFill/>
          </a:ln>
        </p:spPr>
      </p:pic>
      <p:sp>
        <p:nvSpPr>
          <p:cNvPr id="13" name="Line 9"/>
          <p:cNvSpPr/>
          <p:nvPr/>
        </p:nvSpPr>
        <p:spPr>
          <a:xfrm flipH="1">
            <a:off x="3347640" y="3630960"/>
            <a:ext cx="5904720" cy="3240"/>
          </a:xfrm>
          <a:prstGeom prst="line">
            <a:avLst/>
          </a:prstGeom>
          <a:ln w="76320">
            <a:solidFill>
              <a:srgbClr val="c0e399"/>
            </a:solidFill>
            <a:round/>
          </a:ln>
        </p:spPr>
      </p:sp>
      <p:sp>
        <p:nvSpPr>
          <p:cNvPr id="14" name="CustomShape 10"/>
          <p:cNvSpPr/>
          <p:nvPr/>
        </p:nvSpPr>
        <p:spPr>
          <a:xfrm>
            <a:off x="3348000" y="3600360"/>
            <a:ext cx="43200" cy="51840"/>
          </a:xfrm>
          <a:prstGeom prst="ellipse">
            <a:avLst/>
          </a:prstGeom>
          <a:solidFill>
            <a:srgbClr val="92d050"/>
          </a:solidFill>
          <a:ln w="76320">
            <a:solidFill>
              <a:srgbClr val="c0e399"/>
            </a:solidFill>
            <a:round/>
          </a:ln>
        </p:spPr>
      </p:sp>
      <p:sp>
        <p:nvSpPr>
          <p:cNvPr id="15" name="Line 11"/>
          <p:cNvSpPr/>
          <p:nvPr/>
        </p:nvSpPr>
        <p:spPr>
          <a:xfrm flipH="1">
            <a:off x="3131640" y="3778200"/>
            <a:ext cx="6120720" cy="0"/>
          </a:xfrm>
          <a:prstGeom prst="line">
            <a:avLst/>
          </a:prstGeom>
          <a:ln w="76320">
            <a:solidFill>
              <a:srgbClr val="c0e399"/>
            </a:solidFill>
            <a:round/>
          </a:ln>
        </p:spPr>
      </p:sp>
      <p:sp>
        <p:nvSpPr>
          <p:cNvPr id="16" name="CustomShape 12"/>
          <p:cNvSpPr/>
          <p:nvPr/>
        </p:nvSpPr>
        <p:spPr>
          <a:xfrm>
            <a:off x="2843640" y="3603960"/>
            <a:ext cx="317160" cy="172080"/>
          </a:xfrm>
          <a:prstGeom prst="rect">
            <a:avLst/>
          </a:prstGeom>
          <a:noFill/>
          <a:ln w="76320">
            <a:solidFill>
              <a:srgbClr val="c0e399"/>
            </a:solidFill>
            <a:round/>
          </a:ln>
        </p:spPr>
      </p:sp>
      <p:sp>
        <p:nvSpPr>
          <p:cNvPr id="17" name="CustomShape 13"/>
          <p:cNvSpPr/>
          <p:nvPr/>
        </p:nvSpPr>
        <p:spPr>
          <a:xfrm>
            <a:off x="2820960" y="3573000"/>
            <a:ext cx="43200" cy="51840"/>
          </a:xfrm>
          <a:prstGeom prst="ellipse">
            <a:avLst/>
          </a:prstGeom>
          <a:solidFill>
            <a:srgbClr val="92d050"/>
          </a:solidFill>
          <a:ln w="76320">
            <a:solidFill>
              <a:srgbClr val="c0e399"/>
            </a:solidFill>
            <a:round/>
          </a:ln>
        </p:spPr>
      </p:sp>
      <p:sp>
        <p:nvSpPr>
          <p:cNvPr id="18" name="Line 14"/>
          <p:cNvSpPr/>
          <p:nvPr/>
        </p:nvSpPr>
        <p:spPr>
          <a:xfrm flipH="1">
            <a:off x="4454280" y="3925800"/>
            <a:ext cx="4798080" cy="0"/>
          </a:xfrm>
          <a:prstGeom prst="line">
            <a:avLst/>
          </a:prstGeom>
          <a:ln w="76320">
            <a:solidFill>
              <a:srgbClr val="c0e399"/>
            </a:solidFill>
            <a:round/>
          </a:ln>
        </p:spPr>
      </p:sp>
      <p:sp>
        <p:nvSpPr>
          <p:cNvPr id="19" name="CustomShape 15"/>
          <p:cNvSpPr/>
          <p:nvPr/>
        </p:nvSpPr>
        <p:spPr>
          <a:xfrm>
            <a:off x="4431600" y="3898800"/>
            <a:ext cx="43200" cy="51840"/>
          </a:xfrm>
          <a:prstGeom prst="ellipse">
            <a:avLst/>
          </a:prstGeom>
          <a:solidFill>
            <a:srgbClr val="92d050"/>
          </a:solidFill>
          <a:ln w="76320">
            <a:solidFill>
              <a:srgbClr val="c0e399"/>
            </a:solidFill>
            <a:round/>
          </a:ln>
        </p:spPr>
      </p:sp>
      <p:sp>
        <p:nvSpPr>
          <p:cNvPr id="20" name="Line 16"/>
          <p:cNvSpPr/>
          <p:nvPr/>
        </p:nvSpPr>
        <p:spPr>
          <a:xfrm flipH="1">
            <a:off x="6264360" y="5291280"/>
            <a:ext cx="2988000" cy="0"/>
          </a:xfrm>
          <a:prstGeom prst="line">
            <a:avLst/>
          </a:prstGeom>
          <a:ln w="38160">
            <a:solidFill>
              <a:srgbClr val="bfbfbf"/>
            </a:solidFill>
            <a:round/>
          </a:ln>
        </p:spPr>
      </p:sp>
      <p:sp>
        <p:nvSpPr>
          <p:cNvPr id="21" name="CustomShape 17"/>
          <p:cNvSpPr/>
          <p:nvPr/>
        </p:nvSpPr>
        <p:spPr>
          <a:xfrm>
            <a:off x="6110280" y="5399640"/>
            <a:ext cx="43200" cy="43200"/>
          </a:xfrm>
          <a:prstGeom prst="ellipse">
            <a:avLst/>
          </a:prstGeom>
          <a:solidFill>
            <a:srgbClr val="a6a6a6"/>
          </a:solidFill>
          <a:ln w="38160">
            <a:solidFill>
              <a:srgbClr val="bfbfbf"/>
            </a:solidFill>
            <a:round/>
          </a:ln>
        </p:spPr>
      </p:sp>
      <p:sp>
        <p:nvSpPr>
          <p:cNvPr id="22" name="Line 18"/>
          <p:cNvSpPr/>
          <p:nvPr/>
        </p:nvSpPr>
        <p:spPr>
          <a:xfrm>
            <a:off x="6278760" y="5271840"/>
            <a:ext cx="0" cy="150480"/>
          </a:xfrm>
          <a:prstGeom prst="line">
            <a:avLst/>
          </a:prstGeom>
          <a:ln w="38160">
            <a:solidFill>
              <a:srgbClr val="bfbfbf"/>
            </a:solidFill>
            <a:round/>
          </a:ln>
        </p:spPr>
      </p:sp>
      <p:sp>
        <p:nvSpPr>
          <p:cNvPr id="23" name="Line 19"/>
          <p:cNvSpPr/>
          <p:nvPr/>
        </p:nvSpPr>
        <p:spPr>
          <a:xfrm flipH="1">
            <a:off x="6120000" y="5424480"/>
            <a:ext cx="180360" cy="0"/>
          </a:xfrm>
          <a:prstGeom prst="line">
            <a:avLst/>
          </a:prstGeom>
          <a:ln w="38160">
            <a:solidFill>
              <a:srgbClr val="bfbfbf"/>
            </a:solidFill>
            <a:round/>
          </a:ln>
        </p:spPr>
      </p:sp>
      <p:sp>
        <p:nvSpPr>
          <p:cNvPr id="24" name="Line 20"/>
          <p:cNvSpPr/>
          <p:nvPr/>
        </p:nvSpPr>
        <p:spPr>
          <a:xfrm flipH="1">
            <a:off x="6036840" y="5207040"/>
            <a:ext cx="3287520" cy="0"/>
          </a:xfrm>
          <a:prstGeom prst="line">
            <a:avLst/>
          </a:prstGeom>
          <a:ln w="38160">
            <a:solidFill>
              <a:srgbClr val="bfbfbf"/>
            </a:solidFill>
            <a:round/>
          </a:ln>
        </p:spPr>
      </p:sp>
      <p:sp>
        <p:nvSpPr>
          <p:cNvPr id="25" name="CustomShape 21"/>
          <p:cNvSpPr/>
          <p:nvPr/>
        </p:nvSpPr>
        <p:spPr>
          <a:xfrm>
            <a:off x="5699880" y="4908600"/>
            <a:ext cx="43200" cy="43200"/>
          </a:xfrm>
          <a:prstGeom prst="ellipse">
            <a:avLst/>
          </a:prstGeom>
          <a:solidFill>
            <a:srgbClr val="a6a6a6"/>
          </a:solidFill>
          <a:ln w="38160">
            <a:solidFill>
              <a:srgbClr val="bfbfbf"/>
            </a:solidFill>
            <a:round/>
          </a:ln>
        </p:spPr>
      </p:sp>
      <p:sp>
        <p:nvSpPr>
          <p:cNvPr id="26" name="Line 22"/>
          <p:cNvSpPr/>
          <p:nvPr/>
        </p:nvSpPr>
        <p:spPr>
          <a:xfrm>
            <a:off x="6051600" y="5075280"/>
            <a:ext cx="0" cy="150480"/>
          </a:xfrm>
          <a:prstGeom prst="line">
            <a:avLst/>
          </a:prstGeom>
          <a:ln w="38160">
            <a:solidFill>
              <a:srgbClr val="bfbfbf"/>
            </a:solidFill>
            <a:round/>
          </a:ln>
        </p:spPr>
      </p:sp>
      <p:sp>
        <p:nvSpPr>
          <p:cNvPr id="27" name="Line 23"/>
          <p:cNvSpPr/>
          <p:nvPr/>
        </p:nvSpPr>
        <p:spPr>
          <a:xfrm flipH="1">
            <a:off x="5887080" y="5075280"/>
            <a:ext cx="180360" cy="0"/>
          </a:xfrm>
          <a:prstGeom prst="line">
            <a:avLst/>
          </a:prstGeom>
          <a:ln w="38160">
            <a:solidFill>
              <a:srgbClr val="bfbfbf"/>
            </a:solidFill>
            <a:round/>
          </a:ln>
        </p:spPr>
      </p:sp>
      <p:sp>
        <p:nvSpPr>
          <p:cNvPr id="28" name="Line 24"/>
          <p:cNvSpPr/>
          <p:nvPr/>
        </p:nvSpPr>
        <p:spPr>
          <a:xfrm>
            <a:off x="5887080" y="4931280"/>
            <a:ext cx="0" cy="150480"/>
          </a:xfrm>
          <a:prstGeom prst="line">
            <a:avLst/>
          </a:prstGeom>
          <a:ln w="38160">
            <a:solidFill>
              <a:srgbClr val="bfbfbf"/>
            </a:solidFill>
            <a:round/>
          </a:ln>
        </p:spPr>
      </p:sp>
      <p:sp>
        <p:nvSpPr>
          <p:cNvPr id="29" name="Line 25"/>
          <p:cNvSpPr/>
          <p:nvPr/>
        </p:nvSpPr>
        <p:spPr>
          <a:xfrm flipH="1">
            <a:off x="5722560" y="4931280"/>
            <a:ext cx="180360" cy="0"/>
          </a:xfrm>
          <a:prstGeom prst="line">
            <a:avLst/>
          </a:prstGeom>
          <a:ln w="38160">
            <a:solidFill>
              <a:srgbClr val="bfbfbf"/>
            </a:solidFill>
            <a:round/>
          </a:ln>
        </p:spPr>
      </p:sp>
      <p:sp>
        <p:nvSpPr>
          <p:cNvPr id="30" name="Line 26"/>
          <p:cNvSpPr/>
          <p:nvPr/>
        </p:nvSpPr>
        <p:spPr>
          <a:xfrm flipH="1" flipV="1">
            <a:off x="6226560" y="5147280"/>
            <a:ext cx="3025800" cy="9720"/>
          </a:xfrm>
          <a:prstGeom prst="line">
            <a:avLst/>
          </a:prstGeom>
          <a:ln w="38160">
            <a:solidFill>
              <a:srgbClr val="bfbfbf"/>
            </a:solidFill>
            <a:round/>
          </a:ln>
        </p:spPr>
      </p:sp>
      <p:sp>
        <p:nvSpPr>
          <p:cNvPr id="31" name="Line 27"/>
          <p:cNvSpPr/>
          <p:nvPr/>
        </p:nvSpPr>
        <p:spPr>
          <a:xfrm>
            <a:off x="6233040" y="5006520"/>
            <a:ext cx="0" cy="150480"/>
          </a:xfrm>
          <a:prstGeom prst="line">
            <a:avLst/>
          </a:prstGeom>
          <a:ln w="38160">
            <a:solidFill>
              <a:srgbClr val="bfbfbf"/>
            </a:solidFill>
            <a:round/>
          </a:ln>
        </p:spPr>
      </p:sp>
      <p:sp>
        <p:nvSpPr>
          <p:cNvPr id="32" name="CustomShape 28"/>
          <p:cNvSpPr/>
          <p:nvPr/>
        </p:nvSpPr>
        <p:spPr>
          <a:xfrm>
            <a:off x="6210360" y="4983840"/>
            <a:ext cx="43200" cy="43200"/>
          </a:xfrm>
          <a:prstGeom prst="ellipse">
            <a:avLst/>
          </a:prstGeom>
          <a:solidFill>
            <a:srgbClr val="a6a6a6"/>
          </a:solidFill>
          <a:ln w="38160">
            <a:solidFill>
              <a:srgbClr val="bfbfbf"/>
            </a:solidFill>
            <a:round/>
          </a:ln>
        </p:spPr>
      </p:sp>
      <p:sp>
        <p:nvSpPr>
          <p:cNvPr id="33" name="PlaceHolder 29"/>
          <p:cNvSpPr>
            <a:spLocks noGrp="1"/>
          </p:cNvSpPr>
          <p:nvPr>
            <p:ph type="title"/>
          </p:nvPr>
        </p:nvSpPr>
        <p:spPr>
          <a:xfrm>
            <a:off x="457200" y="273600"/>
            <a:ext cx="8229240" cy="1144800"/>
          </a:xfrm>
          <a:prstGeom prst="rect">
            <a:avLst/>
          </a:prstGeom>
        </p:spPr>
        <p:txBody>
          <a:bodyPr lIns="0" rIns="0" tIns="0" bIns="0" anchor="ctr"/>
          <a:p>
            <a:pPr algn="ctr"/>
            <a:r>
              <a:rPr lang="es-MX" sz="4400">
                <a:latin typeface="Arial"/>
              </a:rPr>
              <a:t>Pulse para editar el formato del texto de título</a:t>
            </a:r>
            <a:endParaRPr/>
          </a:p>
        </p:txBody>
      </p:sp>
      <p:sp>
        <p:nvSpPr>
          <p:cNvPr id="34" name="PlaceHolder 30"/>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s-MX" sz="3200">
                <a:latin typeface="Arial"/>
              </a:rPr>
              <a:t>Pulse para editar el formato de esquema del texto</a:t>
            </a:r>
            <a:endParaRPr/>
          </a:p>
          <a:p>
            <a:pPr lvl="1">
              <a:buSzPct val="75000"/>
              <a:buFont typeface="StarSymbol"/>
              <a:buChar char=""/>
            </a:pPr>
            <a:r>
              <a:rPr lang="es-MX" sz="2800">
                <a:latin typeface="Arial"/>
              </a:rPr>
              <a:t>Segundo nivel del esquema</a:t>
            </a:r>
            <a:endParaRPr/>
          </a:p>
          <a:p>
            <a:pPr lvl="2">
              <a:buSzPct val="45000"/>
              <a:buFont typeface="StarSymbol"/>
              <a:buChar char=""/>
            </a:pPr>
            <a:r>
              <a:rPr lang="es-MX" sz="2400">
                <a:latin typeface="Arial"/>
              </a:rPr>
              <a:t>Tercer nivel del esquema</a:t>
            </a:r>
            <a:endParaRPr/>
          </a:p>
          <a:p>
            <a:pPr lvl="3">
              <a:buSzPct val="75000"/>
              <a:buFont typeface="StarSymbol"/>
              <a:buChar char=""/>
            </a:pPr>
            <a:r>
              <a:rPr lang="es-MX" sz="2000">
                <a:latin typeface="Arial"/>
              </a:rPr>
              <a:t>Cuarto nivel del esquema</a:t>
            </a:r>
            <a:endParaRPr/>
          </a:p>
          <a:p>
            <a:pPr lvl="4">
              <a:buSzPct val="45000"/>
              <a:buFont typeface="StarSymbol"/>
              <a:buChar char=""/>
            </a:pPr>
            <a:r>
              <a:rPr lang="es-MX" sz="2000">
                <a:latin typeface="Arial"/>
              </a:rPr>
              <a:t>Quinto nivel del esquema</a:t>
            </a:r>
            <a:endParaRPr/>
          </a:p>
          <a:p>
            <a:pPr lvl="5">
              <a:buSzPct val="45000"/>
              <a:buFont typeface="StarSymbol"/>
              <a:buChar char=""/>
            </a:pPr>
            <a:r>
              <a:rPr lang="es-MX" sz="2000">
                <a:latin typeface="Arial"/>
              </a:rPr>
              <a:t>Sexto nivel del esquema</a:t>
            </a:r>
            <a:endParaRPr/>
          </a:p>
          <a:p>
            <a:pPr lvl="6">
              <a:buSzPct val="45000"/>
              <a:buFont typeface="StarSymbol"/>
              <a:buChar char=""/>
            </a:pPr>
            <a:r>
              <a:rPr lang="es-MX" sz="2000">
                <a:latin typeface="Arial"/>
              </a:rPr>
              <a:t>Séptimo nivel del esquema</a:t>
            </a:r>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69" name="Line 1"/>
          <p:cNvSpPr/>
          <p:nvPr/>
        </p:nvSpPr>
        <p:spPr>
          <a:xfrm flipH="1">
            <a:off x="4847760" y="6370560"/>
            <a:ext cx="4692600" cy="3600"/>
          </a:xfrm>
          <a:prstGeom prst="line">
            <a:avLst/>
          </a:prstGeom>
          <a:ln w="76320">
            <a:solidFill>
              <a:srgbClr val="c0e399"/>
            </a:solidFill>
            <a:round/>
          </a:ln>
        </p:spPr>
      </p:sp>
      <p:sp>
        <p:nvSpPr>
          <p:cNvPr id="70" name="CustomShape 2"/>
          <p:cNvSpPr/>
          <p:nvPr/>
        </p:nvSpPr>
        <p:spPr>
          <a:xfrm>
            <a:off x="4847760" y="6339960"/>
            <a:ext cx="43200" cy="51840"/>
          </a:xfrm>
          <a:prstGeom prst="ellipse">
            <a:avLst/>
          </a:prstGeom>
          <a:solidFill>
            <a:srgbClr val="92d050"/>
          </a:solidFill>
          <a:ln w="76320">
            <a:solidFill>
              <a:srgbClr val="c0e399"/>
            </a:solidFill>
            <a:round/>
          </a:ln>
        </p:spPr>
      </p:sp>
      <p:sp>
        <p:nvSpPr>
          <p:cNvPr id="71" name="Line 3"/>
          <p:cNvSpPr/>
          <p:nvPr/>
        </p:nvSpPr>
        <p:spPr>
          <a:xfrm flipH="1">
            <a:off x="4631760" y="6513480"/>
            <a:ext cx="4908600" cy="4680"/>
          </a:xfrm>
          <a:prstGeom prst="line">
            <a:avLst/>
          </a:prstGeom>
          <a:ln w="76320">
            <a:solidFill>
              <a:srgbClr val="c0e399"/>
            </a:solidFill>
            <a:round/>
          </a:ln>
        </p:spPr>
      </p:sp>
      <p:sp>
        <p:nvSpPr>
          <p:cNvPr id="72" name="CustomShape 4"/>
          <p:cNvSpPr/>
          <p:nvPr/>
        </p:nvSpPr>
        <p:spPr>
          <a:xfrm>
            <a:off x="4343760" y="6343560"/>
            <a:ext cx="317160" cy="172080"/>
          </a:xfrm>
          <a:prstGeom prst="rect">
            <a:avLst/>
          </a:prstGeom>
          <a:noFill/>
          <a:ln w="76320">
            <a:solidFill>
              <a:srgbClr val="c0e399"/>
            </a:solidFill>
            <a:round/>
          </a:ln>
        </p:spPr>
      </p:sp>
      <p:sp>
        <p:nvSpPr>
          <p:cNvPr id="73" name="CustomShape 5"/>
          <p:cNvSpPr/>
          <p:nvPr/>
        </p:nvSpPr>
        <p:spPr>
          <a:xfrm>
            <a:off x="4321080" y="6312600"/>
            <a:ext cx="43200" cy="51840"/>
          </a:xfrm>
          <a:prstGeom prst="ellipse">
            <a:avLst/>
          </a:prstGeom>
          <a:solidFill>
            <a:srgbClr val="92d050"/>
          </a:solidFill>
          <a:ln w="76320">
            <a:solidFill>
              <a:srgbClr val="c0e399"/>
            </a:solidFill>
            <a:round/>
          </a:ln>
        </p:spPr>
      </p:sp>
      <p:sp>
        <p:nvSpPr>
          <p:cNvPr id="74" name="Line 6"/>
          <p:cNvSpPr/>
          <p:nvPr/>
        </p:nvSpPr>
        <p:spPr>
          <a:xfrm flipH="1">
            <a:off x="5954400" y="6665400"/>
            <a:ext cx="3585960" cy="0"/>
          </a:xfrm>
          <a:prstGeom prst="line">
            <a:avLst/>
          </a:prstGeom>
          <a:ln w="76320">
            <a:solidFill>
              <a:srgbClr val="c0e399"/>
            </a:solidFill>
            <a:round/>
          </a:ln>
        </p:spPr>
      </p:sp>
      <p:sp>
        <p:nvSpPr>
          <p:cNvPr id="75" name="CustomShape 7"/>
          <p:cNvSpPr/>
          <p:nvPr/>
        </p:nvSpPr>
        <p:spPr>
          <a:xfrm>
            <a:off x="5931720" y="6638400"/>
            <a:ext cx="43200" cy="51840"/>
          </a:xfrm>
          <a:prstGeom prst="ellipse">
            <a:avLst/>
          </a:prstGeom>
          <a:solidFill>
            <a:srgbClr val="92d050"/>
          </a:solidFill>
          <a:ln w="76320">
            <a:solidFill>
              <a:srgbClr val="c0e399"/>
            </a:solidFill>
            <a:round/>
          </a:ln>
        </p:spPr>
      </p:sp>
      <p:pic>
        <p:nvPicPr>
          <p:cNvPr id="76" name="Picture 2" descr=""/>
          <p:cNvPicPr/>
          <p:nvPr/>
        </p:nvPicPr>
        <p:blipFill>
          <a:blip r:embed="rId2"/>
          <a:stretch>
            <a:fillRect/>
          </a:stretch>
        </p:blipFill>
        <p:spPr>
          <a:xfrm>
            <a:off x="-42480" y="-1467720"/>
            <a:ext cx="1329120" cy="9860040"/>
          </a:xfrm>
          <a:prstGeom prst="rect">
            <a:avLst/>
          </a:prstGeom>
          <a:ln>
            <a:noFill/>
          </a:ln>
        </p:spPr>
      </p:pic>
      <p:pic>
        <p:nvPicPr>
          <p:cNvPr id="77" name="Picture 5" descr=""/>
          <p:cNvPicPr/>
          <p:nvPr/>
        </p:nvPicPr>
        <p:blipFill>
          <a:blip r:embed="rId3"/>
          <a:stretch>
            <a:fillRect/>
          </a:stretch>
        </p:blipFill>
        <p:spPr>
          <a:xfrm>
            <a:off x="1289160" y="6164640"/>
            <a:ext cx="885240" cy="646560"/>
          </a:xfrm>
          <a:prstGeom prst="rect">
            <a:avLst/>
          </a:prstGeom>
          <a:ln>
            <a:noFill/>
          </a:ln>
        </p:spPr>
      </p:pic>
      <p:sp>
        <p:nvSpPr>
          <p:cNvPr id="78" name="CustomShape 8"/>
          <p:cNvSpPr/>
          <p:nvPr/>
        </p:nvSpPr>
        <p:spPr>
          <a:xfrm>
            <a:off x="2082240" y="6153480"/>
            <a:ext cx="2235960" cy="717480"/>
          </a:xfrm>
          <a:prstGeom prst="rect">
            <a:avLst/>
          </a:prstGeom>
          <a:noFill/>
          <a:ln>
            <a:noFill/>
          </a:ln>
        </p:spPr>
        <p:txBody>
          <a:bodyPr lIns="90000" rIns="90000" tIns="45000" bIns="45000" anchor="ctr"/>
          <a:p>
            <a:pPr>
              <a:lnSpc>
                <a:spcPct val="100000"/>
              </a:lnSpc>
            </a:pPr>
            <a:r>
              <a:rPr lang="es-MX">
                <a:solidFill>
                  <a:srgbClr val="a6a6a6"/>
                </a:solidFill>
                <a:latin typeface="Bauhaus 93"/>
              </a:rPr>
              <a:t>C# Básico</a:t>
            </a:r>
            <a:endParaRPr/>
          </a:p>
        </p:txBody>
      </p:sp>
      <p:sp>
        <p:nvSpPr>
          <p:cNvPr id="79" name="PlaceHolder 9"/>
          <p:cNvSpPr>
            <a:spLocks noGrp="1"/>
          </p:cNvSpPr>
          <p:nvPr>
            <p:ph type="title"/>
          </p:nvPr>
        </p:nvSpPr>
        <p:spPr>
          <a:xfrm>
            <a:off x="457200" y="273600"/>
            <a:ext cx="8229240" cy="1144800"/>
          </a:xfrm>
          <a:prstGeom prst="rect">
            <a:avLst/>
          </a:prstGeom>
        </p:spPr>
        <p:txBody>
          <a:bodyPr lIns="0" rIns="0" tIns="0" bIns="0" anchor="ctr"/>
          <a:p>
            <a:pPr algn="ctr"/>
            <a:r>
              <a:rPr lang="es-MX" sz="4400">
                <a:latin typeface="Arial"/>
              </a:rPr>
              <a:t>Pulse para editar el formato del texto de título</a:t>
            </a:r>
            <a:endParaRPr/>
          </a:p>
        </p:txBody>
      </p:sp>
      <p:sp>
        <p:nvSpPr>
          <p:cNvPr id="80" name="PlaceHolder 10"/>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s-MX" sz="3200">
                <a:latin typeface="Arial"/>
              </a:rPr>
              <a:t>Pulse para editar el formato de esquema del texto</a:t>
            </a:r>
            <a:endParaRPr/>
          </a:p>
          <a:p>
            <a:pPr lvl="1">
              <a:buSzPct val="75000"/>
              <a:buFont typeface="StarSymbol"/>
              <a:buChar char=""/>
            </a:pPr>
            <a:r>
              <a:rPr lang="es-MX" sz="2800">
                <a:latin typeface="Arial"/>
              </a:rPr>
              <a:t>Segundo nivel del esquema</a:t>
            </a:r>
            <a:endParaRPr/>
          </a:p>
          <a:p>
            <a:pPr lvl="2">
              <a:buSzPct val="45000"/>
              <a:buFont typeface="StarSymbol"/>
              <a:buChar char=""/>
            </a:pPr>
            <a:r>
              <a:rPr lang="es-MX" sz="2400">
                <a:latin typeface="Arial"/>
              </a:rPr>
              <a:t>Tercer nivel del esquema</a:t>
            </a:r>
            <a:endParaRPr/>
          </a:p>
          <a:p>
            <a:pPr lvl="3">
              <a:buSzPct val="75000"/>
              <a:buFont typeface="StarSymbol"/>
              <a:buChar char=""/>
            </a:pPr>
            <a:r>
              <a:rPr lang="es-MX" sz="2000">
                <a:latin typeface="Arial"/>
              </a:rPr>
              <a:t>Cuarto nivel del esquema</a:t>
            </a:r>
            <a:endParaRPr/>
          </a:p>
          <a:p>
            <a:pPr lvl="4">
              <a:buSzPct val="45000"/>
              <a:buFont typeface="StarSymbol"/>
              <a:buChar char=""/>
            </a:pPr>
            <a:r>
              <a:rPr lang="es-MX" sz="2000">
                <a:latin typeface="Arial"/>
              </a:rPr>
              <a:t>Quinto nivel del esquema</a:t>
            </a:r>
            <a:endParaRPr/>
          </a:p>
          <a:p>
            <a:pPr lvl="5">
              <a:buSzPct val="45000"/>
              <a:buFont typeface="StarSymbol"/>
              <a:buChar char=""/>
            </a:pPr>
            <a:r>
              <a:rPr lang="es-MX" sz="2000">
                <a:latin typeface="Arial"/>
              </a:rPr>
              <a:t>Sexto nivel del esquema</a:t>
            </a:r>
            <a:endParaRPr/>
          </a:p>
          <a:p>
            <a:pPr lvl="6">
              <a:buSzPct val="45000"/>
              <a:buFont typeface="StarSymbol"/>
              <a:buChar char=""/>
            </a:pPr>
            <a:r>
              <a:rPr lang="es-MX" sz="2000">
                <a:latin typeface="Arial"/>
              </a:rPr>
              <a:t>Séptimo nivel del esquema</a:t>
            </a:r>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CustomShape 1"/>
          <p:cNvSpPr/>
          <p:nvPr/>
        </p:nvSpPr>
        <p:spPr>
          <a:xfrm>
            <a:off x="2051640" y="2277000"/>
            <a:ext cx="6757560" cy="1467360"/>
          </a:xfrm>
          <a:prstGeom prst="rect">
            <a:avLst/>
          </a:prstGeom>
          <a:noFill/>
          <a:ln>
            <a:noFill/>
          </a:ln>
        </p:spPr>
        <p:txBody>
          <a:bodyPr lIns="90000" rIns="90000" tIns="45000" bIns="45000" anchor="ctr"/>
          <a:p>
            <a:pPr algn="r">
              <a:lnSpc>
                <a:spcPct val="100000"/>
              </a:lnSpc>
            </a:pPr>
            <a:r>
              <a:rPr lang="es-MX" sz="6600">
                <a:solidFill>
                  <a:srgbClr val="92d050"/>
                </a:solidFill>
                <a:latin typeface="Bauhaus 93"/>
              </a:rPr>
              <a:t>C# Básico</a:t>
            </a:r>
            <a:endParaRPr/>
          </a:p>
        </p:txBody>
      </p:sp>
      <p:sp>
        <p:nvSpPr>
          <p:cNvPr id="116" name="CustomShape 2"/>
          <p:cNvSpPr/>
          <p:nvPr/>
        </p:nvSpPr>
        <p:spPr>
          <a:xfrm>
            <a:off x="2627640" y="4365000"/>
            <a:ext cx="6398280" cy="1077480"/>
          </a:xfrm>
          <a:prstGeom prst="rect">
            <a:avLst/>
          </a:prstGeom>
          <a:noFill/>
          <a:ln>
            <a:noFill/>
          </a:ln>
        </p:spPr>
        <p:txBody>
          <a:bodyPr lIns="90000" rIns="90000" tIns="45000" bIns="45000"/>
          <a:p>
            <a:pPr algn="r">
              <a:lnSpc>
                <a:spcPct val="100000"/>
              </a:lnSpc>
            </a:pPr>
            <a:r>
              <a:rPr lang="es-MX" sz="3200">
                <a:solidFill>
                  <a:srgbClr val="8b8b8b"/>
                </a:solidFill>
                <a:latin typeface="Bauhaus 93"/>
              </a:rPr>
              <a:t>Herencia</a:t>
            </a:r>
            <a:endParaRPr/>
          </a:p>
        </p:txBody>
      </p:sp>
      <p:sp>
        <p:nvSpPr>
          <p:cNvPr id="117" name="CustomShape 3"/>
          <p:cNvSpPr/>
          <p:nvPr/>
        </p:nvSpPr>
        <p:spPr>
          <a:xfrm>
            <a:off x="2761560" y="5877360"/>
            <a:ext cx="6398280" cy="1077480"/>
          </a:xfrm>
          <a:prstGeom prst="rect">
            <a:avLst/>
          </a:prstGeom>
          <a:noFill/>
          <a:ln>
            <a:noFill/>
          </a:ln>
        </p:spPr>
        <p:txBody>
          <a:bodyPr lIns="90000" rIns="90000" tIns="45000" bIns="45000"/>
          <a:p>
            <a:pPr algn="r">
              <a:lnSpc>
                <a:spcPct val="100000"/>
              </a:lnSpc>
            </a:pPr>
            <a:r>
              <a:rPr lang="es-MX" sz="2400">
                <a:solidFill>
                  <a:srgbClr val="bfbfbf"/>
                </a:solidFill>
                <a:latin typeface="Century Gothic"/>
              </a:rPr>
              <a:t>15 de enero del 2016</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CustomShape 1"/>
          <p:cNvSpPr/>
          <p:nvPr/>
        </p:nvSpPr>
        <p:spPr>
          <a:xfrm>
            <a:off x="1321200" y="274680"/>
            <a:ext cx="7568640" cy="1140480"/>
          </a:xfrm>
          <a:prstGeom prst="rect">
            <a:avLst/>
          </a:prstGeom>
          <a:noFill/>
          <a:ln>
            <a:noFill/>
          </a:ln>
        </p:spPr>
        <p:txBody>
          <a:bodyPr lIns="90000" rIns="90000" tIns="45000" bIns="45000" anchor="ctr"/>
          <a:p>
            <a:pPr algn="r">
              <a:lnSpc>
                <a:spcPct val="100000"/>
              </a:lnSpc>
            </a:pPr>
            <a:r>
              <a:rPr lang="es-MX" sz="4400">
                <a:solidFill>
                  <a:srgbClr val="92d050"/>
                </a:solidFill>
                <a:latin typeface="Bauhaus 93"/>
              </a:rPr>
              <a:t>Herencia</a:t>
            </a:r>
            <a:endParaRPr/>
          </a:p>
        </p:txBody>
      </p:sp>
      <p:sp>
        <p:nvSpPr>
          <p:cNvPr id="119" name="CustomShape 2"/>
          <p:cNvSpPr/>
          <p:nvPr/>
        </p:nvSpPr>
        <p:spPr>
          <a:xfrm>
            <a:off x="1340280" y="1428840"/>
            <a:ext cx="4851360" cy="4523400"/>
          </a:xfrm>
          <a:prstGeom prst="rect">
            <a:avLst/>
          </a:prstGeom>
          <a:noFill/>
          <a:ln>
            <a:noFill/>
          </a:ln>
        </p:spPr>
        <p:txBody>
          <a:bodyPr lIns="90000" rIns="90000" tIns="45000" bIns="45000"/>
          <a:p>
            <a:r>
              <a:rPr lang="es-MX" sz="2500">
                <a:solidFill>
                  <a:srgbClr val="808080"/>
                </a:solidFill>
                <a:latin typeface="Century Gothic"/>
              </a:rPr>
              <a:t>- Permite generar una funcionalidad de una clase existente al crear una nueva clase que derive de ella.</a:t>
            </a:r>
            <a:endParaRPr/>
          </a:p>
          <a:p>
            <a:r>
              <a:rPr lang="es-MX" sz="2500">
                <a:solidFill>
                  <a:srgbClr val="808080"/>
                </a:solidFill>
                <a:latin typeface="Century Gothic"/>
              </a:rPr>
              <a:t>- C# no permite herencia múltiple, por lo tanto solo se puede heredar de una clase.</a:t>
            </a:r>
            <a:endParaRPr/>
          </a:p>
          <a:p>
            <a:r>
              <a:rPr lang="es-MX" sz="2500">
                <a:solidFill>
                  <a:srgbClr val="808080"/>
                </a:solidFill>
                <a:latin typeface="Century Gothic"/>
              </a:rPr>
              <a:t>- Heredar sirve para poder utilizar métodos, propiedades y variables de la clase padre en la clase hija.</a:t>
            </a:r>
            <a:endParaRPr/>
          </a:p>
        </p:txBody>
      </p:sp>
      <p:pic>
        <p:nvPicPr>
          <p:cNvPr id="120" name="Imagen 3" descr=""/>
          <p:cNvPicPr/>
          <p:nvPr/>
        </p:nvPicPr>
        <p:blipFill>
          <a:blip r:embed="rId1"/>
          <a:stretch>
            <a:fillRect/>
          </a:stretch>
        </p:blipFill>
        <p:spPr>
          <a:xfrm>
            <a:off x="6552000" y="1296000"/>
            <a:ext cx="2062440" cy="478548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CustomShape 1"/>
          <p:cNvSpPr/>
          <p:nvPr/>
        </p:nvSpPr>
        <p:spPr>
          <a:xfrm>
            <a:off x="1321200" y="274680"/>
            <a:ext cx="7568640" cy="1140480"/>
          </a:xfrm>
          <a:prstGeom prst="rect">
            <a:avLst/>
          </a:prstGeom>
          <a:noFill/>
          <a:ln>
            <a:noFill/>
          </a:ln>
        </p:spPr>
        <p:txBody>
          <a:bodyPr lIns="90000" rIns="90000" tIns="45000" bIns="45000" anchor="ctr"/>
          <a:p>
            <a:pPr algn="r">
              <a:lnSpc>
                <a:spcPct val="100000"/>
              </a:lnSpc>
            </a:pPr>
            <a:r>
              <a:rPr lang="es-MX" sz="4400">
                <a:solidFill>
                  <a:srgbClr val="92d050"/>
                </a:solidFill>
                <a:latin typeface="Bauhaus 93"/>
              </a:rPr>
              <a:t>Métodos virtuales</a:t>
            </a:r>
            <a:endParaRPr/>
          </a:p>
        </p:txBody>
      </p:sp>
      <p:sp>
        <p:nvSpPr>
          <p:cNvPr id="122" name="CustomShape 2"/>
          <p:cNvSpPr/>
          <p:nvPr/>
        </p:nvSpPr>
        <p:spPr>
          <a:xfrm>
            <a:off x="1340280" y="1428840"/>
            <a:ext cx="4851360" cy="4523400"/>
          </a:xfrm>
          <a:prstGeom prst="rect">
            <a:avLst/>
          </a:prstGeom>
          <a:noFill/>
          <a:ln>
            <a:noFill/>
          </a:ln>
        </p:spPr>
        <p:txBody>
          <a:bodyPr lIns="90000" rIns="90000" tIns="45000" bIns="45000"/>
          <a:p>
            <a:endParaRPr/>
          </a:p>
          <a:p>
            <a:endParaRPr/>
          </a:p>
          <a:p>
            <a:endParaRPr/>
          </a:p>
        </p:txBody>
      </p:sp>
      <p:sp>
        <p:nvSpPr>
          <p:cNvPr id="123" name="CustomShape 3"/>
          <p:cNvSpPr/>
          <p:nvPr/>
        </p:nvSpPr>
        <p:spPr>
          <a:xfrm>
            <a:off x="1224000" y="3960000"/>
            <a:ext cx="7919280" cy="2542320"/>
          </a:xfrm>
          <a:prstGeom prst="rect">
            <a:avLst/>
          </a:prstGeom>
          <a:noFill/>
          <a:ln>
            <a:noFill/>
          </a:ln>
        </p:spPr>
        <p:txBody>
          <a:bodyPr lIns="90000" rIns="90000" tIns="45000" bIns="45000"/>
          <a:p>
            <a:pPr>
              <a:lnSpc>
                <a:spcPct val="100000"/>
              </a:lnSpc>
            </a:pPr>
            <a:endParaRPr/>
          </a:p>
          <a:p>
            <a:pPr>
              <a:lnSpc>
                <a:spcPct val="100000"/>
              </a:lnSpc>
            </a:pPr>
            <a:endParaRPr/>
          </a:p>
        </p:txBody>
      </p:sp>
      <p:sp>
        <p:nvSpPr>
          <p:cNvPr id="124" name="CustomShape 4"/>
          <p:cNvSpPr/>
          <p:nvPr/>
        </p:nvSpPr>
        <p:spPr>
          <a:xfrm>
            <a:off x="1440000" y="1317600"/>
            <a:ext cx="3383640" cy="4710240"/>
          </a:xfrm>
          <a:prstGeom prst="rect">
            <a:avLst/>
          </a:prstGeom>
          <a:noFill/>
          <a:ln>
            <a:noFill/>
          </a:ln>
        </p:spPr>
        <p:txBody>
          <a:bodyPr lIns="90000" rIns="90000" tIns="45000" bIns="45000"/>
          <a:p>
            <a:pPr>
              <a:lnSpc>
                <a:spcPct val="100000"/>
              </a:lnSpc>
            </a:pPr>
            <a:r>
              <a:rPr lang="es-MX">
                <a:solidFill>
                  <a:srgbClr val="808080"/>
                </a:solidFill>
                <a:latin typeface="Century Gothic"/>
              </a:rPr>
              <a:t>- Cuando una clase hereda de otra es posible usar los métodos de la clase padre en la clase hija, pero en algunas ocasiones necesitaremos que ese método sea distinto en alguna clase hija, par eso definimos de nuevo el método pero con la palabra reservada ‘ virtual ‘ .</a:t>
            </a:r>
            <a:endParaRPr/>
          </a:p>
          <a:p>
            <a:pPr>
              <a:lnSpc>
                <a:spcPct val="100000"/>
              </a:lnSpc>
            </a:pPr>
            <a:r>
              <a:rPr lang="es-MX">
                <a:solidFill>
                  <a:srgbClr val="808080"/>
                </a:solidFill>
                <a:latin typeface="Century Gothic"/>
              </a:rPr>
              <a:t>- Para que esto se pueda hacer, la clase padre debe tener definido </a:t>
            </a:r>
            <a:endParaRPr/>
          </a:p>
          <a:p>
            <a:pPr>
              <a:lnSpc>
                <a:spcPct val="100000"/>
              </a:lnSpc>
            </a:pPr>
            <a:r>
              <a:rPr lang="es-MX">
                <a:solidFill>
                  <a:srgbClr val="808080"/>
                </a:solidFill>
                <a:latin typeface="Century Gothic"/>
              </a:rPr>
              <a:t>el método como virtual y la clase hija lo tiene que tener definido como override.</a:t>
            </a:r>
            <a:endParaRPr/>
          </a:p>
        </p:txBody>
      </p:sp>
      <p:pic>
        <p:nvPicPr>
          <p:cNvPr id="125" name="Marcador de contenido 4" descr=""/>
          <p:cNvPicPr/>
          <p:nvPr/>
        </p:nvPicPr>
        <p:blipFill>
          <a:blip r:embed="rId1"/>
          <a:stretch>
            <a:fillRect/>
          </a:stretch>
        </p:blipFill>
        <p:spPr>
          <a:xfrm>
            <a:off x="4896000" y="1512000"/>
            <a:ext cx="3959640" cy="1943640"/>
          </a:xfrm>
          <a:prstGeom prst="rect">
            <a:avLst/>
          </a:prstGeom>
          <a:ln>
            <a:noFill/>
          </a:ln>
        </p:spPr>
      </p:pic>
      <p:pic>
        <p:nvPicPr>
          <p:cNvPr id="126" name="Imagen 5" descr=""/>
          <p:cNvPicPr/>
          <p:nvPr/>
        </p:nvPicPr>
        <p:blipFill>
          <a:blip r:embed="rId2"/>
          <a:stretch>
            <a:fillRect/>
          </a:stretch>
        </p:blipFill>
        <p:spPr>
          <a:xfrm>
            <a:off x="5112000" y="3725640"/>
            <a:ext cx="3599640" cy="174600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CustomShape 1"/>
          <p:cNvSpPr/>
          <p:nvPr/>
        </p:nvSpPr>
        <p:spPr>
          <a:xfrm>
            <a:off x="1321200" y="274680"/>
            <a:ext cx="7568640" cy="1140480"/>
          </a:xfrm>
          <a:prstGeom prst="rect">
            <a:avLst/>
          </a:prstGeom>
          <a:noFill/>
          <a:ln>
            <a:noFill/>
          </a:ln>
        </p:spPr>
        <p:txBody>
          <a:bodyPr lIns="90000" rIns="90000" tIns="45000" bIns="45000" anchor="ctr"/>
          <a:p>
            <a:pPr algn="r">
              <a:lnSpc>
                <a:spcPct val="100000"/>
              </a:lnSpc>
            </a:pPr>
            <a:r>
              <a:rPr lang="es-MX" sz="4400">
                <a:solidFill>
                  <a:srgbClr val="92d050"/>
                </a:solidFill>
                <a:latin typeface="Bauhaus 93"/>
              </a:rPr>
              <a:t>Clases abstractas y selladas</a:t>
            </a:r>
            <a:endParaRPr/>
          </a:p>
        </p:txBody>
      </p:sp>
      <p:sp>
        <p:nvSpPr>
          <p:cNvPr id="128" name="CustomShape 2"/>
          <p:cNvSpPr/>
          <p:nvPr/>
        </p:nvSpPr>
        <p:spPr>
          <a:xfrm>
            <a:off x="1340280" y="1428840"/>
            <a:ext cx="4851360" cy="4523400"/>
          </a:xfrm>
          <a:prstGeom prst="rect">
            <a:avLst/>
          </a:prstGeom>
          <a:noFill/>
          <a:ln>
            <a:noFill/>
          </a:ln>
        </p:spPr>
        <p:txBody>
          <a:bodyPr lIns="90000" rIns="90000" tIns="45000" bIns="45000"/>
          <a:p>
            <a:endParaRPr/>
          </a:p>
          <a:p>
            <a:endParaRPr/>
          </a:p>
          <a:p>
            <a:endParaRPr/>
          </a:p>
        </p:txBody>
      </p:sp>
      <p:sp>
        <p:nvSpPr>
          <p:cNvPr id="129" name="CustomShape 3"/>
          <p:cNvSpPr/>
          <p:nvPr/>
        </p:nvSpPr>
        <p:spPr>
          <a:xfrm>
            <a:off x="1224000" y="3960000"/>
            <a:ext cx="7919280" cy="2542320"/>
          </a:xfrm>
          <a:prstGeom prst="rect">
            <a:avLst/>
          </a:prstGeom>
          <a:noFill/>
          <a:ln>
            <a:noFill/>
          </a:ln>
        </p:spPr>
        <p:txBody>
          <a:bodyPr lIns="90000" rIns="90000" tIns="45000" bIns="45000"/>
          <a:p>
            <a:pPr>
              <a:lnSpc>
                <a:spcPct val="100000"/>
              </a:lnSpc>
            </a:pPr>
            <a:endParaRPr/>
          </a:p>
          <a:p>
            <a:pPr>
              <a:lnSpc>
                <a:spcPct val="100000"/>
              </a:lnSpc>
            </a:pPr>
            <a:endParaRPr/>
          </a:p>
        </p:txBody>
      </p:sp>
      <p:sp>
        <p:nvSpPr>
          <p:cNvPr id="130" name="CustomShape 4"/>
          <p:cNvSpPr/>
          <p:nvPr/>
        </p:nvSpPr>
        <p:spPr>
          <a:xfrm>
            <a:off x="1368000" y="1292040"/>
            <a:ext cx="7576920" cy="4755600"/>
          </a:xfrm>
          <a:prstGeom prst="rect">
            <a:avLst/>
          </a:prstGeom>
          <a:noFill/>
          <a:ln>
            <a:noFill/>
          </a:ln>
        </p:spPr>
        <p:txBody>
          <a:bodyPr lIns="90000" rIns="90000" tIns="45000" bIns="45000"/>
          <a:p>
            <a:pPr>
              <a:lnSpc>
                <a:spcPct val="100000"/>
              </a:lnSpc>
            </a:pPr>
            <a:r>
              <a:rPr b="1" lang="es-MX" sz="2500">
                <a:solidFill>
                  <a:srgbClr val="8b8b8b"/>
                </a:solidFill>
                <a:latin typeface="Century Gothic"/>
              </a:rPr>
              <a:t>abstract</a:t>
            </a:r>
            <a:endParaRPr/>
          </a:p>
          <a:p>
            <a:pPr>
              <a:lnSpc>
                <a:spcPct val="100000"/>
              </a:lnSpc>
            </a:pPr>
            <a:endParaRPr/>
          </a:p>
          <a:p>
            <a:pPr>
              <a:lnSpc>
                <a:spcPct val="100000"/>
              </a:lnSpc>
            </a:pPr>
            <a:r>
              <a:rPr lang="es-MX" sz="2500">
                <a:solidFill>
                  <a:srgbClr val="8b8b8b"/>
                </a:solidFill>
                <a:latin typeface="Century Gothic"/>
              </a:rPr>
              <a:t>- Palabra reservada abstract para indicar que una clase y miembros de la clase están incompletos y se deben implementar por una clase derivada.</a:t>
            </a:r>
            <a:endParaRPr/>
          </a:p>
          <a:p>
            <a:pPr>
              <a:lnSpc>
                <a:spcPct val="100000"/>
              </a:lnSpc>
            </a:pPr>
            <a:r>
              <a:rPr lang="es-MX" sz="2500">
                <a:solidFill>
                  <a:srgbClr val="8b8b8b"/>
                </a:solidFill>
                <a:latin typeface="Century Gothic"/>
              </a:rPr>
              <a:t>- Los métodos abtractos  pueden estar o no definidos en la clase padre (clase abstracta), si son definidos entonces la clase hija puede o no redefinirlos.</a:t>
            </a:r>
            <a:endParaRPr/>
          </a:p>
          <a:p>
            <a:pPr>
              <a:lnSpc>
                <a:spcPct val="100000"/>
              </a:lnSpc>
            </a:pPr>
            <a:r>
              <a:rPr lang="es-MX" sz="2500">
                <a:solidFill>
                  <a:srgbClr val="8b8b8b"/>
                </a:solidFill>
                <a:latin typeface="Century Gothic"/>
              </a:rPr>
              <a:t>- No permite instanciar (Necesitamos heredarla).</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CustomShape 1"/>
          <p:cNvSpPr/>
          <p:nvPr/>
        </p:nvSpPr>
        <p:spPr>
          <a:xfrm>
            <a:off x="1321200" y="274680"/>
            <a:ext cx="7568640" cy="1140480"/>
          </a:xfrm>
          <a:prstGeom prst="rect">
            <a:avLst/>
          </a:prstGeom>
          <a:noFill/>
          <a:ln>
            <a:noFill/>
          </a:ln>
        </p:spPr>
        <p:txBody>
          <a:bodyPr lIns="90000" rIns="90000" tIns="45000" bIns="45000" anchor="ctr"/>
          <a:p>
            <a:pPr algn="r">
              <a:lnSpc>
                <a:spcPct val="100000"/>
              </a:lnSpc>
            </a:pPr>
            <a:r>
              <a:rPr lang="es-MX" sz="4400">
                <a:solidFill>
                  <a:srgbClr val="92d050"/>
                </a:solidFill>
                <a:latin typeface="Bauhaus 93"/>
              </a:rPr>
              <a:t>Clases abstractas y selladas</a:t>
            </a:r>
            <a:endParaRPr/>
          </a:p>
        </p:txBody>
      </p:sp>
      <p:sp>
        <p:nvSpPr>
          <p:cNvPr id="132" name="CustomShape 2"/>
          <p:cNvSpPr/>
          <p:nvPr/>
        </p:nvSpPr>
        <p:spPr>
          <a:xfrm>
            <a:off x="1340280" y="1428840"/>
            <a:ext cx="4851360" cy="4523400"/>
          </a:xfrm>
          <a:prstGeom prst="rect">
            <a:avLst/>
          </a:prstGeom>
          <a:noFill/>
          <a:ln>
            <a:noFill/>
          </a:ln>
        </p:spPr>
        <p:txBody>
          <a:bodyPr lIns="90000" rIns="90000" tIns="45000" bIns="45000"/>
          <a:p>
            <a:endParaRPr/>
          </a:p>
          <a:p>
            <a:endParaRPr/>
          </a:p>
          <a:p>
            <a:endParaRPr/>
          </a:p>
        </p:txBody>
      </p:sp>
      <p:sp>
        <p:nvSpPr>
          <p:cNvPr id="133" name="CustomShape 3"/>
          <p:cNvSpPr/>
          <p:nvPr/>
        </p:nvSpPr>
        <p:spPr>
          <a:xfrm>
            <a:off x="1224000" y="3960000"/>
            <a:ext cx="7919280" cy="2542320"/>
          </a:xfrm>
          <a:prstGeom prst="rect">
            <a:avLst/>
          </a:prstGeom>
          <a:noFill/>
          <a:ln>
            <a:noFill/>
          </a:ln>
        </p:spPr>
        <p:txBody>
          <a:bodyPr lIns="90000" rIns="90000" tIns="45000" bIns="45000"/>
          <a:p>
            <a:pPr>
              <a:lnSpc>
                <a:spcPct val="100000"/>
              </a:lnSpc>
            </a:pPr>
            <a:endParaRPr/>
          </a:p>
          <a:p>
            <a:pPr>
              <a:lnSpc>
                <a:spcPct val="100000"/>
              </a:lnSpc>
            </a:pPr>
            <a:endParaRPr/>
          </a:p>
        </p:txBody>
      </p:sp>
      <p:sp>
        <p:nvSpPr>
          <p:cNvPr id="134" name="CustomShape 4"/>
          <p:cNvSpPr/>
          <p:nvPr/>
        </p:nvSpPr>
        <p:spPr>
          <a:xfrm>
            <a:off x="1350720" y="1656000"/>
            <a:ext cx="7576920" cy="3487680"/>
          </a:xfrm>
          <a:prstGeom prst="rect">
            <a:avLst/>
          </a:prstGeom>
          <a:noFill/>
          <a:ln>
            <a:noFill/>
          </a:ln>
        </p:spPr>
        <p:txBody>
          <a:bodyPr lIns="90000" rIns="90000" tIns="45000" bIns="45000"/>
          <a:p>
            <a:pPr>
              <a:lnSpc>
                <a:spcPct val="100000"/>
              </a:lnSpc>
            </a:pPr>
            <a:r>
              <a:rPr b="1" lang="es-MX" sz="3200">
                <a:solidFill>
                  <a:srgbClr val="8b8b8b"/>
                </a:solidFill>
                <a:latin typeface="Century Gothic"/>
              </a:rPr>
              <a:t>sealed</a:t>
            </a:r>
            <a:endParaRPr/>
          </a:p>
          <a:p>
            <a:pPr>
              <a:lnSpc>
                <a:spcPct val="100000"/>
              </a:lnSpc>
            </a:pPr>
            <a:endParaRPr/>
          </a:p>
          <a:p>
            <a:pPr>
              <a:lnSpc>
                <a:spcPct val="100000"/>
              </a:lnSpc>
            </a:pPr>
            <a:r>
              <a:rPr lang="es-MX" sz="3200">
                <a:solidFill>
                  <a:srgbClr val="8b8b8b"/>
                </a:solidFill>
                <a:latin typeface="Century Gothic"/>
              </a:rPr>
              <a:t>Palabra reservada sealed para indicar que una clase o método está sellado y no se puede utilizar como clase base (no permite heredar).</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CustomShape 1"/>
          <p:cNvSpPr/>
          <p:nvPr/>
        </p:nvSpPr>
        <p:spPr>
          <a:xfrm>
            <a:off x="1321200" y="274680"/>
            <a:ext cx="7568640" cy="1140480"/>
          </a:xfrm>
          <a:prstGeom prst="rect">
            <a:avLst/>
          </a:prstGeom>
          <a:noFill/>
          <a:ln>
            <a:noFill/>
          </a:ln>
        </p:spPr>
        <p:txBody>
          <a:bodyPr lIns="90000" rIns="90000" tIns="45000" bIns="45000" anchor="ctr"/>
          <a:p>
            <a:pPr algn="r">
              <a:lnSpc>
                <a:spcPct val="100000"/>
              </a:lnSpc>
            </a:pPr>
            <a:r>
              <a:rPr lang="es-MX" sz="4400">
                <a:solidFill>
                  <a:srgbClr val="92d050"/>
                </a:solidFill>
                <a:latin typeface="Bauhaus 93"/>
              </a:rPr>
              <a:t>Clase Object</a:t>
            </a:r>
            <a:endParaRPr/>
          </a:p>
        </p:txBody>
      </p:sp>
      <p:sp>
        <p:nvSpPr>
          <p:cNvPr id="136" name="CustomShape 2"/>
          <p:cNvSpPr/>
          <p:nvPr/>
        </p:nvSpPr>
        <p:spPr>
          <a:xfrm>
            <a:off x="1340280" y="1428840"/>
            <a:ext cx="4851360" cy="4523400"/>
          </a:xfrm>
          <a:prstGeom prst="rect">
            <a:avLst/>
          </a:prstGeom>
          <a:noFill/>
          <a:ln>
            <a:noFill/>
          </a:ln>
        </p:spPr>
        <p:txBody>
          <a:bodyPr lIns="90000" rIns="90000" tIns="45000" bIns="45000"/>
          <a:p>
            <a:endParaRPr/>
          </a:p>
          <a:p>
            <a:endParaRPr/>
          </a:p>
          <a:p>
            <a:endParaRPr/>
          </a:p>
        </p:txBody>
      </p:sp>
      <p:sp>
        <p:nvSpPr>
          <p:cNvPr id="137" name="CustomShape 3"/>
          <p:cNvSpPr/>
          <p:nvPr/>
        </p:nvSpPr>
        <p:spPr>
          <a:xfrm>
            <a:off x="1224000" y="3960000"/>
            <a:ext cx="7919280" cy="2542320"/>
          </a:xfrm>
          <a:prstGeom prst="rect">
            <a:avLst/>
          </a:prstGeom>
          <a:noFill/>
          <a:ln>
            <a:noFill/>
          </a:ln>
        </p:spPr>
        <p:txBody>
          <a:bodyPr lIns="90000" rIns="90000" tIns="45000" bIns="45000"/>
          <a:p>
            <a:pPr>
              <a:lnSpc>
                <a:spcPct val="100000"/>
              </a:lnSpc>
            </a:pPr>
            <a:endParaRPr/>
          </a:p>
          <a:p>
            <a:pPr>
              <a:lnSpc>
                <a:spcPct val="100000"/>
              </a:lnSpc>
            </a:pPr>
            <a:endParaRPr/>
          </a:p>
        </p:txBody>
      </p:sp>
      <p:sp>
        <p:nvSpPr>
          <p:cNvPr id="138" name="CustomShape 4"/>
          <p:cNvSpPr/>
          <p:nvPr/>
        </p:nvSpPr>
        <p:spPr>
          <a:xfrm>
            <a:off x="1350720" y="1107720"/>
            <a:ext cx="3184920" cy="5121000"/>
          </a:xfrm>
          <a:prstGeom prst="rect">
            <a:avLst/>
          </a:prstGeom>
          <a:noFill/>
          <a:ln>
            <a:noFill/>
          </a:ln>
        </p:spPr>
        <p:txBody>
          <a:bodyPr lIns="90000" rIns="90000" tIns="45000" bIns="45000"/>
          <a:p>
            <a:r>
              <a:rPr lang="es-MX" sz="2600">
                <a:solidFill>
                  <a:srgbClr val="808080"/>
                </a:solidFill>
                <a:latin typeface="Century Gothic"/>
              </a:rPr>
              <a:t>object es el alias de la clase Object, esta clase es la clase base de todas en la jerarquía de herencia de .Net.</a:t>
            </a:r>
            <a:endParaRPr/>
          </a:p>
          <a:p>
            <a:endParaRPr/>
          </a:p>
          <a:p>
            <a:r>
              <a:rPr lang="es-MX" sz="2600">
                <a:solidFill>
                  <a:srgbClr val="808080"/>
                </a:solidFill>
                <a:latin typeface="Century Gothic"/>
              </a:rPr>
              <a:t>La clase Object solo cuenta con un constructor, el cual no recibe argumentos.</a:t>
            </a:r>
            <a:endParaRPr/>
          </a:p>
        </p:txBody>
      </p:sp>
      <p:pic>
        <p:nvPicPr>
          <p:cNvPr id="139" name="Marcador de contenido 8" descr=""/>
          <p:cNvPicPr/>
          <p:nvPr/>
        </p:nvPicPr>
        <p:blipFill>
          <a:blip r:embed="rId1"/>
          <a:stretch>
            <a:fillRect/>
          </a:stretch>
        </p:blipFill>
        <p:spPr>
          <a:xfrm>
            <a:off x="4734360" y="1251000"/>
            <a:ext cx="4193280" cy="486864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CustomShape 1"/>
          <p:cNvSpPr/>
          <p:nvPr/>
        </p:nvSpPr>
        <p:spPr>
          <a:xfrm>
            <a:off x="1321200" y="274680"/>
            <a:ext cx="7568640" cy="1140480"/>
          </a:xfrm>
          <a:prstGeom prst="rect">
            <a:avLst/>
          </a:prstGeom>
          <a:noFill/>
          <a:ln>
            <a:noFill/>
          </a:ln>
        </p:spPr>
        <p:txBody>
          <a:bodyPr lIns="90000" rIns="90000" tIns="45000" bIns="45000" anchor="ctr"/>
          <a:p>
            <a:pPr algn="r">
              <a:lnSpc>
                <a:spcPct val="100000"/>
              </a:lnSpc>
            </a:pPr>
            <a:r>
              <a:rPr lang="es-MX" sz="4400">
                <a:solidFill>
                  <a:srgbClr val="92d050"/>
                </a:solidFill>
                <a:latin typeface="Bauhaus 93"/>
              </a:rPr>
              <a:t>Palabras reservadas as/is</a:t>
            </a:r>
            <a:endParaRPr/>
          </a:p>
        </p:txBody>
      </p:sp>
      <p:sp>
        <p:nvSpPr>
          <p:cNvPr id="141" name="CustomShape 2"/>
          <p:cNvSpPr/>
          <p:nvPr/>
        </p:nvSpPr>
        <p:spPr>
          <a:xfrm>
            <a:off x="1340280" y="1428840"/>
            <a:ext cx="4851360" cy="4523400"/>
          </a:xfrm>
          <a:prstGeom prst="rect">
            <a:avLst/>
          </a:prstGeom>
          <a:noFill/>
          <a:ln>
            <a:noFill/>
          </a:ln>
        </p:spPr>
        <p:txBody>
          <a:bodyPr lIns="90000" rIns="90000" tIns="45000" bIns="45000"/>
          <a:p>
            <a:endParaRPr/>
          </a:p>
          <a:p>
            <a:endParaRPr/>
          </a:p>
          <a:p>
            <a:endParaRPr/>
          </a:p>
        </p:txBody>
      </p:sp>
      <p:sp>
        <p:nvSpPr>
          <p:cNvPr id="142" name="CustomShape 3"/>
          <p:cNvSpPr/>
          <p:nvPr/>
        </p:nvSpPr>
        <p:spPr>
          <a:xfrm>
            <a:off x="1224000" y="3960000"/>
            <a:ext cx="7919280" cy="2542320"/>
          </a:xfrm>
          <a:prstGeom prst="rect">
            <a:avLst/>
          </a:prstGeom>
          <a:noFill/>
          <a:ln>
            <a:noFill/>
          </a:ln>
        </p:spPr>
        <p:txBody>
          <a:bodyPr lIns="90000" rIns="90000" tIns="45000" bIns="45000"/>
          <a:p>
            <a:pPr>
              <a:lnSpc>
                <a:spcPct val="100000"/>
              </a:lnSpc>
            </a:pPr>
            <a:endParaRPr/>
          </a:p>
          <a:p>
            <a:pPr>
              <a:lnSpc>
                <a:spcPct val="100000"/>
              </a:lnSpc>
            </a:pPr>
            <a:endParaRPr/>
          </a:p>
        </p:txBody>
      </p:sp>
      <p:sp>
        <p:nvSpPr>
          <p:cNvPr id="143" name="CustomShape 4"/>
          <p:cNvSpPr/>
          <p:nvPr/>
        </p:nvSpPr>
        <p:spPr>
          <a:xfrm>
            <a:off x="1350720" y="1107720"/>
            <a:ext cx="4048920" cy="4939920"/>
          </a:xfrm>
          <a:prstGeom prst="rect">
            <a:avLst/>
          </a:prstGeom>
          <a:noFill/>
          <a:ln>
            <a:noFill/>
          </a:ln>
        </p:spPr>
        <p:txBody>
          <a:bodyPr lIns="90000" rIns="90000" tIns="45000" bIns="45000"/>
          <a:p>
            <a:r>
              <a:rPr lang="es-MX" sz="2100">
                <a:solidFill>
                  <a:srgbClr val="808080"/>
                </a:solidFill>
                <a:latin typeface="Century Gothic"/>
              </a:rPr>
              <a:t>- Palabras que se usan generalmente cuando se trabaja con clases que heredan de otra clase y están en una lista.</a:t>
            </a:r>
            <a:endParaRPr/>
          </a:p>
          <a:p>
            <a:endParaRPr/>
          </a:p>
          <a:p>
            <a:r>
              <a:rPr lang="es-MX" sz="2100">
                <a:solidFill>
                  <a:srgbClr val="808080"/>
                </a:solidFill>
                <a:latin typeface="Century Gothic"/>
              </a:rPr>
              <a:t>is  .- verifica si un objeto pertenece a la clase especificada.</a:t>
            </a:r>
            <a:endParaRPr/>
          </a:p>
          <a:p>
            <a:r>
              <a:rPr lang="es-MX" sz="2100">
                <a:solidFill>
                  <a:srgbClr val="808080"/>
                </a:solidFill>
                <a:latin typeface="Century Gothic"/>
              </a:rPr>
              <a:t>as .- hace que un objeto sea tratado como si fuera de otro tipo.</a:t>
            </a:r>
            <a:endParaRPr/>
          </a:p>
          <a:p>
            <a:endParaRPr/>
          </a:p>
          <a:p>
            <a:r>
              <a:rPr lang="es-MX" sz="2100">
                <a:solidFill>
                  <a:srgbClr val="808080"/>
                </a:solidFill>
                <a:latin typeface="Century Gothic"/>
              </a:rPr>
              <a:t>- A esto se le llama casting.</a:t>
            </a:r>
            <a:endParaRPr/>
          </a:p>
        </p:txBody>
      </p:sp>
      <p:pic>
        <p:nvPicPr>
          <p:cNvPr id="144" name="Marcador de contenido 4" descr=""/>
          <p:cNvPicPr/>
          <p:nvPr/>
        </p:nvPicPr>
        <p:blipFill>
          <a:blip r:embed="rId1"/>
          <a:stretch>
            <a:fillRect/>
          </a:stretch>
        </p:blipFill>
        <p:spPr>
          <a:xfrm>
            <a:off x="5688000" y="1440000"/>
            <a:ext cx="3131640" cy="446472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