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5" d="100"/>
          <a:sy n="45" d="100"/>
        </p:scale>
        <p:origin x="-123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80483644-0141-42FE-9474-8F67C5C24A03}" type="datetimeFigureOut">
              <a:rPr lang="es-MX" smtClean="0"/>
              <a:t>01/01/2015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D328DB89-959C-4B78-A113-160534E3FDF8}" type="slidenum">
              <a:rPr lang="es-MX" smtClean="0"/>
              <a:t>‹Nº›</a:t>
            </a:fld>
            <a:endParaRPr lang="es-MX"/>
          </a:p>
        </p:txBody>
      </p:sp>
    </p:spTree>
    <p:extLst>
      <p:ext uri="{BB962C8B-B14F-4D97-AF65-F5344CB8AC3E}">
        <p14:creationId xmlns:p14="http://schemas.microsoft.com/office/powerpoint/2010/main" val="368072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80483644-0141-42FE-9474-8F67C5C24A03}" type="datetimeFigureOut">
              <a:rPr lang="es-MX" smtClean="0"/>
              <a:t>01/01/2015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D328DB89-959C-4B78-A113-160534E3FDF8}" type="slidenum">
              <a:rPr lang="es-MX" smtClean="0"/>
              <a:t>‹Nº›</a:t>
            </a:fld>
            <a:endParaRPr lang="es-MX"/>
          </a:p>
        </p:txBody>
      </p:sp>
    </p:spTree>
    <p:extLst>
      <p:ext uri="{BB962C8B-B14F-4D97-AF65-F5344CB8AC3E}">
        <p14:creationId xmlns:p14="http://schemas.microsoft.com/office/powerpoint/2010/main" val="733039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80483644-0141-42FE-9474-8F67C5C24A03}" type="datetimeFigureOut">
              <a:rPr lang="es-MX" smtClean="0"/>
              <a:t>01/01/2015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D328DB89-959C-4B78-A113-160534E3FDF8}" type="slidenum">
              <a:rPr lang="es-MX" smtClean="0"/>
              <a:t>‹Nº›</a:t>
            </a:fld>
            <a:endParaRPr lang="es-MX"/>
          </a:p>
        </p:txBody>
      </p:sp>
    </p:spTree>
    <p:extLst>
      <p:ext uri="{BB962C8B-B14F-4D97-AF65-F5344CB8AC3E}">
        <p14:creationId xmlns:p14="http://schemas.microsoft.com/office/powerpoint/2010/main" val="3954704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80483644-0141-42FE-9474-8F67C5C24A03}" type="datetimeFigureOut">
              <a:rPr lang="es-MX" smtClean="0"/>
              <a:t>01/01/2015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D328DB89-959C-4B78-A113-160534E3FDF8}" type="slidenum">
              <a:rPr lang="es-MX" smtClean="0"/>
              <a:t>‹Nº›</a:t>
            </a:fld>
            <a:endParaRPr lang="es-MX"/>
          </a:p>
        </p:txBody>
      </p:sp>
    </p:spTree>
    <p:extLst>
      <p:ext uri="{BB962C8B-B14F-4D97-AF65-F5344CB8AC3E}">
        <p14:creationId xmlns:p14="http://schemas.microsoft.com/office/powerpoint/2010/main" val="4079523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80483644-0141-42FE-9474-8F67C5C24A03}" type="datetimeFigureOut">
              <a:rPr lang="es-MX" smtClean="0"/>
              <a:t>01/01/2015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D328DB89-959C-4B78-A113-160534E3FDF8}" type="slidenum">
              <a:rPr lang="es-MX" smtClean="0"/>
              <a:t>‹Nº›</a:t>
            </a:fld>
            <a:endParaRPr lang="es-MX"/>
          </a:p>
        </p:txBody>
      </p:sp>
    </p:spTree>
    <p:extLst>
      <p:ext uri="{BB962C8B-B14F-4D97-AF65-F5344CB8AC3E}">
        <p14:creationId xmlns:p14="http://schemas.microsoft.com/office/powerpoint/2010/main" val="537508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80483644-0141-42FE-9474-8F67C5C24A03}" type="datetimeFigureOut">
              <a:rPr lang="es-MX" smtClean="0"/>
              <a:t>01/01/2015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D328DB89-959C-4B78-A113-160534E3FDF8}" type="slidenum">
              <a:rPr lang="es-MX" smtClean="0"/>
              <a:t>‹Nº›</a:t>
            </a:fld>
            <a:endParaRPr lang="es-MX"/>
          </a:p>
        </p:txBody>
      </p:sp>
    </p:spTree>
    <p:extLst>
      <p:ext uri="{BB962C8B-B14F-4D97-AF65-F5344CB8AC3E}">
        <p14:creationId xmlns:p14="http://schemas.microsoft.com/office/powerpoint/2010/main" val="3028527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80483644-0141-42FE-9474-8F67C5C24A03}" type="datetimeFigureOut">
              <a:rPr lang="es-MX" smtClean="0"/>
              <a:t>01/01/2015</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D328DB89-959C-4B78-A113-160534E3FDF8}" type="slidenum">
              <a:rPr lang="es-MX" smtClean="0"/>
              <a:t>‹Nº›</a:t>
            </a:fld>
            <a:endParaRPr lang="es-MX"/>
          </a:p>
        </p:txBody>
      </p:sp>
    </p:spTree>
    <p:extLst>
      <p:ext uri="{BB962C8B-B14F-4D97-AF65-F5344CB8AC3E}">
        <p14:creationId xmlns:p14="http://schemas.microsoft.com/office/powerpoint/2010/main" val="2527155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80483644-0141-42FE-9474-8F67C5C24A03}" type="datetimeFigureOut">
              <a:rPr lang="es-MX" smtClean="0"/>
              <a:t>01/01/2015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D328DB89-959C-4B78-A113-160534E3FDF8}" type="slidenum">
              <a:rPr lang="es-MX" smtClean="0"/>
              <a:t>‹Nº›</a:t>
            </a:fld>
            <a:endParaRPr lang="es-MX"/>
          </a:p>
        </p:txBody>
      </p:sp>
    </p:spTree>
    <p:extLst>
      <p:ext uri="{BB962C8B-B14F-4D97-AF65-F5344CB8AC3E}">
        <p14:creationId xmlns:p14="http://schemas.microsoft.com/office/powerpoint/2010/main" val="3122512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0483644-0141-42FE-9474-8F67C5C24A03}" type="datetimeFigureOut">
              <a:rPr lang="es-MX" smtClean="0"/>
              <a:t>01/01/2015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D328DB89-959C-4B78-A113-160534E3FDF8}" type="slidenum">
              <a:rPr lang="es-MX" smtClean="0"/>
              <a:t>‹Nº›</a:t>
            </a:fld>
            <a:endParaRPr lang="es-MX"/>
          </a:p>
        </p:txBody>
      </p:sp>
    </p:spTree>
    <p:extLst>
      <p:ext uri="{BB962C8B-B14F-4D97-AF65-F5344CB8AC3E}">
        <p14:creationId xmlns:p14="http://schemas.microsoft.com/office/powerpoint/2010/main" val="2116440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0483644-0141-42FE-9474-8F67C5C24A03}" type="datetimeFigureOut">
              <a:rPr lang="es-MX" smtClean="0"/>
              <a:t>01/01/2015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D328DB89-959C-4B78-A113-160534E3FDF8}" type="slidenum">
              <a:rPr lang="es-MX" smtClean="0"/>
              <a:t>‹Nº›</a:t>
            </a:fld>
            <a:endParaRPr lang="es-MX"/>
          </a:p>
        </p:txBody>
      </p:sp>
    </p:spTree>
    <p:extLst>
      <p:ext uri="{BB962C8B-B14F-4D97-AF65-F5344CB8AC3E}">
        <p14:creationId xmlns:p14="http://schemas.microsoft.com/office/powerpoint/2010/main" val="4198398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0483644-0141-42FE-9474-8F67C5C24A03}" type="datetimeFigureOut">
              <a:rPr lang="es-MX" smtClean="0"/>
              <a:t>01/01/2015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D328DB89-959C-4B78-A113-160534E3FDF8}" type="slidenum">
              <a:rPr lang="es-MX" smtClean="0"/>
              <a:t>‹Nº›</a:t>
            </a:fld>
            <a:endParaRPr lang="es-MX"/>
          </a:p>
        </p:txBody>
      </p:sp>
    </p:spTree>
    <p:extLst>
      <p:ext uri="{BB962C8B-B14F-4D97-AF65-F5344CB8AC3E}">
        <p14:creationId xmlns:p14="http://schemas.microsoft.com/office/powerpoint/2010/main" val="59832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83644-0141-42FE-9474-8F67C5C24A03}" type="datetimeFigureOut">
              <a:rPr lang="es-MX" smtClean="0"/>
              <a:t>01/01/2015</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28DB89-959C-4B78-A113-160534E3FDF8}" type="slidenum">
              <a:rPr lang="es-MX" smtClean="0"/>
              <a:t>‹Nº›</a:t>
            </a:fld>
            <a:endParaRPr lang="es-MX"/>
          </a:p>
        </p:txBody>
      </p:sp>
    </p:spTree>
    <p:extLst>
      <p:ext uri="{BB962C8B-B14F-4D97-AF65-F5344CB8AC3E}">
        <p14:creationId xmlns:p14="http://schemas.microsoft.com/office/powerpoint/2010/main" val="572255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x-none" dirty="0" smtClean="0"/>
              <a:t>Herencia</a:t>
            </a:r>
            <a:endParaRPr lang="es-ES" dirty="0"/>
          </a:p>
        </p:txBody>
      </p:sp>
      <p:sp>
        <p:nvSpPr>
          <p:cNvPr id="5" name="Subtítulo 4"/>
          <p:cNvSpPr>
            <a:spLocks noGrp="1"/>
          </p:cNvSpPr>
          <p:nvPr>
            <p:ph type="subTitle" idx="1"/>
          </p:nvPr>
        </p:nvSpPr>
        <p:spPr/>
        <p:txBody>
          <a:bodyPr/>
          <a:lstStyle/>
          <a:p>
            <a:endParaRPr lang="es-ES"/>
          </a:p>
        </p:txBody>
      </p:sp>
    </p:spTree>
    <p:extLst>
      <p:ext uri="{BB962C8B-B14F-4D97-AF65-F5344CB8AC3E}">
        <p14:creationId xmlns:p14="http://schemas.microsoft.com/office/powerpoint/2010/main" val="4111237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3568" y="548680"/>
            <a:ext cx="5400600" cy="5547320"/>
          </a:xfrm>
        </p:spPr>
        <p:txBody>
          <a:bodyPr>
            <a:normAutofit fontScale="92500" lnSpcReduction="20000"/>
          </a:bodyPr>
          <a:lstStyle/>
          <a:p>
            <a:r>
              <a:rPr lang="x-none" sz="3600" dirty="0" smtClean="0"/>
              <a:t>Permite generar una funcionalidad de una clase existente al crear una nueva clase que derive de ella.</a:t>
            </a:r>
          </a:p>
          <a:p>
            <a:r>
              <a:rPr lang="x-none" sz="3600" dirty="0" smtClean="0"/>
              <a:t>C# no permite herencia múltiple, por lo tanto solo se puede heredar de una clase.</a:t>
            </a:r>
          </a:p>
          <a:p>
            <a:r>
              <a:rPr lang="x-none" sz="3600" dirty="0" smtClean="0"/>
              <a:t>Heredar sirve para poder utilizar métodos, propiedades y variables de la clase padre en la clase hija.</a:t>
            </a:r>
            <a:endParaRPr lang="es-ES" sz="36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217" y="548681"/>
            <a:ext cx="2063111" cy="5074213"/>
          </a:xfrm>
          <a:prstGeom prst="rect">
            <a:avLst/>
          </a:prstGeom>
        </p:spPr>
      </p:pic>
    </p:spTree>
    <p:extLst>
      <p:ext uri="{BB962C8B-B14F-4D97-AF65-F5344CB8AC3E}">
        <p14:creationId xmlns:p14="http://schemas.microsoft.com/office/powerpoint/2010/main" val="1483638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69622" y="548681"/>
            <a:ext cx="6993396" cy="2807867"/>
          </a:xfrm>
        </p:spPr>
      </p:pic>
      <p:sp>
        <p:nvSpPr>
          <p:cNvPr id="6" name="Marcador de contenido 5"/>
          <p:cNvSpPr>
            <a:spLocks noGrp="1"/>
          </p:cNvSpPr>
          <p:nvPr>
            <p:ph sz="half" idx="2"/>
          </p:nvPr>
        </p:nvSpPr>
        <p:spPr>
          <a:xfrm>
            <a:off x="1169622" y="4005064"/>
            <a:ext cx="6993396" cy="2090936"/>
          </a:xfrm>
        </p:spPr>
        <p:txBody>
          <a:bodyPr>
            <a:normAutofit fontScale="92500" lnSpcReduction="20000"/>
          </a:bodyPr>
          <a:lstStyle/>
          <a:p>
            <a:r>
              <a:rPr lang="x-none" sz="3200" dirty="0" smtClean="0"/>
              <a:t>Para decirle a una clase que hereda de otra usamos los dos puntos  ‘ : ‘</a:t>
            </a:r>
          </a:p>
          <a:p>
            <a:r>
              <a:rPr lang="x-none" sz="3200" dirty="0" smtClean="0"/>
              <a:t>Para que esa clase tome los atributos de la clase padre se usa la palabra reservada ‘base’</a:t>
            </a:r>
            <a:endParaRPr lang="es-ES" sz="3200" dirty="0"/>
          </a:p>
        </p:txBody>
      </p:sp>
    </p:spTree>
    <p:extLst>
      <p:ext uri="{BB962C8B-B14F-4D97-AF65-F5344CB8AC3E}">
        <p14:creationId xmlns:p14="http://schemas.microsoft.com/office/powerpoint/2010/main" val="1905204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10544" y="260648"/>
            <a:ext cx="6858000" cy="739552"/>
          </a:xfrm>
        </p:spPr>
        <p:txBody>
          <a:bodyPr>
            <a:normAutofit fontScale="90000"/>
          </a:bodyPr>
          <a:lstStyle/>
          <a:p>
            <a:pPr algn="ctr"/>
            <a:r>
              <a:rPr lang="x-none" dirty="0" smtClean="0"/>
              <a:t>Métodos virtuales</a:t>
            </a:r>
            <a:endParaRPr lang="es-ES" dirty="0"/>
          </a:p>
        </p:txBody>
      </p:sp>
      <p:sp>
        <p:nvSpPr>
          <p:cNvPr id="3" name="Marcador de contenido 2"/>
          <p:cNvSpPr>
            <a:spLocks noGrp="1"/>
          </p:cNvSpPr>
          <p:nvPr>
            <p:ph sz="half" idx="1"/>
          </p:nvPr>
        </p:nvSpPr>
        <p:spPr>
          <a:xfrm>
            <a:off x="575556" y="-459432"/>
            <a:ext cx="3618402" cy="4899249"/>
          </a:xfrm>
        </p:spPr>
        <p:txBody>
          <a:bodyPr>
            <a:noAutofit/>
          </a:bodyPr>
          <a:lstStyle/>
          <a:p>
            <a:r>
              <a:rPr lang="x-none" sz="2400" dirty="0" smtClean="0"/>
              <a:t>Cuando una clase hereda de otra es posible usar los métodos de la clase padre en la clase hija, pero en algunas ocasiones necesitaremos que ese método sea distinto en alguna clase hija, par eso definimos de nuevo el método pero con la palabra reservada ‘ virtual ‘ .</a:t>
            </a:r>
          </a:p>
          <a:p>
            <a:r>
              <a:rPr lang="x-none" sz="2400" dirty="0" smtClean="0"/>
              <a:t>Para que esto se pueda hacer, la clase padre debe tener definido </a:t>
            </a:r>
            <a:br>
              <a:rPr lang="x-none" sz="2400" dirty="0" smtClean="0"/>
            </a:br>
            <a:r>
              <a:rPr lang="x-none" sz="2400" dirty="0" smtClean="0"/>
              <a:t>el método como virtual y la clase hija lo tiene que tener definido como </a:t>
            </a:r>
            <a:r>
              <a:rPr lang="x-none" sz="2400" dirty="0" err="1" smtClean="0"/>
              <a:t>override</a:t>
            </a:r>
            <a:r>
              <a:rPr lang="x-none" sz="2400" dirty="0" smtClean="0"/>
              <a:t>.</a:t>
            </a:r>
          </a:p>
        </p:txBody>
      </p:sp>
      <p:pic>
        <p:nvPicPr>
          <p:cNvPr id="5" name="Marcador de conteni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170581" y="1484784"/>
            <a:ext cx="4835897" cy="1656184"/>
          </a:xfr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958" y="3789040"/>
            <a:ext cx="4807170" cy="1458834"/>
          </a:xfrm>
          <a:prstGeom prst="rect">
            <a:avLst/>
          </a:prstGeom>
        </p:spPr>
      </p:pic>
    </p:spTree>
    <p:extLst>
      <p:ext uri="{BB962C8B-B14F-4D97-AF65-F5344CB8AC3E}">
        <p14:creationId xmlns:p14="http://schemas.microsoft.com/office/powerpoint/2010/main" val="2853515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5286" y="457200"/>
            <a:ext cx="6858000" cy="595536"/>
          </a:xfrm>
        </p:spPr>
        <p:txBody>
          <a:bodyPr>
            <a:normAutofit fontScale="90000"/>
          </a:bodyPr>
          <a:lstStyle/>
          <a:p>
            <a:pPr algn="ctr"/>
            <a:r>
              <a:rPr lang="x-none" dirty="0" smtClean="0"/>
              <a:t>Clases abstractas y selladas</a:t>
            </a:r>
            <a:endParaRPr lang="es-ES" dirty="0"/>
          </a:p>
        </p:txBody>
      </p:sp>
      <p:sp>
        <p:nvSpPr>
          <p:cNvPr id="5" name="Marcador de texto 4"/>
          <p:cNvSpPr>
            <a:spLocks noGrp="1"/>
          </p:cNvSpPr>
          <p:nvPr>
            <p:ph type="body" idx="1"/>
          </p:nvPr>
        </p:nvSpPr>
        <p:spPr>
          <a:xfrm>
            <a:off x="1145286" y="1240971"/>
            <a:ext cx="3257550" cy="685800"/>
          </a:xfrm>
        </p:spPr>
        <p:txBody>
          <a:bodyPr/>
          <a:lstStyle/>
          <a:p>
            <a:pPr algn="ctr"/>
            <a:r>
              <a:rPr lang="x-none" dirty="0" err="1" smtClean="0"/>
              <a:t>abtract</a:t>
            </a:r>
            <a:endParaRPr lang="es-ES" dirty="0"/>
          </a:p>
        </p:txBody>
      </p:sp>
      <p:sp>
        <p:nvSpPr>
          <p:cNvPr id="3" name="Marcador de contenido 2"/>
          <p:cNvSpPr>
            <a:spLocks noGrp="1"/>
          </p:cNvSpPr>
          <p:nvPr>
            <p:ph sz="half" idx="2"/>
          </p:nvPr>
        </p:nvSpPr>
        <p:spPr>
          <a:xfrm>
            <a:off x="1145286" y="1916832"/>
            <a:ext cx="3257550" cy="3980995"/>
          </a:xfrm>
        </p:spPr>
        <p:txBody>
          <a:bodyPr>
            <a:noAutofit/>
          </a:bodyPr>
          <a:lstStyle/>
          <a:p>
            <a:r>
              <a:rPr lang="x-none" sz="2000" dirty="0" smtClean="0"/>
              <a:t>Palabra reservada </a:t>
            </a:r>
            <a:r>
              <a:rPr lang="x-none" sz="2000" dirty="0" err="1"/>
              <a:t>a</a:t>
            </a:r>
            <a:r>
              <a:rPr lang="x-none" sz="2000" dirty="0" err="1" smtClean="0"/>
              <a:t>sbtract</a:t>
            </a:r>
            <a:r>
              <a:rPr lang="x-none" sz="2000" dirty="0" smtClean="0"/>
              <a:t> para indicar que una clase y miembros de la clase están incompletos y se deben implementar por una clase derivada.</a:t>
            </a:r>
          </a:p>
          <a:p>
            <a:r>
              <a:rPr lang="x-none" sz="2000" dirty="0" smtClean="0"/>
              <a:t>Los métodos </a:t>
            </a:r>
            <a:r>
              <a:rPr lang="x-none" sz="2000" dirty="0" err="1" smtClean="0"/>
              <a:t>abtractos</a:t>
            </a:r>
            <a:r>
              <a:rPr lang="x-none" sz="2000" dirty="0" smtClean="0"/>
              <a:t>  pueden estar o no definidos en la clase padre (clase abstracta), si son definidos entonces la clase hija puede o no redefinirlos.</a:t>
            </a:r>
          </a:p>
          <a:p>
            <a:r>
              <a:rPr lang="x-none" sz="2000" dirty="0" smtClean="0"/>
              <a:t> No permite instanciar (Necesitamos heredarla).</a:t>
            </a:r>
            <a:endParaRPr lang="es-ES" sz="2000" dirty="0"/>
          </a:p>
        </p:txBody>
      </p:sp>
      <p:sp>
        <p:nvSpPr>
          <p:cNvPr id="6" name="Marcador de texto 5"/>
          <p:cNvSpPr>
            <a:spLocks noGrp="1"/>
          </p:cNvSpPr>
          <p:nvPr>
            <p:ph type="body" sz="quarter" idx="3"/>
          </p:nvPr>
        </p:nvSpPr>
        <p:spPr>
          <a:xfrm>
            <a:off x="4745736" y="1231641"/>
            <a:ext cx="3257550" cy="695130"/>
          </a:xfrm>
        </p:spPr>
        <p:txBody>
          <a:bodyPr/>
          <a:lstStyle/>
          <a:p>
            <a:pPr algn="ctr"/>
            <a:r>
              <a:rPr lang="x-none" dirty="0" err="1" smtClean="0"/>
              <a:t>sealed</a:t>
            </a:r>
            <a:endParaRPr lang="es-ES" dirty="0"/>
          </a:p>
        </p:txBody>
      </p:sp>
      <p:sp>
        <p:nvSpPr>
          <p:cNvPr id="7" name="Marcador de contenido 6"/>
          <p:cNvSpPr>
            <a:spLocks noGrp="1"/>
          </p:cNvSpPr>
          <p:nvPr>
            <p:ph sz="quarter" idx="4"/>
          </p:nvPr>
        </p:nvSpPr>
        <p:spPr>
          <a:xfrm>
            <a:off x="4745736" y="2115006"/>
            <a:ext cx="3257550" cy="3980995"/>
          </a:xfrm>
        </p:spPr>
        <p:txBody>
          <a:bodyPr/>
          <a:lstStyle/>
          <a:p>
            <a:r>
              <a:rPr lang="x-none" dirty="0" smtClean="0"/>
              <a:t>Palabra reservada </a:t>
            </a:r>
            <a:r>
              <a:rPr lang="x-none" dirty="0" err="1" smtClean="0"/>
              <a:t>sealed</a:t>
            </a:r>
            <a:r>
              <a:rPr lang="x-none" dirty="0" smtClean="0"/>
              <a:t> para indicar que una clase o método está sellado y no se puede utilizar como clase base (no permite heredar).</a:t>
            </a:r>
          </a:p>
        </p:txBody>
      </p:sp>
    </p:spTree>
    <p:extLst>
      <p:ext uri="{BB962C8B-B14F-4D97-AF65-F5344CB8AC3E}">
        <p14:creationId xmlns:p14="http://schemas.microsoft.com/office/powerpoint/2010/main" val="3706720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3000" y="457200"/>
            <a:ext cx="6858000" cy="667544"/>
          </a:xfrm>
        </p:spPr>
        <p:txBody>
          <a:bodyPr>
            <a:normAutofit fontScale="90000"/>
          </a:bodyPr>
          <a:lstStyle/>
          <a:p>
            <a:pPr algn="ctr"/>
            <a:r>
              <a:rPr lang="x-none" dirty="0" smtClean="0"/>
              <a:t>Clase </a:t>
            </a:r>
            <a:r>
              <a:rPr lang="x-none" dirty="0" err="1" smtClean="0"/>
              <a:t>Object</a:t>
            </a:r>
            <a:endParaRPr lang="es-ES" dirty="0"/>
          </a:p>
        </p:txBody>
      </p:sp>
      <p:sp>
        <p:nvSpPr>
          <p:cNvPr id="7" name="Marcador de contenido 6"/>
          <p:cNvSpPr>
            <a:spLocks noGrp="1"/>
          </p:cNvSpPr>
          <p:nvPr>
            <p:ph sz="half" idx="1"/>
          </p:nvPr>
        </p:nvSpPr>
        <p:spPr>
          <a:xfrm>
            <a:off x="359532" y="1484785"/>
            <a:ext cx="3257550" cy="4611216"/>
          </a:xfrm>
        </p:spPr>
        <p:txBody>
          <a:bodyPr>
            <a:normAutofit fontScale="92500"/>
          </a:bodyPr>
          <a:lstStyle/>
          <a:p>
            <a:r>
              <a:rPr lang="x-none" sz="2800" dirty="0" err="1" smtClean="0"/>
              <a:t>object</a:t>
            </a:r>
            <a:r>
              <a:rPr lang="x-none" sz="2800" dirty="0" smtClean="0"/>
              <a:t> es el alias de la clase </a:t>
            </a:r>
            <a:r>
              <a:rPr lang="x-none" sz="2800" dirty="0" err="1" smtClean="0"/>
              <a:t>Object</a:t>
            </a:r>
            <a:r>
              <a:rPr lang="x-none" sz="2800" dirty="0" smtClean="0"/>
              <a:t>, esta clase es la clase base de todas en la jerarquía de herencia de </a:t>
            </a:r>
            <a:r>
              <a:rPr lang="x-none" sz="2800" dirty="0" err="1" smtClean="0"/>
              <a:t>.Net</a:t>
            </a:r>
            <a:r>
              <a:rPr lang="x-none" sz="2800" dirty="0" smtClean="0"/>
              <a:t>.</a:t>
            </a:r>
          </a:p>
          <a:p>
            <a:r>
              <a:rPr lang="x-none" sz="2800" dirty="0" smtClean="0"/>
              <a:t>La clase </a:t>
            </a:r>
            <a:r>
              <a:rPr lang="x-none" sz="2800" dirty="0" err="1" smtClean="0"/>
              <a:t>Object</a:t>
            </a:r>
            <a:r>
              <a:rPr lang="x-none" sz="2800" dirty="0" smtClean="0"/>
              <a:t> solo cuenta con un constructor, el cual no recibe argumentos.</a:t>
            </a:r>
          </a:p>
          <a:p>
            <a:endParaRPr lang="es-ES" dirty="0"/>
          </a:p>
        </p:txBody>
      </p:sp>
      <p:pic>
        <p:nvPicPr>
          <p:cNvPr id="9" name="Marcador de contenido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886647" y="1124744"/>
            <a:ext cx="4843822" cy="5184576"/>
          </a:xfrm>
        </p:spPr>
      </p:pic>
    </p:spTree>
    <p:extLst>
      <p:ext uri="{BB962C8B-B14F-4D97-AF65-F5344CB8AC3E}">
        <p14:creationId xmlns:p14="http://schemas.microsoft.com/office/powerpoint/2010/main" val="1202625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x-none" dirty="0" smtClean="0"/>
              <a:t>Palabras reservadas</a:t>
            </a:r>
            <a:br>
              <a:rPr lang="x-none" dirty="0" smtClean="0"/>
            </a:br>
            <a:r>
              <a:rPr lang="x-none" dirty="0" smtClean="0"/>
              <a:t>as / </a:t>
            </a:r>
            <a:r>
              <a:rPr lang="x-none" dirty="0" err="1" smtClean="0"/>
              <a:t>is</a:t>
            </a:r>
            <a:endParaRPr lang="es-ES" dirty="0"/>
          </a:p>
        </p:txBody>
      </p:sp>
      <p:sp>
        <p:nvSpPr>
          <p:cNvPr id="3" name="Marcador de contenido 2"/>
          <p:cNvSpPr>
            <a:spLocks noGrp="1"/>
          </p:cNvSpPr>
          <p:nvPr>
            <p:ph sz="half" idx="1"/>
          </p:nvPr>
        </p:nvSpPr>
        <p:spPr>
          <a:xfrm>
            <a:off x="791580" y="1412776"/>
            <a:ext cx="3608970" cy="4270375"/>
          </a:xfrm>
        </p:spPr>
        <p:txBody>
          <a:bodyPr>
            <a:noAutofit/>
          </a:bodyPr>
          <a:lstStyle/>
          <a:p>
            <a:r>
              <a:rPr lang="x-none" sz="2400" dirty="0" smtClean="0"/>
              <a:t>Palabras que se usan generalmente cuando se trabaja con clases que heredan de otra clase y están en una lista.</a:t>
            </a:r>
          </a:p>
          <a:p>
            <a:r>
              <a:rPr lang="x-none" sz="2400" dirty="0" err="1" smtClean="0"/>
              <a:t>is</a:t>
            </a:r>
            <a:r>
              <a:rPr lang="x-none" sz="2400" dirty="0" smtClean="0"/>
              <a:t>  .- verifica si un objeto pertenece a la clase especificada.</a:t>
            </a:r>
          </a:p>
          <a:p>
            <a:r>
              <a:rPr lang="x-none" sz="2400" dirty="0"/>
              <a:t>a</a:t>
            </a:r>
            <a:r>
              <a:rPr lang="x-none" sz="2400" dirty="0" smtClean="0"/>
              <a:t>s .- hace que un objeto sea tratado como si fuera de otro tipo.</a:t>
            </a:r>
            <a:br>
              <a:rPr lang="x-none" sz="2400" dirty="0" smtClean="0"/>
            </a:br>
            <a:r>
              <a:rPr lang="x-none" sz="2400" dirty="0" smtClean="0"/>
              <a:t/>
            </a:r>
            <a:br>
              <a:rPr lang="x-none" sz="2400" dirty="0" smtClean="0"/>
            </a:br>
            <a:r>
              <a:rPr lang="x-none" sz="2400" dirty="0" smtClean="0"/>
              <a:t>A esto se le llama casting.</a:t>
            </a:r>
            <a:endParaRPr lang="es-ES" sz="2400" dirty="0"/>
          </a:p>
        </p:txBody>
      </p:sp>
      <p:pic>
        <p:nvPicPr>
          <p:cNvPr id="5" name="Marcador de conteni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12060" y="1821061"/>
            <a:ext cx="3132348" cy="4465262"/>
          </a:xfrm>
        </p:spPr>
      </p:pic>
    </p:spTree>
    <p:extLst>
      <p:ext uri="{BB962C8B-B14F-4D97-AF65-F5344CB8AC3E}">
        <p14:creationId xmlns:p14="http://schemas.microsoft.com/office/powerpoint/2010/main" val="1210662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341</Words>
  <Application>Microsoft Office PowerPoint</Application>
  <PresentationFormat>Presentación en pantalla (4:3)</PresentationFormat>
  <Paragraphs>23</Paragraphs>
  <Slides>7</Slides>
  <Notes>0</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Tema de Office</vt:lpstr>
      <vt:lpstr>Herencia</vt:lpstr>
      <vt:lpstr>Presentación de PowerPoint</vt:lpstr>
      <vt:lpstr>Presentación de PowerPoint</vt:lpstr>
      <vt:lpstr>Métodos virtuales</vt:lpstr>
      <vt:lpstr>Clases abstractas y selladas</vt:lpstr>
      <vt:lpstr>Clase Object</vt:lpstr>
      <vt:lpstr>Palabras reservadas as / 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Herencia</dc:title>
  <dc:creator>Jorge Luis</dc:creator>
  <cp:lastModifiedBy>Jorge Luis</cp:lastModifiedBy>
  <cp:revision>1</cp:revision>
  <dcterms:created xsi:type="dcterms:W3CDTF">2015-01-01T21:22:35Z</dcterms:created>
  <dcterms:modified xsi:type="dcterms:W3CDTF">2015-01-01T21:24:56Z</dcterms:modified>
</cp:coreProperties>
</file>