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8.png" ContentType="image/png"/>
  <Override PartName="/ppt/media/image5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6.png" ContentType="image/png"/>
  <Override PartName="/ppt/media/image2.jpeg" ContentType="image/jpe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4847760" y="633996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4343760" y="6343560"/>
            <a:ext cx="318600" cy="1735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4321080" y="63126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5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5931720" y="66384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30560" cy="9861480"/>
          </a:xfrm>
          <a:prstGeom prst="rect">
            <a:avLst/>
          </a:prstGeom>
          <a:ln>
            <a:noFill/>
          </a:ln>
        </p:spPr>
      </p:pic>
      <p:pic>
        <p:nvPicPr>
          <p:cNvPr id="8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6680" cy="64800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2082240" y="6153480"/>
            <a:ext cx="2237400" cy="71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  <a:ea typeface="DejaVu Sans"/>
              </a:rPr>
              <a:t>Fortran Básico</a:t>
            </a:r>
            <a:endParaRPr/>
          </a:p>
        </p:txBody>
      </p:sp>
      <p:pic>
        <p:nvPicPr>
          <p:cNvPr id="10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-36360" y="0"/>
            <a:ext cx="4149360" cy="6901560"/>
          </a:xfrm>
          <a:prstGeom prst="rect">
            <a:avLst/>
          </a:prstGeom>
          <a:ln>
            <a:noFill/>
          </a:ln>
        </p:spPr>
      </p:pic>
      <p:pic>
        <p:nvPicPr>
          <p:cNvPr id="11" name="Picture 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356000" y="258840"/>
            <a:ext cx="3527280" cy="652680"/>
          </a:xfrm>
          <a:prstGeom prst="rect">
            <a:avLst/>
          </a:prstGeom>
          <a:ln>
            <a:noFill/>
          </a:ln>
        </p:spPr>
      </p:pic>
      <p:pic>
        <p:nvPicPr>
          <p:cNvPr id="12" name="Picture 5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915320" y="160560"/>
            <a:ext cx="1120320" cy="819000"/>
          </a:xfrm>
          <a:prstGeom prst="rect">
            <a:avLst/>
          </a:prstGeom>
          <a:ln>
            <a:noFill/>
          </a:ln>
        </p:spPr>
      </p:pic>
      <p:sp>
        <p:nvSpPr>
          <p:cNvPr id="13" name="Line 9"/>
          <p:cNvSpPr/>
          <p:nvPr/>
        </p:nvSpPr>
        <p:spPr>
          <a:xfrm flipH="1">
            <a:off x="3347640" y="3630960"/>
            <a:ext cx="5904720" cy="324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4" name="CustomShape 10"/>
          <p:cNvSpPr/>
          <p:nvPr/>
        </p:nvSpPr>
        <p:spPr>
          <a:xfrm>
            <a:off x="3348000" y="360036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5" name="Line 11"/>
          <p:cNvSpPr/>
          <p:nvPr/>
        </p:nvSpPr>
        <p:spPr>
          <a:xfrm flipH="1">
            <a:off x="3131640" y="3778200"/>
            <a:ext cx="612072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6" name="CustomShape 12"/>
          <p:cNvSpPr/>
          <p:nvPr/>
        </p:nvSpPr>
        <p:spPr>
          <a:xfrm>
            <a:off x="2843640" y="3603960"/>
            <a:ext cx="318600" cy="1735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17" name="CustomShape 13"/>
          <p:cNvSpPr/>
          <p:nvPr/>
        </p:nvSpPr>
        <p:spPr>
          <a:xfrm>
            <a:off x="2820960" y="35730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8" name="Line 14"/>
          <p:cNvSpPr/>
          <p:nvPr/>
        </p:nvSpPr>
        <p:spPr>
          <a:xfrm flipH="1">
            <a:off x="4454280" y="3925800"/>
            <a:ext cx="479808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9" name="CustomShape 15"/>
          <p:cNvSpPr/>
          <p:nvPr/>
        </p:nvSpPr>
        <p:spPr>
          <a:xfrm>
            <a:off x="4431600" y="38988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0" name="Line 16"/>
          <p:cNvSpPr/>
          <p:nvPr/>
        </p:nvSpPr>
        <p:spPr>
          <a:xfrm flipH="1">
            <a:off x="6264360" y="5291280"/>
            <a:ext cx="298800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1" name="CustomShape 17"/>
          <p:cNvSpPr/>
          <p:nvPr/>
        </p:nvSpPr>
        <p:spPr>
          <a:xfrm>
            <a:off x="6110280" y="5399640"/>
            <a:ext cx="44640" cy="446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2" name="Line 18"/>
          <p:cNvSpPr/>
          <p:nvPr/>
        </p:nvSpPr>
        <p:spPr>
          <a:xfrm>
            <a:off x="6278760" y="527184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3" name="Line 19"/>
          <p:cNvSpPr/>
          <p:nvPr/>
        </p:nvSpPr>
        <p:spPr>
          <a:xfrm flipH="1">
            <a:off x="6120000" y="54244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4" name="Line 20"/>
          <p:cNvSpPr/>
          <p:nvPr/>
        </p:nvSpPr>
        <p:spPr>
          <a:xfrm flipH="1">
            <a:off x="6036840" y="5207040"/>
            <a:ext cx="328752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5" name="CustomShape 21"/>
          <p:cNvSpPr/>
          <p:nvPr/>
        </p:nvSpPr>
        <p:spPr>
          <a:xfrm>
            <a:off x="5699880" y="4908600"/>
            <a:ext cx="44640" cy="446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6" name="Line 22"/>
          <p:cNvSpPr/>
          <p:nvPr/>
        </p:nvSpPr>
        <p:spPr>
          <a:xfrm>
            <a:off x="6051600" y="5075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7" name="Line 23"/>
          <p:cNvSpPr/>
          <p:nvPr/>
        </p:nvSpPr>
        <p:spPr>
          <a:xfrm flipH="1">
            <a:off x="5887080" y="5075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8" name="Line 24"/>
          <p:cNvSpPr/>
          <p:nvPr/>
        </p:nvSpPr>
        <p:spPr>
          <a:xfrm>
            <a:off x="5887080" y="4931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9" name="Line 25"/>
          <p:cNvSpPr/>
          <p:nvPr/>
        </p:nvSpPr>
        <p:spPr>
          <a:xfrm flipH="1">
            <a:off x="5722560" y="4931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0" name="Line 26"/>
          <p:cNvSpPr/>
          <p:nvPr/>
        </p:nvSpPr>
        <p:spPr>
          <a:xfrm flipH="1" flipV="1">
            <a:off x="6226560" y="5147280"/>
            <a:ext cx="3025800" cy="972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1" name="Line 27"/>
          <p:cNvSpPr/>
          <p:nvPr/>
        </p:nvSpPr>
        <p:spPr>
          <a:xfrm>
            <a:off x="6233040" y="500652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2" name="CustomShape 28"/>
          <p:cNvSpPr/>
          <p:nvPr/>
        </p:nvSpPr>
        <p:spPr>
          <a:xfrm>
            <a:off x="6210360" y="4983840"/>
            <a:ext cx="44640" cy="446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33" name="PlaceHolder 2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4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0" name="CustomShape 2"/>
          <p:cNvSpPr/>
          <p:nvPr/>
        </p:nvSpPr>
        <p:spPr>
          <a:xfrm>
            <a:off x="4847760" y="633996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1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2" name="CustomShape 4"/>
          <p:cNvSpPr/>
          <p:nvPr/>
        </p:nvSpPr>
        <p:spPr>
          <a:xfrm>
            <a:off x="4343760" y="6343560"/>
            <a:ext cx="318600" cy="1735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73" name="CustomShape 5"/>
          <p:cNvSpPr/>
          <p:nvPr/>
        </p:nvSpPr>
        <p:spPr>
          <a:xfrm>
            <a:off x="4321080" y="63126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4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5" name="CustomShape 7"/>
          <p:cNvSpPr/>
          <p:nvPr/>
        </p:nvSpPr>
        <p:spPr>
          <a:xfrm>
            <a:off x="5931720" y="66384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30560" cy="9861480"/>
          </a:xfrm>
          <a:prstGeom prst="rect">
            <a:avLst/>
          </a:prstGeom>
          <a:ln>
            <a:noFill/>
          </a:ln>
        </p:spPr>
      </p:pic>
      <p:pic>
        <p:nvPicPr>
          <p:cNvPr id="77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6680" cy="648000"/>
          </a:xfrm>
          <a:prstGeom prst="rect">
            <a:avLst/>
          </a:prstGeom>
          <a:ln>
            <a:noFill/>
          </a:ln>
        </p:spPr>
      </p:pic>
      <p:sp>
        <p:nvSpPr>
          <p:cNvPr id="78" name="CustomShape 8"/>
          <p:cNvSpPr/>
          <p:nvPr/>
        </p:nvSpPr>
        <p:spPr>
          <a:xfrm>
            <a:off x="2082240" y="6153480"/>
            <a:ext cx="2237400" cy="71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  <a:ea typeface="DejaVu Sans"/>
              </a:rPr>
              <a:t>C# Intermedio</a:t>
            </a:r>
            <a:endParaRPr/>
          </a:p>
        </p:txBody>
      </p:sp>
      <p:sp>
        <p:nvSpPr>
          <p:cNvPr id="79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MX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051640" y="2277000"/>
            <a:ext cx="675900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6600">
                <a:solidFill>
                  <a:srgbClr val="92d050"/>
                </a:solidFill>
                <a:latin typeface="Bauhaus 93"/>
                <a:ea typeface="DejaVu Sans"/>
              </a:rPr>
              <a:t>C# Intermedio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592000" y="4320000"/>
            <a:ext cx="6399720" cy="107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3200">
                <a:solidFill>
                  <a:srgbClr val="8b8b8b"/>
                </a:solidFill>
                <a:latin typeface="Bauhaus 93"/>
                <a:ea typeface="DejaVu Sans"/>
              </a:rPr>
              <a:t>Excepciones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2761560" y="5877360"/>
            <a:ext cx="6399720" cy="107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2400">
                <a:solidFill>
                  <a:srgbClr val="bfbfbf"/>
                </a:solidFill>
                <a:latin typeface="Century Gothic"/>
                <a:ea typeface="DejaVu Sans"/>
              </a:rPr>
              <a:t>18 de enero del 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¿Para qué sirve una excepción?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321200" y="1273680"/>
            <a:ext cx="7570080" cy="503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800">
                <a:solidFill>
                  <a:srgbClr val="a6a6a6"/>
                </a:solidFill>
                <a:latin typeface="Century Gothic"/>
                <a:ea typeface="DejaVu Sans"/>
              </a:rPr>
              <a:t>Una excepción es lanzada por el programa cuando este está en tiempo de ejecución.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800">
                <a:solidFill>
                  <a:srgbClr val="a6a6a6"/>
                </a:solidFill>
                <a:latin typeface="Century Gothic"/>
                <a:ea typeface="DejaVu Sans"/>
              </a:rPr>
              <a:t>Esta excepción tiene que ser capturada para que no se genere el error durante la ejecución.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800">
                <a:solidFill>
                  <a:srgbClr val="a6a6a6"/>
                </a:solidFill>
                <a:latin typeface="Century Gothic"/>
                <a:ea typeface="DejaVu Sans"/>
              </a:rPr>
              <a:t>Sirve para afrontar cualquier situación inesperada o excepcional que se presente mientras se ejecuta un programa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Clase Exception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321200" y="1273680"/>
            <a:ext cx="7570080" cy="503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2800">
                <a:solidFill>
                  <a:srgbClr val="a6a6a6"/>
                </a:solidFill>
                <a:latin typeface="Century Gothic"/>
                <a:ea typeface="DejaVu Sans"/>
              </a:rPr>
              <a:t>- Hereda de la clase Object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a6a6a6"/>
                </a:solidFill>
                <a:latin typeface="Century Gothic"/>
                <a:ea typeface="DejaVu Sans"/>
              </a:rPr>
              <a:t>- Representa los errores producidos en ejecución.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a6a6a6"/>
                </a:solidFill>
                <a:latin typeface="Century Gothic"/>
                <a:ea typeface="DejaVu Sans"/>
              </a:rPr>
              <a:t>- Cuando ocurre un error que genera una excepción, en realidad se genera un objeto de la clase Exception.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2" name="Marcador de contenido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13080" y="3918960"/>
            <a:ext cx="7378200" cy="227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Bloque try-catch-finally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1321200" y="1273680"/>
            <a:ext cx="7570080" cy="503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2800">
                <a:solidFill>
                  <a:srgbClr val="a6a6a6"/>
                </a:solidFill>
                <a:latin typeface="Century Gothic"/>
                <a:ea typeface="DejaVu Sans"/>
              </a:rPr>
              <a:t>- Para capturar una excepción se tiene que poner el código que puede causar error dentro de un bloque try.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a6a6a6"/>
                </a:solidFill>
                <a:latin typeface="Century Gothic"/>
                <a:ea typeface="DejaVu Sans"/>
              </a:rPr>
              <a:t>- Tras el bloque try se pone un bloque catch con un objeto que representa el tipo de excepción que se puede generar y guarda la información de esta. 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a6a6a6"/>
                </a:solidFill>
                <a:latin typeface="Century Gothic"/>
                <a:ea typeface="DejaVu Sans"/>
              </a:rPr>
              <a:t>- En el bloque finally se indican las instrucciones que se van a ejecutar independientemente de que ocurra o no una excepción.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Bloque try-catch-finally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1321200" y="1273680"/>
            <a:ext cx="7570080" cy="503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800">
                <a:solidFill>
                  <a:srgbClr val="a6a6a6"/>
                </a:solidFill>
                <a:latin typeface="Century Gothic"/>
                <a:ea typeface="DejaVu Sans"/>
              </a:rPr>
              <a:t>La clase Exception guarda cualquier tipo de excepción que herede de esta.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7" name="Marcador de contenido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94440" y="2415960"/>
            <a:ext cx="7001280" cy="355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Definir una excepción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1321200" y="1273680"/>
            <a:ext cx="7570080" cy="503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  <a:ea typeface="DejaVu Sans"/>
              </a:rPr>
              <a:t>- Una excepción se define dentro de un método.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  <a:ea typeface="DejaVu Sans"/>
              </a:rPr>
              <a:t>- Se realiza una llama a un objeto basado en el estado del objeto que causó el excepción.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  <a:ea typeface="DejaVu Sans"/>
              </a:rPr>
              <a:t>- Usamos la palabra reservada throw para lanzar una excepción.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