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5.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8.png" ContentType="image/png"/>
  <Override PartName="/ppt/media/image5.jpeg" ContentType="image/jpeg"/>
  <Override PartName="/ppt/media/image4.png" ContentType="image/png"/>
  <Override PartName="/ppt/media/image7.png" ContentType="image/png"/>
  <Override PartName="/ppt/media/image3.png" ContentType="image/png"/>
  <Override PartName="/ppt/media/image9.jpeg" ContentType="image/jpeg"/>
  <Override PartName="/ppt/media/image2.jpeg" ContentType="image/jpeg"/>
  <Override PartName="/ppt/media/image6.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67" name="" descr=""/>
          <p:cNvPicPr/>
          <p:nvPr/>
        </p:nvPicPr>
        <p:blipFill>
          <a:blip r:embed="rId2"/>
          <a:stretch>
            <a:fillRect/>
          </a:stretch>
        </p:blipFill>
        <p:spPr>
          <a:xfrm>
            <a:off x="2079000" y="1604520"/>
            <a:ext cx="4984920" cy="3977280"/>
          </a:xfrm>
          <a:prstGeom prst="rect">
            <a:avLst/>
          </a:prstGeom>
          <a:ln>
            <a:noFill/>
          </a:ln>
        </p:spPr>
      </p:pic>
      <p:pic>
        <p:nvPicPr>
          <p:cNvPr id="6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3" name="" descr=""/>
          <p:cNvPicPr/>
          <p:nvPr/>
        </p:nvPicPr>
        <p:blipFill>
          <a:blip r:embed="rId2"/>
          <a:stretch>
            <a:fillRect/>
          </a:stretch>
        </p:blipFill>
        <p:spPr>
          <a:xfrm>
            <a:off x="2079000" y="1604520"/>
            <a:ext cx="4984920" cy="3977280"/>
          </a:xfrm>
          <a:prstGeom prst="rect">
            <a:avLst/>
          </a:prstGeom>
          <a:ln>
            <a:noFill/>
          </a:ln>
        </p:spPr>
      </p:pic>
      <p:pic>
        <p:nvPicPr>
          <p:cNvPr id="11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H="1">
            <a:off x="4847760" y="6370560"/>
            <a:ext cx="4692600" cy="3600"/>
          </a:xfrm>
          <a:prstGeom prst="line">
            <a:avLst/>
          </a:prstGeom>
          <a:ln w="76320">
            <a:solidFill>
              <a:srgbClr val="c0e399"/>
            </a:solidFill>
            <a:round/>
          </a:ln>
        </p:spPr>
      </p:sp>
      <p:sp>
        <p:nvSpPr>
          <p:cNvPr id="1" name="CustomShape 2"/>
          <p:cNvSpPr/>
          <p:nvPr/>
        </p:nvSpPr>
        <p:spPr>
          <a:xfrm>
            <a:off x="4847760" y="6339960"/>
            <a:ext cx="44640" cy="53280"/>
          </a:xfrm>
          <a:prstGeom prst="ellipse">
            <a:avLst/>
          </a:prstGeom>
          <a:solidFill>
            <a:srgbClr val="92d050"/>
          </a:solidFill>
          <a:ln w="76320">
            <a:solidFill>
              <a:srgbClr val="c0e399"/>
            </a:solidFill>
            <a:round/>
          </a:ln>
        </p:spPr>
      </p:sp>
      <p:sp>
        <p:nvSpPr>
          <p:cNvPr id="2" name="Line 3"/>
          <p:cNvSpPr/>
          <p:nvPr/>
        </p:nvSpPr>
        <p:spPr>
          <a:xfrm flipH="1">
            <a:off x="4631760" y="6513480"/>
            <a:ext cx="4908600" cy="4680"/>
          </a:xfrm>
          <a:prstGeom prst="line">
            <a:avLst/>
          </a:prstGeom>
          <a:ln w="76320">
            <a:solidFill>
              <a:srgbClr val="c0e399"/>
            </a:solidFill>
            <a:round/>
          </a:ln>
        </p:spPr>
      </p:sp>
      <p:sp>
        <p:nvSpPr>
          <p:cNvPr id="3" name="CustomShape 4"/>
          <p:cNvSpPr/>
          <p:nvPr/>
        </p:nvSpPr>
        <p:spPr>
          <a:xfrm>
            <a:off x="4343760" y="6343560"/>
            <a:ext cx="318600" cy="173520"/>
          </a:xfrm>
          <a:prstGeom prst="rect">
            <a:avLst/>
          </a:prstGeom>
          <a:noFill/>
          <a:ln w="76320">
            <a:solidFill>
              <a:srgbClr val="c0e399"/>
            </a:solidFill>
            <a:round/>
          </a:ln>
        </p:spPr>
      </p:sp>
      <p:sp>
        <p:nvSpPr>
          <p:cNvPr id="4" name="CustomShape 5"/>
          <p:cNvSpPr/>
          <p:nvPr/>
        </p:nvSpPr>
        <p:spPr>
          <a:xfrm>
            <a:off x="4321080" y="6312600"/>
            <a:ext cx="44640" cy="53280"/>
          </a:xfrm>
          <a:prstGeom prst="ellipse">
            <a:avLst/>
          </a:prstGeom>
          <a:solidFill>
            <a:srgbClr val="92d050"/>
          </a:solidFill>
          <a:ln w="76320">
            <a:solidFill>
              <a:srgbClr val="c0e399"/>
            </a:solidFill>
            <a:round/>
          </a:ln>
        </p:spPr>
      </p:sp>
      <p:sp>
        <p:nvSpPr>
          <p:cNvPr id="5" name="Line 6"/>
          <p:cNvSpPr/>
          <p:nvPr/>
        </p:nvSpPr>
        <p:spPr>
          <a:xfrm flipH="1">
            <a:off x="5954400" y="6665400"/>
            <a:ext cx="3585960" cy="0"/>
          </a:xfrm>
          <a:prstGeom prst="line">
            <a:avLst/>
          </a:prstGeom>
          <a:ln w="76320">
            <a:solidFill>
              <a:srgbClr val="c0e399"/>
            </a:solidFill>
            <a:round/>
          </a:ln>
        </p:spPr>
      </p:sp>
      <p:sp>
        <p:nvSpPr>
          <p:cNvPr id="6" name="CustomShape 7"/>
          <p:cNvSpPr/>
          <p:nvPr/>
        </p:nvSpPr>
        <p:spPr>
          <a:xfrm>
            <a:off x="5931720" y="6638400"/>
            <a:ext cx="44640" cy="53280"/>
          </a:xfrm>
          <a:prstGeom prst="ellipse">
            <a:avLst/>
          </a:prstGeom>
          <a:solidFill>
            <a:srgbClr val="92d050"/>
          </a:solidFill>
          <a:ln w="76320">
            <a:solidFill>
              <a:srgbClr val="c0e399"/>
            </a:solidFill>
            <a:round/>
          </a:ln>
        </p:spPr>
      </p:sp>
      <p:pic>
        <p:nvPicPr>
          <p:cNvPr id="7" name="Picture 2" descr=""/>
          <p:cNvPicPr/>
          <p:nvPr/>
        </p:nvPicPr>
        <p:blipFill>
          <a:blip r:embed="rId2"/>
          <a:stretch>
            <a:fillRect/>
          </a:stretch>
        </p:blipFill>
        <p:spPr>
          <a:xfrm>
            <a:off x="-42480" y="-1467720"/>
            <a:ext cx="1330560" cy="9861480"/>
          </a:xfrm>
          <a:prstGeom prst="rect">
            <a:avLst/>
          </a:prstGeom>
          <a:ln>
            <a:noFill/>
          </a:ln>
        </p:spPr>
      </p:pic>
      <p:pic>
        <p:nvPicPr>
          <p:cNvPr id="8" name="Picture 5" descr=""/>
          <p:cNvPicPr/>
          <p:nvPr/>
        </p:nvPicPr>
        <p:blipFill>
          <a:blip r:embed="rId3"/>
          <a:stretch>
            <a:fillRect/>
          </a:stretch>
        </p:blipFill>
        <p:spPr>
          <a:xfrm>
            <a:off x="1289160" y="6164640"/>
            <a:ext cx="886680" cy="648000"/>
          </a:xfrm>
          <a:prstGeom prst="rect">
            <a:avLst/>
          </a:prstGeom>
          <a:ln>
            <a:noFill/>
          </a:ln>
        </p:spPr>
      </p:pic>
      <p:sp>
        <p:nvSpPr>
          <p:cNvPr id="9" name="CustomShape 8"/>
          <p:cNvSpPr/>
          <p:nvPr/>
        </p:nvSpPr>
        <p:spPr>
          <a:xfrm>
            <a:off x="2082240" y="6153480"/>
            <a:ext cx="2237400" cy="718920"/>
          </a:xfrm>
          <a:prstGeom prst="rect">
            <a:avLst/>
          </a:prstGeom>
          <a:noFill/>
          <a:ln>
            <a:noFill/>
          </a:ln>
        </p:spPr>
        <p:txBody>
          <a:bodyPr lIns="90000" rIns="90000" tIns="45000" bIns="45000" anchor="ctr"/>
          <a:p>
            <a:pPr>
              <a:lnSpc>
                <a:spcPct val="100000"/>
              </a:lnSpc>
            </a:pPr>
            <a:r>
              <a:rPr lang="es-MX">
                <a:solidFill>
                  <a:srgbClr val="a6a6a6"/>
                </a:solidFill>
                <a:latin typeface="Bauhaus 93"/>
                <a:ea typeface="DejaVu Sans"/>
              </a:rPr>
              <a:t>Fortran Básico</a:t>
            </a:r>
            <a:endParaRPr/>
          </a:p>
        </p:txBody>
      </p:sp>
      <p:pic>
        <p:nvPicPr>
          <p:cNvPr id="10" name="Picture 2" descr=""/>
          <p:cNvPicPr/>
          <p:nvPr/>
        </p:nvPicPr>
        <p:blipFill>
          <a:blip r:embed="rId4"/>
          <a:stretch>
            <a:fillRect/>
          </a:stretch>
        </p:blipFill>
        <p:spPr>
          <a:xfrm>
            <a:off x="-36360" y="0"/>
            <a:ext cx="4149360" cy="6901560"/>
          </a:xfrm>
          <a:prstGeom prst="rect">
            <a:avLst/>
          </a:prstGeom>
          <a:ln>
            <a:noFill/>
          </a:ln>
        </p:spPr>
      </p:pic>
      <p:pic>
        <p:nvPicPr>
          <p:cNvPr id="11" name="Picture 3" descr=""/>
          <p:cNvPicPr/>
          <p:nvPr/>
        </p:nvPicPr>
        <p:blipFill>
          <a:blip r:embed="rId5"/>
          <a:stretch>
            <a:fillRect/>
          </a:stretch>
        </p:blipFill>
        <p:spPr>
          <a:xfrm>
            <a:off x="4356000" y="258840"/>
            <a:ext cx="3527280" cy="652680"/>
          </a:xfrm>
          <a:prstGeom prst="rect">
            <a:avLst/>
          </a:prstGeom>
          <a:ln>
            <a:noFill/>
          </a:ln>
        </p:spPr>
      </p:pic>
      <p:pic>
        <p:nvPicPr>
          <p:cNvPr id="12" name="Picture 5" descr=""/>
          <p:cNvPicPr/>
          <p:nvPr/>
        </p:nvPicPr>
        <p:blipFill>
          <a:blip r:embed="rId6"/>
          <a:stretch>
            <a:fillRect/>
          </a:stretch>
        </p:blipFill>
        <p:spPr>
          <a:xfrm>
            <a:off x="7915320" y="160560"/>
            <a:ext cx="1120320" cy="819000"/>
          </a:xfrm>
          <a:prstGeom prst="rect">
            <a:avLst/>
          </a:prstGeom>
          <a:ln>
            <a:noFill/>
          </a:ln>
        </p:spPr>
      </p:pic>
      <p:sp>
        <p:nvSpPr>
          <p:cNvPr id="13" name="Line 9"/>
          <p:cNvSpPr/>
          <p:nvPr/>
        </p:nvSpPr>
        <p:spPr>
          <a:xfrm flipH="1">
            <a:off x="3347640" y="3630960"/>
            <a:ext cx="5904720" cy="3240"/>
          </a:xfrm>
          <a:prstGeom prst="line">
            <a:avLst/>
          </a:prstGeom>
          <a:ln w="76320">
            <a:solidFill>
              <a:srgbClr val="c0e399"/>
            </a:solidFill>
            <a:round/>
          </a:ln>
        </p:spPr>
      </p:sp>
      <p:sp>
        <p:nvSpPr>
          <p:cNvPr id="14" name="CustomShape 10"/>
          <p:cNvSpPr/>
          <p:nvPr/>
        </p:nvSpPr>
        <p:spPr>
          <a:xfrm>
            <a:off x="3348000" y="3600360"/>
            <a:ext cx="44640" cy="53280"/>
          </a:xfrm>
          <a:prstGeom prst="ellipse">
            <a:avLst/>
          </a:prstGeom>
          <a:solidFill>
            <a:srgbClr val="92d050"/>
          </a:solidFill>
          <a:ln w="76320">
            <a:solidFill>
              <a:srgbClr val="c0e399"/>
            </a:solidFill>
            <a:round/>
          </a:ln>
        </p:spPr>
      </p:sp>
      <p:sp>
        <p:nvSpPr>
          <p:cNvPr id="15" name="Line 11"/>
          <p:cNvSpPr/>
          <p:nvPr/>
        </p:nvSpPr>
        <p:spPr>
          <a:xfrm flipH="1">
            <a:off x="3131640" y="3778200"/>
            <a:ext cx="6120720" cy="0"/>
          </a:xfrm>
          <a:prstGeom prst="line">
            <a:avLst/>
          </a:prstGeom>
          <a:ln w="76320">
            <a:solidFill>
              <a:srgbClr val="c0e399"/>
            </a:solidFill>
            <a:round/>
          </a:ln>
        </p:spPr>
      </p:sp>
      <p:sp>
        <p:nvSpPr>
          <p:cNvPr id="16" name="CustomShape 12"/>
          <p:cNvSpPr/>
          <p:nvPr/>
        </p:nvSpPr>
        <p:spPr>
          <a:xfrm>
            <a:off x="2843640" y="3603960"/>
            <a:ext cx="318600" cy="173520"/>
          </a:xfrm>
          <a:prstGeom prst="rect">
            <a:avLst/>
          </a:prstGeom>
          <a:noFill/>
          <a:ln w="76320">
            <a:solidFill>
              <a:srgbClr val="c0e399"/>
            </a:solidFill>
            <a:round/>
          </a:ln>
        </p:spPr>
      </p:sp>
      <p:sp>
        <p:nvSpPr>
          <p:cNvPr id="17" name="CustomShape 13"/>
          <p:cNvSpPr/>
          <p:nvPr/>
        </p:nvSpPr>
        <p:spPr>
          <a:xfrm>
            <a:off x="2820960" y="3573000"/>
            <a:ext cx="44640" cy="53280"/>
          </a:xfrm>
          <a:prstGeom prst="ellipse">
            <a:avLst/>
          </a:prstGeom>
          <a:solidFill>
            <a:srgbClr val="92d050"/>
          </a:solidFill>
          <a:ln w="76320">
            <a:solidFill>
              <a:srgbClr val="c0e399"/>
            </a:solidFill>
            <a:round/>
          </a:ln>
        </p:spPr>
      </p:sp>
      <p:sp>
        <p:nvSpPr>
          <p:cNvPr id="18" name="Line 14"/>
          <p:cNvSpPr/>
          <p:nvPr/>
        </p:nvSpPr>
        <p:spPr>
          <a:xfrm flipH="1">
            <a:off x="4454280" y="3925800"/>
            <a:ext cx="4798080" cy="0"/>
          </a:xfrm>
          <a:prstGeom prst="line">
            <a:avLst/>
          </a:prstGeom>
          <a:ln w="76320">
            <a:solidFill>
              <a:srgbClr val="c0e399"/>
            </a:solidFill>
            <a:round/>
          </a:ln>
        </p:spPr>
      </p:sp>
      <p:sp>
        <p:nvSpPr>
          <p:cNvPr id="19" name="CustomShape 15"/>
          <p:cNvSpPr/>
          <p:nvPr/>
        </p:nvSpPr>
        <p:spPr>
          <a:xfrm>
            <a:off x="4431600" y="3898800"/>
            <a:ext cx="44640" cy="53280"/>
          </a:xfrm>
          <a:prstGeom prst="ellipse">
            <a:avLst/>
          </a:prstGeom>
          <a:solidFill>
            <a:srgbClr val="92d050"/>
          </a:solidFill>
          <a:ln w="76320">
            <a:solidFill>
              <a:srgbClr val="c0e399"/>
            </a:solidFill>
            <a:round/>
          </a:ln>
        </p:spPr>
      </p:sp>
      <p:sp>
        <p:nvSpPr>
          <p:cNvPr id="20" name="Line 16"/>
          <p:cNvSpPr/>
          <p:nvPr/>
        </p:nvSpPr>
        <p:spPr>
          <a:xfrm flipH="1">
            <a:off x="6264360" y="5291280"/>
            <a:ext cx="2988000" cy="0"/>
          </a:xfrm>
          <a:prstGeom prst="line">
            <a:avLst/>
          </a:prstGeom>
          <a:ln w="38160">
            <a:solidFill>
              <a:srgbClr val="bfbfbf"/>
            </a:solidFill>
            <a:round/>
          </a:ln>
        </p:spPr>
      </p:sp>
      <p:sp>
        <p:nvSpPr>
          <p:cNvPr id="21" name="CustomShape 17"/>
          <p:cNvSpPr/>
          <p:nvPr/>
        </p:nvSpPr>
        <p:spPr>
          <a:xfrm>
            <a:off x="6110280" y="5399640"/>
            <a:ext cx="44640" cy="44640"/>
          </a:xfrm>
          <a:prstGeom prst="ellipse">
            <a:avLst/>
          </a:prstGeom>
          <a:solidFill>
            <a:srgbClr val="a6a6a6"/>
          </a:solidFill>
          <a:ln w="38160">
            <a:solidFill>
              <a:srgbClr val="bfbfbf"/>
            </a:solidFill>
            <a:round/>
          </a:ln>
        </p:spPr>
      </p:sp>
      <p:sp>
        <p:nvSpPr>
          <p:cNvPr id="22" name="Line 18"/>
          <p:cNvSpPr/>
          <p:nvPr/>
        </p:nvSpPr>
        <p:spPr>
          <a:xfrm>
            <a:off x="6278760" y="5271840"/>
            <a:ext cx="0" cy="150480"/>
          </a:xfrm>
          <a:prstGeom prst="line">
            <a:avLst/>
          </a:prstGeom>
          <a:ln w="38160">
            <a:solidFill>
              <a:srgbClr val="bfbfbf"/>
            </a:solidFill>
            <a:round/>
          </a:ln>
        </p:spPr>
      </p:sp>
      <p:sp>
        <p:nvSpPr>
          <p:cNvPr id="23" name="Line 19"/>
          <p:cNvSpPr/>
          <p:nvPr/>
        </p:nvSpPr>
        <p:spPr>
          <a:xfrm flipH="1">
            <a:off x="6120000" y="5424480"/>
            <a:ext cx="180360" cy="0"/>
          </a:xfrm>
          <a:prstGeom prst="line">
            <a:avLst/>
          </a:prstGeom>
          <a:ln w="38160">
            <a:solidFill>
              <a:srgbClr val="bfbfbf"/>
            </a:solidFill>
            <a:round/>
          </a:ln>
        </p:spPr>
      </p:sp>
      <p:sp>
        <p:nvSpPr>
          <p:cNvPr id="24" name="Line 20"/>
          <p:cNvSpPr/>
          <p:nvPr/>
        </p:nvSpPr>
        <p:spPr>
          <a:xfrm flipH="1">
            <a:off x="6036840" y="5207040"/>
            <a:ext cx="3287520" cy="0"/>
          </a:xfrm>
          <a:prstGeom prst="line">
            <a:avLst/>
          </a:prstGeom>
          <a:ln w="38160">
            <a:solidFill>
              <a:srgbClr val="bfbfbf"/>
            </a:solidFill>
            <a:round/>
          </a:ln>
        </p:spPr>
      </p:sp>
      <p:sp>
        <p:nvSpPr>
          <p:cNvPr id="25" name="CustomShape 21"/>
          <p:cNvSpPr/>
          <p:nvPr/>
        </p:nvSpPr>
        <p:spPr>
          <a:xfrm>
            <a:off x="5699880" y="4908600"/>
            <a:ext cx="44640" cy="44640"/>
          </a:xfrm>
          <a:prstGeom prst="ellipse">
            <a:avLst/>
          </a:prstGeom>
          <a:solidFill>
            <a:srgbClr val="a6a6a6"/>
          </a:solidFill>
          <a:ln w="38160">
            <a:solidFill>
              <a:srgbClr val="bfbfbf"/>
            </a:solidFill>
            <a:round/>
          </a:ln>
        </p:spPr>
      </p:sp>
      <p:sp>
        <p:nvSpPr>
          <p:cNvPr id="26" name="Line 22"/>
          <p:cNvSpPr/>
          <p:nvPr/>
        </p:nvSpPr>
        <p:spPr>
          <a:xfrm>
            <a:off x="6051600" y="5075280"/>
            <a:ext cx="0" cy="150480"/>
          </a:xfrm>
          <a:prstGeom prst="line">
            <a:avLst/>
          </a:prstGeom>
          <a:ln w="38160">
            <a:solidFill>
              <a:srgbClr val="bfbfbf"/>
            </a:solidFill>
            <a:round/>
          </a:ln>
        </p:spPr>
      </p:sp>
      <p:sp>
        <p:nvSpPr>
          <p:cNvPr id="27" name="Line 23"/>
          <p:cNvSpPr/>
          <p:nvPr/>
        </p:nvSpPr>
        <p:spPr>
          <a:xfrm flipH="1">
            <a:off x="5887080" y="5075280"/>
            <a:ext cx="180360" cy="0"/>
          </a:xfrm>
          <a:prstGeom prst="line">
            <a:avLst/>
          </a:prstGeom>
          <a:ln w="38160">
            <a:solidFill>
              <a:srgbClr val="bfbfbf"/>
            </a:solidFill>
            <a:round/>
          </a:ln>
        </p:spPr>
      </p:sp>
      <p:sp>
        <p:nvSpPr>
          <p:cNvPr id="28" name="Line 24"/>
          <p:cNvSpPr/>
          <p:nvPr/>
        </p:nvSpPr>
        <p:spPr>
          <a:xfrm>
            <a:off x="5887080" y="4931280"/>
            <a:ext cx="0" cy="150480"/>
          </a:xfrm>
          <a:prstGeom prst="line">
            <a:avLst/>
          </a:prstGeom>
          <a:ln w="38160">
            <a:solidFill>
              <a:srgbClr val="bfbfbf"/>
            </a:solidFill>
            <a:round/>
          </a:ln>
        </p:spPr>
      </p:sp>
      <p:sp>
        <p:nvSpPr>
          <p:cNvPr id="29" name="Line 25"/>
          <p:cNvSpPr/>
          <p:nvPr/>
        </p:nvSpPr>
        <p:spPr>
          <a:xfrm flipH="1">
            <a:off x="5722560" y="4931280"/>
            <a:ext cx="180360" cy="0"/>
          </a:xfrm>
          <a:prstGeom prst="line">
            <a:avLst/>
          </a:prstGeom>
          <a:ln w="38160">
            <a:solidFill>
              <a:srgbClr val="bfbfbf"/>
            </a:solidFill>
            <a:round/>
          </a:ln>
        </p:spPr>
      </p:sp>
      <p:sp>
        <p:nvSpPr>
          <p:cNvPr id="30" name="Line 26"/>
          <p:cNvSpPr/>
          <p:nvPr/>
        </p:nvSpPr>
        <p:spPr>
          <a:xfrm flipH="1" flipV="1">
            <a:off x="6226560" y="5147280"/>
            <a:ext cx="3025800" cy="9720"/>
          </a:xfrm>
          <a:prstGeom prst="line">
            <a:avLst/>
          </a:prstGeom>
          <a:ln w="38160">
            <a:solidFill>
              <a:srgbClr val="bfbfbf"/>
            </a:solidFill>
            <a:round/>
          </a:ln>
        </p:spPr>
      </p:sp>
      <p:sp>
        <p:nvSpPr>
          <p:cNvPr id="31" name="Line 27"/>
          <p:cNvSpPr/>
          <p:nvPr/>
        </p:nvSpPr>
        <p:spPr>
          <a:xfrm>
            <a:off x="6233040" y="5006520"/>
            <a:ext cx="0" cy="150480"/>
          </a:xfrm>
          <a:prstGeom prst="line">
            <a:avLst/>
          </a:prstGeom>
          <a:ln w="38160">
            <a:solidFill>
              <a:srgbClr val="bfbfbf"/>
            </a:solidFill>
            <a:round/>
          </a:ln>
        </p:spPr>
      </p:sp>
      <p:sp>
        <p:nvSpPr>
          <p:cNvPr id="32" name="CustomShape 28"/>
          <p:cNvSpPr/>
          <p:nvPr/>
        </p:nvSpPr>
        <p:spPr>
          <a:xfrm>
            <a:off x="6210360" y="4983840"/>
            <a:ext cx="44640" cy="44640"/>
          </a:xfrm>
          <a:prstGeom prst="ellipse">
            <a:avLst/>
          </a:prstGeom>
          <a:solidFill>
            <a:srgbClr val="a6a6a6"/>
          </a:solidFill>
          <a:ln w="38160">
            <a:solidFill>
              <a:srgbClr val="bfbfbf"/>
            </a:solidFill>
            <a:round/>
          </a:ln>
        </p:spPr>
      </p:sp>
      <p:sp>
        <p:nvSpPr>
          <p:cNvPr id="33" name="PlaceHolder 29"/>
          <p:cNvSpPr>
            <a:spLocks noGrp="1"/>
          </p:cNvSpPr>
          <p:nvPr>
            <p:ph type="title"/>
          </p:nvPr>
        </p:nvSpPr>
        <p:spPr>
          <a:xfrm>
            <a:off x="457200" y="273600"/>
            <a:ext cx="8228880" cy="1144800"/>
          </a:xfrm>
          <a:prstGeom prst="rect">
            <a:avLst/>
          </a:prstGeom>
        </p:spPr>
        <p:txBody>
          <a:bodyPr lIns="0" rIns="0" tIns="0" bIns="0" anchor="ctr"/>
          <a:p>
            <a:r>
              <a:rPr lang="es-MX" sz="4400">
                <a:latin typeface="Arial"/>
              </a:rPr>
              <a:t>Pulse para editar el formato del texto de título</a:t>
            </a:r>
            <a:endParaRPr/>
          </a:p>
        </p:txBody>
      </p:sp>
      <p:sp>
        <p:nvSpPr>
          <p:cNvPr id="34" name="PlaceHolder 30"/>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s-MX" sz="2800">
                <a:latin typeface="Arial"/>
              </a:rPr>
              <a:t>Pulse para editar el formato de esquema del texto</a:t>
            </a:r>
            <a:endParaRPr/>
          </a:p>
          <a:p>
            <a:pPr lvl="1">
              <a:buSzPct val="75000"/>
              <a:buFont typeface="StarSymbol"/>
              <a:buChar char=""/>
            </a:pPr>
            <a:r>
              <a:rPr lang="es-MX" sz="2800">
                <a:latin typeface="Arial"/>
              </a:rPr>
              <a:t>Segundo nivel del esquema</a:t>
            </a:r>
            <a:endParaRPr/>
          </a:p>
          <a:p>
            <a:pPr lvl="2">
              <a:buSzPct val="45000"/>
              <a:buFont typeface="StarSymbol"/>
              <a:buChar char=""/>
            </a:pPr>
            <a:r>
              <a:rPr lang="es-MX" sz="2800">
                <a:latin typeface="Arial"/>
              </a:rPr>
              <a:t>Tercer nivel del esquema</a:t>
            </a:r>
            <a:endParaRPr/>
          </a:p>
          <a:p>
            <a:pPr lvl="3">
              <a:buSzPct val="75000"/>
              <a:buFont typeface="StarSymbol"/>
              <a:buChar char=""/>
            </a:pPr>
            <a:r>
              <a:rPr lang="es-MX" sz="2800">
                <a:latin typeface="Arial"/>
              </a:rPr>
              <a:t>Cuarto nivel del esquema</a:t>
            </a:r>
            <a:endParaRPr/>
          </a:p>
          <a:p>
            <a:pPr lvl="4">
              <a:buSzPct val="45000"/>
              <a:buFont typeface="StarSymbol"/>
              <a:buChar char=""/>
            </a:pPr>
            <a:r>
              <a:rPr lang="es-MX" sz="2800">
                <a:latin typeface="Arial"/>
              </a:rPr>
              <a:t>Quinto nivel del esquema</a:t>
            </a:r>
            <a:endParaRPr/>
          </a:p>
          <a:p>
            <a:pPr lvl="5">
              <a:buSzPct val="45000"/>
              <a:buFont typeface="StarSymbol"/>
              <a:buChar char=""/>
            </a:pPr>
            <a:r>
              <a:rPr lang="es-MX" sz="2800">
                <a:latin typeface="Arial"/>
              </a:rPr>
              <a:t>Sexto nivel del esquema</a:t>
            </a:r>
            <a:endParaRPr/>
          </a:p>
          <a:p>
            <a:pPr lvl="6">
              <a:buSzPct val="45000"/>
              <a:buFont typeface="StarSymbol"/>
              <a:buChar char=""/>
            </a:pPr>
            <a:r>
              <a:rPr lang="es-MX" sz="28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9" name="Line 1"/>
          <p:cNvSpPr/>
          <p:nvPr/>
        </p:nvSpPr>
        <p:spPr>
          <a:xfrm flipH="1">
            <a:off x="4847760" y="6370560"/>
            <a:ext cx="4692600" cy="3600"/>
          </a:xfrm>
          <a:prstGeom prst="line">
            <a:avLst/>
          </a:prstGeom>
          <a:ln w="76320">
            <a:solidFill>
              <a:srgbClr val="c0e399"/>
            </a:solidFill>
            <a:round/>
          </a:ln>
        </p:spPr>
      </p:sp>
      <p:sp>
        <p:nvSpPr>
          <p:cNvPr id="70" name="CustomShape 2"/>
          <p:cNvSpPr/>
          <p:nvPr/>
        </p:nvSpPr>
        <p:spPr>
          <a:xfrm>
            <a:off x="4847760" y="6339960"/>
            <a:ext cx="44640" cy="53280"/>
          </a:xfrm>
          <a:prstGeom prst="ellipse">
            <a:avLst/>
          </a:prstGeom>
          <a:solidFill>
            <a:srgbClr val="92d050"/>
          </a:solidFill>
          <a:ln w="76320">
            <a:solidFill>
              <a:srgbClr val="c0e399"/>
            </a:solidFill>
            <a:round/>
          </a:ln>
        </p:spPr>
      </p:sp>
      <p:sp>
        <p:nvSpPr>
          <p:cNvPr id="71" name="Line 3"/>
          <p:cNvSpPr/>
          <p:nvPr/>
        </p:nvSpPr>
        <p:spPr>
          <a:xfrm flipH="1">
            <a:off x="4631760" y="6513480"/>
            <a:ext cx="4908600" cy="4680"/>
          </a:xfrm>
          <a:prstGeom prst="line">
            <a:avLst/>
          </a:prstGeom>
          <a:ln w="76320">
            <a:solidFill>
              <a:srgbClr val="c0e399"/>
            </a:solidFill>
            <a:round/>
          </a:ln>
        </p:spPr>
      </p:sp>
      <p:sp>
        <p:nvSpPr>
          <p:cNvPr id="72" name="CustomShape 4"/>
          <p:cNvSpPr/>
          <p:nvPr/>
        </p:nvSpPr>
        <p:spPr>
          <a:xfrm>
            <a:off x="4343760" y="6343560"/>
            <a:ext cx="318600" cy="173520"/>
          </a:xfrm>
          <a:prstGeom prst="rect">
            <a:avLst/>
          </a:prstGeom>
          <a:noFill/>
          <a:ln w="76320">
            <a:solidFill>
              <a:srgbClr val="c0e399"/>
            </a:solidFill>
            <a:round/>
          </a:ln>
        </p:spPr>
      </p:sp>
      <p:sp>
        <p:nvSpPr>
          <p:cNvPr id="73" name="CustomShape 5"/>
          <p:cNvSpPr/>
          <p:nvPr/>
        </p:nvSpPr>
        <p:spPr>
          <a:xfrm>
            <a:off x="4321080" y="6312600"/>
            <a:ext cx="44640" cy="53280"/>
          </a:xfrm>
          <a:prstGeom prst="ellipse">
            <a:avLst/>
          </a:prstGeom>
          <a:solidFill>
            <a:srgbClr val="92d050"/>
          </a:solidFill>
          <a:ln w="76320">
            <a:solidFill>
              <a:srgbClr val="c0e399"/>
            </a:solidFill>
            <a:round/>
          </a:ln>
        </p:spPr>
      </p:sp>
      <p:sp>
        <p:nvSpPr>
          <p:cNvPr id="74" name="Line 6"/>
          <p:cNvSpPr/>
          <p:nvPr/>
        </p:nvSpPr>
        <p:spPr>
          <a:xfrm flipH="1">
            <a:off x="5954400" y="6665400"/>
            <a:ext cx="3585960" cy="0"/>
          </a:xfrm>
          <a:prstGeom prst="line">
            <a:avLst/>
          </a:prstGeom>
          <a:ln w="76320">
            <a:solidFill>
              <a:srgbClr val="c0e399"/>
            </a:solidFill>
            <a:round/>
          </a:ln>
        </p:spPr>
      </p:sp>
      <p:sp>
        <p:nvSpPr>
          <p:cNvPr id="75" name="CustomShape 7"/>
          <p:cNvSpPr/>
          <p:nvPr/>
        </p:nvSpPr>
        <p:spPr>
          <a:xfrm>
            <a:off x="5931720" y="6638400"/>
            <a:ext cx="44640" cy="53280"/>
          </a:xfrm>
          <a:prstGeom prst="ellipse">
            <a:avLst/>
          </a:prstGeom>
          <a:solidFill>
            <a:srgbClr val="92d050"/>
          </a:solidFill>
          <a:ln w="76320">
            <a:solidFill>
              <a:srgbClr val="c0e399"/>
            </a:solidFill>
            <a:round/>
          </a:ln>
        </p:spPr>
      </p:sp>
      <p:pic>
        <p:nvPicPr>
          <p:cNvPr id="76" name="Picture 2" descr=""/>
          <p:cNvPicPr/>
          <p:nvPr/>
        </p:nvPicPr>
        <p:blipFill>
          <a:blip r:embed="rId2"/>
          <a:stretch>
            <a:fillRect/>
          </a:stretch>
        </p:blipFill>
        <p:spPr>
          <a:xfrm>
            <a:off x="-42480" y="-1467720"/>
            <a:ext cx="1330560" cy="9861480"/>
          </a:xfrm>
          <a:prstGeom prst="rect">
            <a:avLst/>
          </a:prstGeom>
          <a:ln>
            <a:noFill/>
          </a:ln>
        </p:spPr>
      </p:pic>
      <p:pic>
        <p:nvPicPr>
          <p:cNvPr id="77" name="Picture 5" descr=""/>
          <p:cNvPicPr/>
          <p:nvPr/>
        </p:nvPicPr>
        <p:blipFill>
          <a:blip r:embed="rId3"/>
          <a:stretch>
            <a:fillRect/>
          </a:stretch>
        </p:blipFill>
        <p:spPr>
          <a:xfrm>
            <a:off x="1289160" y="6164640"/>
            <a:ext cx="886680" cy="648000"/>
          </a:xfrm>
          <a:prstGeom prst="rect">
            <a:avLst/>
          </a:prstGeom>
          <a:ln>
            <a:noFill/>
          </a:ln>
        </p:spPr>
      </p:pic>
      <p:sp>
        <p:nvSpPr>
          <p:cNvPr id="78" name="CustomShape 8"/>
          <p:cNvSpPr/>
          <p:nvPr/>
        </p:nvSpPr>
        <p:spPr>
          <a:xfrm>
            <a:off x="2082240" y="6153480"/>
            <a:ext cx="2237400" cy="718920"/>
          </a:xfrm>
          <a:prstGeom prst="rect">
            <a:avLst/>
          </a:prstGeom>
          <a:noFill/>
          <a:ln>
            <a:noFill/>
          </a:ln>
        </p:spPr>
        <p:txBody>
          <a:bodyPr lIns="90000" rIns="90000" tIns="45000" bIns="45000" anchor="ctr"/>
          <a:p>
            <a:pPr>
              <a:lnSpc>
                <a:spcPct val="100000"/>
              </a:lnSpc>
            </a:pPr>
            <a:r>
              <a:rPr lang="es-MX">
                <a:solidFill>
                  <a:srgbClr val="a6a6a6"/>
                </a:solidFill>
                <a:latin typeface="Bauhaus 93"/>
                <a:ea typeface="DejaVu Sans"/>
              </a:rPr>
              <a:t>C# Intermedio</a:t>
            </a:r>
            <a:endParaRPr/>
          </a:p>
        </p:txBody>
      </p:sp>
      <p:sp>
        <p:nvSpPr>
          <p:cNvPr id="79" name="PlaceHolder 9"/>
          <p:cNvSpPr>
            <a:spLocks noGrp="1"/>
          </p:cNvSpPr>
          <p:nvPr>
            <p:ph type="title"/>
          </p:nvPr>
        </p:nvSpPr>
        <p:spPr>
          <a:xfrm>
            <a:off x="457200" y="273600"/>
            <a:ext cx="8229240" cy="1144800"/>
          </a:xfrm>
          <a:prstGeom prst="rect">
            <a:avLst/>
          </a:prstGeom>
        </p:spPr>
        <p:txBody>
          <a:bodyPr lIns="0" rIns="0" tIns="0" bIns="0" anchor="ctr"/>
          <a:p>
            <a:r>
              <a:rPr lang="es-MX">
                <a:latin typeface="Arial"/>
              </a:rPr>
              <a:t>Pulse para editar el formato del texto de título</a:t>
            </a:r>
            <a:endParaRPr/>
          </a:p>
        </p:txBody>
      </p:sp>
      <p:sp>
        <p:nvSpPr>
          <p:cNvPr id="80"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2800">
                <a:latin typeface="Arial"/>
              </a:rPr>
              <a:t>Pulse para editar el formato de esquema del texto</a:t>
            </a:r>
            <a:endParaRPr/>
          </a:p>
          <a:p>
            <a:pPr lvl="1">
              <a:buSzPct val="75000"/>
              <a:buFont typeface="StarSymbol"/>
              <a:buChar char=""/>
            </a:pPr>
            <a:r>
              <a:rPr lang="es-MX" sz="2000">
                <a:latin typeface="Arial"/>
              </a:rPr>
              <a:t>Segundo nivel del esquema</a:t>
            </a:r>
            <a:endParaRPr/>
          </a:p>
          <a:p>
            <a:pPr lvl="2">
              <a:buSzPct val="45000"/>
              <a:buFont typeface="StarSymbol"/>
              <a:buChar char=""/>
            </a:pPr>
            <a:r>
              <a:rPr lang="es-MX">
                <a:latin typeface="Arial"/>
              </a:rPr>
              <a:t>Tercer nivel del esquema</a:t>
            </a:r>
            <a:endParaRPr/>
          </a:p>
          <a:p>
            <a:pPr lvl="3">
              <a:buSzPct val="75000"/>
              <a:buFont typeface="StarSymbol"/>
              <a:buChar char=""/>
            </a:pPr>
            <a:r>
              <a:rPr lang="es-MX">
                <a:latin typeface="Arial"/>
              </a:rPr>
              <a:t>Cuarto nivel del esquema</a:t>
            </a:r>
            <a:endParaRPr/>
          </a:p>
          <a:p>
            <a:pPr lvl="4">
              <a:buSzPct val="45000"/>
              <a:buFont typeface="StarSymbol"/>
              <a:buChar char=""/>
            </a:pPr>
            <a:r>
              <a:rPr lang="es-MX" sz="2000">
                <a:latin typeface="Arial"/>
              </a:rPr>
              <a:t>Quinto nivel del esquema</a:t>
            </a:r>
            <a:endParaRPr/>
          </a:p>
          <a:p>
            <a:pPr lvl="5">
              <a:buSzPct val="45000"/>
              <a:buFont typeface="StarSymbol"/>
              <a:buChar char=""/>
            </a:pPr>
            <a:r>
              <a:rPr lang="es-MX" sz="2000">
                <a:latin typeface="Arial"/>
              </a:rPr>
              <a:t>Sexto nivel del esquema</a:t>
            </a:r>
            <a:endParaRPr/>
          </a:p>
          <a:p>
            <a:pPr lvl="6">
              <a:buSzPct val="45000"/>
              <a:buFont typeface="StarSymbol"/>
              <a:buChar char=""/>
            </a:pPr>
            <a:r>
              <a:rPr lang="es-MX"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2051640" y="2277000"/>
            <a:ext cx="6759000" cy="1468800"/>
          </a:xfrm>
          <a:prstGeom prst="rect">
            <a:avLst/>
          </a:prstGeom>
          <a:noFill/>
          <a:ln>
            <a:noFill/>
          </a:ln>
        </p:spPr>
        <p:txBody>
          <a:bodyPr lIns="90000" rIns="90000" tIns="45000" bIns="45000" anchor="ctr"/>
          <a:p>
            <a:pPr algn="r">
              <a:lnSpc>
                <a:spcPct val="100000"/>
              </a:lnSpc>
            </a:pPr>
            <a:r>
              <a:rPr lang="es-MX" sz="6600">
                <a:solidFill>
                  <a:srgbClr val="92d050"/>
                </a:solidFill>
                <a:latin typeface="Bauhaus 93"/>
                <a:ea typeface="DejaVu Sans"/>
              </a:rPr>
              <a:t>C# Intermedio</a:t>
            </a:r>
            <a:endParaRPr/>
          </a:p>
        </p:txBody>
      </p:sp>
      <p:sp>
        <p:nvSpPr>
          <p:cNvPr id="116" name="CustomShape 2"/>
          <p:cNvSpPr/>
          <p:nvPr/>
        </p:nvSpPr>
        <p:spPr>
          <a:xfrm>
            <a:off x="2592000" y="4320000"/>
            <a:ext cx="6399720" cy="1078920"/>
          </a:xfrm>
          <a:prstGeom prst="rect">
            <a:avLst/>
          </a:prstGeom>
          <a:noFill/>
          <a:ln>
            <a:noFill/>
          </a:ln>
        </p:spPr>
        <p:txBody>
          <a:bodyPr lIns="90000" rIns="90000" tIns="45000" bIns="45000"/>
          <a:p>
            <a:pPr algn="r">
              <a:lnSpc>
                <a:spcPct val="100000"/>
              </a:lnSpc>
            </a:pPr>
            <a:r>
              <a:rPr lang="es-MX" sz="3200">
                <a:solidFill>
                  <a:srgbClr val="8b8b8b"/>
                </a:solidFill>
                <a:latin typeface="Bauhaus 93"/>
                <a:ea typeface="DejaVu Sans"/>
              </a:rPr>
              <a:t>Strings</a:t>
            </a:r>
            <a:endParaRPr/>
          </a:p>
        </p:txBody>
      </p:sp>
      <p:sp>
        <p:nvSpPr>
          <p:cNvPr id="117" name="CustomShape 3"/>
          <p:cNvSpPr/>
          <p:nvPr/>
        </p:nvSpPr>
        <p:spPr>
          <a:xfrm>
            <a:off x="2761560" y="5877360"/>
            <a:ext cx="6399720" cy="1078920"/>
          </a:xfrm>
          <a:prstGeom prst="rect">
            <a:avLst/>
          </a:prstGeom>
          <a:noFill/>
          <a:ln>
            <a:noFill/>
          </a:ln>
        </p:spPr>
        <p:txBody>
          <a:bodyPr lIns="90000" rIns="90000" tIns="45000" bIns="45000"/>
          <a:p>
            <a:pPr algn="r">
              <a:lnSpc>
                <a:spcPct val="100000"/>
              </a:lnSpc>
            </a:pPr>
            <a:r>
              <a:rPr lang="es-MX" sz="2400">
                <a:solidFill>
                  <a:srgbClr val="bfbfbf"/>
                </a:solidFill>
                <a:latin typeface="Century Gothic"/>
                <a:ea typeface="DejaVu Sans"/>
              </a:rPr>
              <a:t>18 de enero del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Especificadores de formato</a:t>
            </a:r>
            <a:endParaRPr/>
          </a:p>
        </p:txBody>
      </p:sp>
      <p:sp>
        <p:nvSpPr>
          <p:cNvPr id="136"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b="1" lang="es-MX" sz="2900">
                <a:solidFill>
                  <a:srgbClr val="a6a6a6"/>
                </a:solidFill>
                <a:latin typeface="Century Gothic"/>
                <a:ea typeface="DejaVu Sans"/>
              </a:rPr>
              <a:t>'cadena‘, "cadena“ - Delimitador de cadena literal: </a:t>
            </a:r>
            <a:r>
              <a:rPr lang="es-MX" sz="2900">
                <a:solidFill>
                  <a:srgbClr val="a6a6a6"/>
                </a:solidFill>
                <a:latin typeface="Century Gothic"/>
                <a:ea typeface="DejaVu Sans"/>
              </a:rPr>
              <a:t>Indica que los caracteres que encierra se deben copiar en la cadena de resultado sin modificar.</a:t>
            </a:r>
            <a:endParaRPr/>
          </a:p>
          <a:p>
            <a:pPr>
              <a:lnSpc>
                <a:spcPct val="100000"/>
              </a:lnSpc>
            </a:pPr>
            <a:r>
              <a:rPr b="1" lang="es-MX" sz="2900">
                <a:solidFill>
                  <a:srgbClr val="a6a6a6"/>
                </a:solidFill>
                <a:latin typeface="Century Gothic"/>
                <a:ea typeface="DejaVu Sans"/>
              </a:rPr>
              <a:t>; - Separador de secciones:</a:t>
            </a:r>
            <a:r>
              <a:rPr lang="es-MX" sz="2900">
                <a:solidFill>
                  <a:srgbClr val="a6a6a6"/>
                </a:solidFill>
                <a:latin typeface="Century Gothic"/>
                <a:ea typeface="DejaVu Sans"/>
              </a:rPr>
              <a:t> Define secciones con cadenas de formato diferentes para los números positivos, negativos y cero.</a:t>
            </a:r>
            <a:endParaRPr/>
          </a:p>
          <a:p>
            <a:pPr>
              <a:lnSpc>
                <a:spcPct val="100000"/>
              </a:lnSpc>
            </a:pPr>
            <a:r>
              <a:rPr b="1" lang="es-MX" sz="2900">
                <a:solidFill>
                  <a:srgbClr val="a6a6a6"/>
                </a:solidFill>
                <a:latin typeface="Century Gothic"/>
                <a:ea typeface="DejaVu Sans"/>
              </a:rPr>
              <a:t>Todos los demás caracteres: </a:t>
            </a:r>
            <a:r>
              <a:rPr lang="es-MX" sz="2900">
                <a:solidFill>
                  <a:srgbClr val="a6a6a6"/>
                </a:solidFill>
                <a:latin typeface="Century Gothic"/>
                <a:ea typeface="DejaVu Sans"/>
              </a:rPr>
              <a:t>El carácter se copia en la cadena de resultado sin modificar.</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Clase StringBuilder</a:t>
            </a:r>
            <a:endParaRPr/>
          </a:p>
        </p:txBody>
      </p:sp>
      <p:sp>
        <p:nvSpPr>
          <p:cNvPr id="138"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lang="es-MX" sz="2600">
                <a:solidFill>
                  <a:srgbClr val="a6a6a6"/>
                </a:solidFill>
                <a:latin typeface="Century Gothic"/>
                <a:ea typeface="DejaVu Sans"/>
              </a:rPr>
              <a:t>- Las cadenas de caracteres string en realidad </a:t>
            </a:r>
            <a:r>
              <a:rPr b="1" lang="es-MX" sz="2600">
                <a:solidFill>
                  <a:srgbClr val="a6a6a6"/>
                </a:solidFill>
                <a:latin typeface="Century Gothic"/>
                <a:ea typeface="DejaVu Sans"/>
              </a:rPr>
              <a:t>son inmutables</a:t>
            </a:r>
            <a:r>
              <a:rPr lang="es-MX" sz="2600">
                <a:solidFill>
                  <a:srgbClr val="a6a6a6"/>
                </a:solidFill>
                <a:latin typeface="Century Gothic"/>
                <a:ea typeface="DejaVu Sans"/>
              </a:rPr>
              <a:t>. Por ejemplo, cuando dos cadenas se concatenan y el resultado se asigna a una de ellas, en realidad se está asignando una cadena nueva que tiene las dos cadenas anteriores juntas.</a:t>
            </a:r>
            <a:endParaRPr/>
          </a:p>
          <a:p>
            <a:pPr>
              <a:lnSpc>
                <a:spcPct val="100000"/>
              </a:lnSpc>
            </a:pPr>
            <a:r>
              <a:rPr lang="es-MX" sz="2600">
                <a:solidFill>
                  <a:srgbClr val="a6a6a6"/>
                </a:solidFill>
                <a:latin typeface="Century Gothic"/>
                <a:ea typeface="DejaVu Sans"/>
              </a:rPr>
              <a:t>- La clase StringBuilder representa una cadena de caracteres </a:t>
            </a:r>
            <a:r>
              <a:rPr b="1" lang="es-MX" sz="2600">
                <a:solidFill>
                  <a:srgbClr val="a6a6a6"/>
                </a:solidFill>
                <a:latin typeface="Century Gothic"/>
                <a:ea typeface="DejaVu Sans"/>
              </a:rPr>
              <a:t>modificable</a:t>
            </a:r>
            <a:r>
              <a:rPr lang="es-MX" sz="2600">
                <a:solidFill>
                  <a:srgbClr val="a6a6a6"/>
                </a:solidFill>
                <a:latin typeface="Century Gothic"/>
                <a:ea typeface="DejaVu Sans"/>
              </a:rPr>
              <a:t>. Esta clase no puede heredarse.</a:t>
            </a:r>
            <a:endParaRPr/>
          </a:p>
          <a:p>
            <a:pPr>
              <a:lnSpc>
                <a:spcPct val="100000"/>
              </a:lnSpc>
            </a:pPr>
            <a:r>
              <a:rPr lang="es-MX" sz="2600">
                <a:solidFill>
                  <a:srgbClr val="a6a6a6"/>
                </a:solidFill>
                <a:latin typeface="Century Gothic"/>
                <a:ea typeface="DejaVu Sans"/>
              </a:rPr>
              <a:t>- Esta clase es útil cuando se requiere hacer varias modificaciones a las cadenas de caracteres, ya que es más </a:t>
            </a:r>
            <a:r>
              <a:rPr b="1" lang="es-MX" sz="2600">
                <a:solidFill>
                  <a:srgbClr val="a6a6a6"/>
                </a:solidFill>
                <a:latin typeface="Century Gothic"/>
                <a:ea typeface="DejaVu Sans"/>
              </a:rPr>
              <a:t>eficiente</a:t>
            </a:r>
            <a:r>
              <a:rPr lang="es-MX" sz="2600">
                <a:solidFill>
                  <a:srgbClr val="a6a6a6"/>
                </a:solidFill>
                <a:latin typeface="Century Gothic"/>
                <a:ea typeface="DejaVu Sans"/>
              </a:rPr>
              <a:t> modificar un StringBuilder.</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Sintaxis</a:t>
            </a:r>
            <a:endParaRPr/>
          </a:p>
        </p:txBody>
      </p:sp>
      <p:sp>
        <p:nvSpPr>
          <p:cNvPr id="140"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lang="es-MX" sz="2400">
                <a:solidFill>
                  <a:srgbClr val="a6a6a6"/>
                </a:solidFill>
                <a:latin typeface="Century Gothic"/>
                <a:ea typeface="DejaVu Sans"/>
              </a:rPr>
              <a:t>-Para inicializar un objeto de la clase StringBuilder, se usa la siguiente sintaxis:</a:t>
            </a:r>
            <a:endParaRPr/>
          </a:p>
          <a:p>
            <a:pPr>
              <a:lnSpc>
                <a:spcPct val="100000"/>
              </a:lnSpc>
            </a:pPr>
            <a:endParaRPr/>
          </a:p>
          <a:p>
            <a:pPr>
              <a:lnSpc>
                <a:spcPct val="100000"/>
              </a:lnSpc>
            </a:pPr>
            <a:endParaRPr/>
          </a:p>
          <a:p>
            <a:pPr>
              <a:lnSpc>
                <a:spcPct val="100000"/>
              </a:lnSpc>
            </a:pPr>
            <a:r>
              <a:rPr lang="es-MX" sz="2400">
                <a:solidFill>
                  <a:srgbClr val="a6a6a6"/>
                </a:solidFill>
                <a:latin typeface="Century Gothic"/>
                <a:ea typeface="DejaVu Sans"/>
              </a:rPr>
              <a:t>-StringBuilder es un objeto dinámico que permite expandir el número de caracteres de la cadena que encapsula, se puede especificar un valor para el número máximo de caracteres que puede contener:</a:t>
            </a:r>
            <a:endParaRPr/>
          </a:p>
          <a:p>
            <a:pPr>
              <a:lnSpc>
                <a:spcPct val="100000"/>
              </a:lnSpc>
            </a:pPr>
            <a:endParaRPr/>
          </a:p>
          <a:p>
            <a:pPr>
              <a:lnSpc>
                <a:spcPct val="100000"/>
              </a:lnSpc>
            </a:pPr>
            <a:endParaRPr/>
          </a:p>
          <a:p>
            <a:pPr>
              <a:lnSpc>
                <a:spcPct val="100000"/>
              </a:lnSpc>
            </a:pPr>
            <a:r>
              <a:rPr lang="es-MX" sz="2400">
                <a:solidFill>
                  <a:srgbClr val="a6a6a6"/>
                </a:solidFill>
                <a:latin typeface="Century Gothic"/>
                <a:ea typeface="DejaVu Sans"/>
              </a:rPr>
              <a:t>-La capacidad del StringBuilder puede ser modificada:</a:t>
            </a:r>
            <a:endParaRPr/>
          </a:p>
          <a:p>
            <a:pPr>
              <a:lnSpc>
                <a:spcPct val="100000"/>
              </a:lnSpc>
            </a:pPr>
            <a:endParaRPr/>
          </a:p>
          <a:p>
            <a:pPr>
              <a:lnSpc>
                <a:spcPct val="100000"/>
              </a:lnSpc>
            </a:pPr>
            <a:endParaRPr/>
          </a:p>
        </p:txBody>
      </p:sp>
      <p:pic>
        <p:nvPicPr>
          <p:cNvPr id="141" name="Picture 2" descr=""/>
          <p:cNvPicPr/>
          <p:nvPr/>
        </p:nvPicPr>
        <p:blipFill>
          <a:blip r:embed="rId1"/>
          <a:stretch>
            <a:fillRect/>
          </a:stretch>
        </p:blipFill>
        <p:spPr>
          <a:xfrm>
            <a:off x="1321200" y="1899720"/>
            <a:ext cx="7766640" cy="718920"/>
          </a:xfrm>
          <a:prstGeom prst="rect">
            <a:avLst/>
          </a:prstGeom>
          <a:ln>
            <a:noFill/>
          </a:ln>
        </p:spPr>
      </p:pic>
      <p:pic>
        <p:nvPicPr>
          <p:cNvPr id="142" name="Picture 3" descr=""/>
          <p:cNvPicPr/>
          <p:nvPr/>
        </p:nvPicPr>
        <p:blipFill>
          <a:blip r:embed="rId2"/>
          <a:stretch>
            <a:fillRect/>
          </a:stretch>
        </p:blipFill>
        <p:spPr>
          <a:xfrm>
            <a:off x="1298520" y="4504320"/>
            <a:ext cx="7812000" cy="598320"/>
          </a:xfrm>
          <a:prstGeom prst="rect">
            <a:avLst/>
          </a:prstGeom>
          <a:ln>
            <a:noFill/>
          </a:ln>
        </p:spPr>
      </p:pic>
      <p:pic>
        <p:nvPicPr>
          <p:cNvPr id="143" name="Picture 2" descr=""/>
          <p:cNvPicPr/>
          <p:nvPr/>
        </p:nvPicPr>
        <p:blipFill>
          <a:blip r:embed="rId3"/>
          <a:stretch>
            <a:fillRect/>
          </a:stretch>
        </p:blipFill>
        <p:spPr>
          <a:xfrm>
            <a:off x="3543480" y="5500800"/>
            <a:ext cx="4968360" cy="784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Algunos métodos de  StringBuilder</a:t>
            </a:r>
            <a:endParaRPr/>
          </a:p>
        </p:txBody>
      </p:sp>
      <p:sp>
        <p:nvSpPr>
          <p:cNvPr id="145" name="CustomShape 2"/>
          <p:cNvSpPr/>
          <p:nvPr/>
        </p:nvSpPr>
        <p:spPr>
          <a:xfrm>
            <a:off x="1267200" y="1535040"/>
            <a:ext cx="7876440" cy="5035320"/>
          </a:xfrm>
          <a:prstGeom prst="rect">
            <a:avLst/>
          </a:prstGeom>
          <a:noFill/>
          <a:ln>
            <a:noFill/>
          </a:ln>
        </p:spPr>
        <p:txBody>
          <a:bodyPr lIns="90000" rIns="90000" tIns="45000" bIns="45000"/>
          <a:p>
            <a:pPr>
              <a:lnSpc>
                <a:spcPct val="100000"/>
              </a:lnSpc>
              <a:buFont typeface="StarSymbol"/>
              <a:buChar char="-"/>
            </a:pPr>
            <a:r>
              <a:rPr b="1" lang="es-MX" sz="2800">
                <a:solidFill>
                  <a:srgbClr val="a6a6a6"/>
                </a:solidFill>
                <a:latin typeface="Century Gothic"/>
                <a:ea typeface="DejaVu Sans"/>
              </a:rPr>
              <a:t>StringBuilder.Append</a:t>
            </a:r>
            <a:r>
              <a:rPr lang="es-MX" sz="2800">
                <a:solidFill>
                  <a:srgbClr val="a6a6a6"/>
                </a:solidFill>
                <a:latin typeface="Century Gothic"/>
                <a:ea typeface="DejaVu Sans"/>
              </a:rPr>
              <a:t> : Agrega caracteres al final del StringBuilder actual. </a:t>
            </a:r>
            <a:endParaRPr/>
          </a:p>
          <a:p>
            <a:pPr>
              <a:lnSpc>
                <a:spcPct val="100000"/>
              </a:lnSpc>
              <a:buFont typeface="StarSymbol"/>
              <a:buChar char="-"/>
            </a:pPr>
            <a:r>
              <a:rPr b="1" lang="es-MX" sz="2800">
                <a:solidFill>
                  <a:srgbClr val="a6a6a6"/>
                </a:solidFill>
                <a:latin typeface="Century Gothic"/>
                <a:ea typeface="DejaVu Sans"/>
              </a:rPr>
              <a:t>StringBuilder.Insert</a:t>
            </a:r>
            <a:r>
              <a:rPr lang="es-MX" sz="2800">
                <a:solidFill>
                  <a:srgbClr val="a6a6a6"/>
                </a:solidFill>
                <a:latin typeface="Century Gothic"/>
                <a:ea typeface="DejaVu Sans"/>
              </a:rPr>
              <a:t> : Inserta una cadena u objeto en el índice especificado del StringBuilder actual.</a:t>
            </a:r>
            <a:endParaRPr/>
          </a:p>
          <a:p>
            <a:pPr>
              <a:lnSpc>
                <a:spcPct val="100000"/>
              </a:lnSpc>
              <a:buFont typeface="StarSymbol"/>
              <a:buChar char="-"/>
            </a:pPr>
            <a:r>
              <a:rPr b="1" lang="es-MX" sz="2800">
                <a:solidFill>
                  <a:srgbClr val="a6a6a6"/>
                </a:solidFill>
                <a:latin typeface="Century Gothic"/>
                <a:ea typeface="DejaVu Sans"/>
              </a:rPr>
              <a:t>StringBuilder.Remove</a:t>
            </a:r>
            <a:r>
              <a:rPr lang="es-MX" sz="2800">
                <a:solidFill>
                  <a:srgbClr val="a6a6a6"/>
                </a:solidFill>
                <a:latin typeface="Century Gothic"/>
                <a:ea typeface="DejaVu Sans"/>
              </a:rPr>
              <a:t> : Quita el número de caracteres especificado del StringBuilder actual.</a:t>
            </a:r>
            <a:endParaRPr/>
          </a:p>
          <a:p>
            <a:pPr>
              <a:lnSpc>
                <a:spcPct val="100000"/>
              </a:lnSpc>
              <a:buFont typeface="StarSymbol"/>
              <a:buChar char="-"/>
            </a:pPr>
            <a:r>
              <a:rPr b="1" lang="es-MX" sz="2800">
                <a:solidFill>
                  <a:srgbClr val="a6a6a6"/>
                </a:solidFill>
                <a:latin typeface="Century Gothic"/>
                <a:ea typeface="DejaVu Sans"/>
              </a:rPr>
              <a:t>StringBuilder.Replace</a:t>
            </a:r>
            <a:r>
              <a:rPr lang="es-MX" sz="2800">
                <a:solidFill>
                  <a:srgbClr val="a6a6a6"/>
                </a:solidFill>
                <a:latin typeface="Century Gothic"/>
                <a:ea typeface="DejaVu Sans"/>
              </a:rPr>
              <a:t> : Reemplaza un carácter especificado en el índice especificado.</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Ejemplo de uso</a:t>
            </a:r>
            <a:endParaRPr/>
          </a:p>
        </p:txBody>
      </p:sp>
      <p:sp>
        <p:nvSpPr>
          <p:cNvPr id="147" name="CustomShape 2"/>
          <p:cNvSpPr/>
          <p:nvPr/>
        </p:nvSpPr>
        <p:spPr>
          <a:xfrm>
            <a:off x="1267200" y="1535040"/>
            <a:ext cx="7876440" cy="5035320"/>
          </a:xfrm>
          <a:prstGeom prst="rect">
            <a:avLst/>
          </a:prstGeom>
          <a:noFill/>
          <a:ln>
            <a:noFill/>
          </a:ln>
        </p:spPr>
      </p:sp>
      <p:pic>
        <p:nvPicPr>
          <p:cNvPr id="148" name="Picture 3" descr=""/>
          <p:cNvPicPr/>
          <p:nvPr/>
        </p:nvPicPr>
        <p:blipFill>
          <a:blip r:embed="rId1"/>
          <a:stretch>
            <a:fillRect/>
          </a:stretch>
        </p:blipFill>
        <p:spPr>
          <a:xfrm>
            <a:off x="1446840" y="1416960"/>
            <a:ext cx="7696800" cy="1477440"/>
          </a:xfrm>
          <a:prstGeom prst="rect">
            <a:avLst/>
          </a:prstGeom>
          <a:ln>
            <a:noFill/>
          </a:ln>
        </p:spPr>
      </p:pic>
      <p:pic>
        <p:nvPicPr>
          <p:cNvPr id="149" name="Picture 4" descr=""/>
          <p:cNvPicPr/>
          <p:nvPr/>
        </p:nvPicPr>
        <p:blipFill>
          <a:blip r:embed="rId2"/>
          <a:stretch>
            <a:fillRect/>
          </a:stretch>
        </p:blipFill>
        <p:spPr>
          <a:xfrm>
            <a:off x="2131560" y="3678120"/>
            <a:ext cx="6327360" cy="1746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¿Qué es un dato tipo string?</a:t>
            </a:r>
            <a:endParaRPr/>
          </a:p>
        </p:txBody>
      </p:sp>
      <p:sp>
        <p:nvSpPr>
          <p:cNvPr id="119" name="CustomShape 2"/>
          <p:cNvSpPr/>
          <p:nvPr/>
        </p:nvSpPr>
        <p:spPr>
          <a:xfrm>
            <a:off x="1321200" y="1273680"/>
            <a:ext cx="7570080" cy="5035320"/>
          </a:xfrm>
          <a:prstGeom prst="rect">
            <a:avLst/>
          </a:prstGeom>
          <a:noFill/>
          <a:ln>
            <a:noFill/>
          </a:ln>
        </p:spPr>
        <p:txBody>
          <a:bodyPr lIns="90000" rIns="90000" tIns="45000" bIns="45000"/>
          <a:p>
            <a:pPr>
              <a:lnSpc>
                <a:spcPct val="100000"/>
              </a:lnSpc>
              <a:buFont typeface="StarSymbol"/>
              <a:buChar char="-"/>
            </a:pPr>
            <a:r>
              <a:rPr lang="es-MX" sz="3200">
                <a:solidFill>
                  <a:srgbClr val="a6a6a6"/>
                </a:solidFill>
                <a:latin typeface="Century Gothic"/>
                <a:ea typeface="DejaVu Sans"/>
              </a:rPr>
              <a:t>El tipo string representa una secuencia de cero o más caracteres </a:t>
            </a:r>
            <a:r>
              <a:rPr b="1" lang="es-MX" sz="3200">
                <a:solidFill>
                  <a:srgbClr val="a6a6a6"/>
                </a:solidFill>
                <a:latin typeface="Century Gothic"/>
                <a:ea typeface="DejaVu Sans"/>
              </a:rPr>
              <a:t>Unicode</a:t>
            </a:r>
            <a:r>
              <a:rPr lang="es-MX" sz="3200">
                <a:solidFill>
                  <a:srgbClr val="a6a6a6"/>
                </a:solidFill>
                <a:latin typeface="Century Gothic"/>
                <a:ea typeface="DejaVu Sans"/>
              </a:rPr>
              <a:t>. </a:t>
            </a:r>
            <a:endParaRPr/>
          </a:p>
          <a:p>
            <a:pPr>
              <a:lnSpc>
                <a:spcPct val="100000"/>
              </a:lnSpc>
              <a:buFont typeface="StarSymbol"/>
              <a:buChar char="-"/>
            </a:pPr>
            <a:r>
              <a:rPr b="1" lang="es-MX" sz="3200">
                <a:solidFill>
                  <a:srgbClr val="a6a6a6"/>
                </a:solidFill>
                <a:latin typeface="Century Gothic"/>
                <a:ea typeface="DejaVu Sans"/>
              </a:rPr>
              <a:t>string</a:t>
            </a:r>
            <a:r>
              <a:rPr lang="es-MX" sz="3200">
                <a:solidFill>
                  <a:srgbClr val="a6a6a6"/>
                </a:solidFill>
                <a:latin typeface="Century Gothic"/>
                <a:ea typeface="DejaVu Sans"/>
              </a:rPr>
              <a:t> es un alias del nombre de la clase String en .NET Framework.</a:t>
            </a:r>
            <a:endParaRPr/>
          </a:p>
          <a:p>
            <a:pPr>
              <a:lnSpc>
                <a:spcPct val="100000"/>
              </a:lnSpc>
              <a:buFont typeface="StarSymbol"/>
              <a:buChar char="-"/>
            </a:pPr>
            <a:r>
              <a:rPr lang="es-MX" sz="3200">
                <a:solidFill>
                  <a:srgbClr val="a6a6a6"/>
                </a:solidFill>
                <a:latin typeface="Century Gothic"/>
                <a:ea typeface="DejaVu Sans"/>
              </a:rPr>
              <a:t>string es un tipo de referencia.</a:t>
            </a:r>
            <a:endParaRPr/>
          </a:p>
          <a:p>
            <a:pPr>
              <a:lnSpc>
                <a:spcPct val="100000"/>
              </a:lnSpc>
              <a:buFont typeface="StarSymbol"/>
              <a:buChar char="-"/>
            </a:pPr>
            <a:r>
              <a:rPr lang="es-MX" sz="3200">
                <a:solidFill>
                  <a:srgbClr val="a6a6a6"/>
                </a:solidFill>
                <a:latin typeface="Century Gothic"/>
                <a:ea typeface="DejaVu Sans"/>
              </a:rPr>
              <a:t>Los operadores de igualdad (</a:t>
            </a:r>
            <a:r>
              <a:rPr b="1" lang="es-MX" sz="3200">
                <a:solidFill>
                  <a:srgbClr val="a6a6a6"/>
                </a:solidFill>
                <a:latin typeface="Century Gothic"/>
                <a:ea typeface="DejaVu Sans"/>
              </a:rPr>
              <a:t>==</a:t>
            </a:r>
            <a:r>
              <a:rPr lang="es-MX" sz="3200">
                <a:solidFill>
                  <a:srgbClr val="a6a6a6"/>
                </a:solidFill>
                <a:latin typeface="Century Gothic"/>
                <a:ea typeface="DejaVu Sans"/>
              </a:rPr>
              <a:t> y </a:t>
            </a:r>
            <a:r>
              <a:rPr b="1" lang="es-MX" sz="3200">
                <a:solidFill>
                  <a:srgbClr val="a6a6a6"/>
                </a:solidFill>
                <a:latin typeface="Century Gothic"/>
                <a:ea typeface="DejaVu Sans"/>
              </a:rPr>
              <a:t>!=</a:t>
            </a:r>
            <a:r>
              <a:rPr lang="es-MX" sz="3200">
                <a:solidFill>
                  <a:srgbClr val="a6a6a6"/>
                </a:solidFill>
                <a:latin typeface="Century Gothic"/>
                <a:ea typeface="DejaVu Sans"/>
              </a:rPr>
              <a:t>) se definen para comparar los valores de objetos </a:t>
            </a:r>
            <a:r>
              <a:rPr b="1" lang="es-MX" sz="3200">
                <a:solidFill>
                  <a:srgbClr val="a6a6a6"/>
                </a:solidFill>
                <a:latin typeface="Century Gothic"/>
                <a:ea typeface="DejaVu Sans"/>
              </a:rPr>
              <a:t>string</a:t>
            </a:r>
            <a:r>
              <a:rPr lang="es-MX" sz="3200">
                <a:solidFill>
                  <a:srgbClr val="a6a6a6"/>
                </a:solidFill>
                <a:latin typeface="Century Gothic"/>
                <a:ea typeface="DejaVu Sans"/>
              </a:rPr>
              <a:t>, no las referencias.</a:t>
            </a:r>
            <a:endParaRPr/>
          </a:p>
          <a:p>
            <a:pPr>
              <a:lnSpc>
                <a:spcPct val="100000"/>
              </a:lnSpc>
            </a:pP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La clase String</a:t>
            </a:r>
            <a:endParaRPr/>
          </a:p>
        </p:txBody>
      </p:sp>
      <p:sp>
        <p:nvSpPr>
          <p:cNvPr id="121" name="CustomShape 2"/>
          <p:cNvSpPr/>
          <p:nvPr/>
        </p:nvSpPr>
        <p:spPr>
          <a:xfrm>
            <a:off x="1321200" y="1273680"/>
            <a:ext cx="7570080" cy="5035320"/>
          </a:xfrm>
          <a:prstGeom prst="rect">
            <a:avLst/>
          </a:prstGeom>
          <a:noFill/>
          <a:ln>
            <a:noFill/>
          </a:ln>
        </p:spPr>
        <p:txBody>
          <a:bodyPr lIns="90000" rIns="90000" tIns="45000" bIns="45000"/>
          <a:p>
            <a:pPr>
              <a:lnSpc>
                <a:spcPct val="100000"/>
              </a:lnSpc>
              <a:buFont typeface="StarSymbol"/>
              <a:buChar char="-"/>
            </a:pPr>
            <a:r>
              <a:rPr lang="es-MX" sz="3200">
                <a:solidFill>
                  <a:srgbClr val="a6a6a6"/>
                </a:solidFill>
                <a:latin typeface="Century Gothic"/>
                <a:ea typeface="DejaVu Sans"/>
              </a:rPr>
              <a:t>Representa texto como una serie de caracteres Unicode.</a:t>
            </a:r>
            <a:endParaRPr/>
          </a:p>
          <a:p>
            <a:pPr>
              <a:lnSpc>
                <a:spcPct val="100000"/>
              </a:lnSpc>
            </a:pPr>
            <a:endParaRPr/>
          </a:p>
          <a:p>
            <a:pPr>
              <a:lnSpc>
                <a:spcPct val="100000"/>
              </a:lnSpc>
            </a:pPr>
            <a:endParaRPr/>
          </a:p>
          <a:p>
            <a:pPr>
              <a:lnSpc>
                <a:spcPct val="100000"/>
              </a:lnSpc>
              <a:buFont typeface="StarSymbol"/>
              <a:buChar char="-"/>
            </a:pPr>
            <a:r>
              <a:rPr lang="es-MX" sz="3200">
                <a:solidFill>
                  <a:srgbClr val="a6a6a6"/>
                </a:solidFill>
                <a:latin typeface="Century Gothic"/>
                <a:ea typeface="DejaVu Sans"/>
              </a:rPr>
              <a:t>La clase String proporciona métodos que interactúan y modifican los datos tipo string de varias maneras útiles para el programador.</a:t>
            </a:r>
            <a:endParaRPr/>
          </a:p>
          <a:p>
            <a:pPr>
              <a:lnSpc>
                <a:spcPct val="100000"/>
              </a:lnSpc>
            </a:pP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Algunos métodos de String</a:t>
            </a:r>
            <a:endParaRPr/>
          </a:p>
        </p:txBody>
      </p:sp>
      <p:sp>
        <p:nvSpPr>
          <p:cNvPr id="123" name="CustomShape 2"/>
          <p:cNvSpPr/>
          <p:nvPr/>
        </p:nvSpPr>
        <p:spPr>
          <a:xfrm>
            <a:off x="1321200" y="1116720"/>
            <a:ext cx="7570080" cy="5035320"/>
          </a:xfrm>
          <a:prstGeom prst="rect">
            <a:avLst/>
          </a:prstGeom>
          <a:noFill/>
          <a:ln>
            <a:noFill/>
          </a:ln>
        </p:spPr>
        <p:txBody>
          <a:bodyPr lIns="90000" rIns="90000" tIns="45000" bIns="45000"/>
          <a:p>
            <a:pPr>
              <a:lnSpc>
                <a:spcPct val="100000"/>
              </a:lnSpc>
              <a:buFont typeface="StarSymbol"/>
              <a:buChar char="-"/>
            </a:pPr>
            <a:r>
              <a:rPr b="1" lang="es-MX" sz="2800">
                <a:solidFill>
                  <a:srgbClr val="a6a6a6"/>
                </a:solidFill>
                <a:latin typeface="Arial"/>
                <a:ea typeface="DejaVu Sans"/>
              </a:rPr>
              <a:t>Length</a:t>
            </a:r>
            <a:r>
              <a:rPr lang="es-MX" sz="2800">
                <a:solidFill>
                  <a:srgbClr val="a6a6a6"/>
                </a:solidFill>
                <a:latin typeface="Arial"/>
                <a:ea typeface="DejaVu Sans"/>
              </a:rPr>
              <a:t>: Propiedad que devuelve el número de caracteres del string.</a:t>
            </a:r>
            <a:endParaRPr/>
          </a:p>
          <a:p>
            <a:pPr>
              <a:lnSpc>
                <a:spcPct val="100000"/>
              </a:lnSpc>
            </a:pPr>
            <a:endParaRPr/>
          </a:p>
          <a:p>
            <a:pPr>
              <a:lnSpc>
                <a:spcPct val="100000"/>
              </a:lnSpc>
              <a:buFont typeface="StarSymbol"/>
              <a:buChar char="-"/>
            </a:pPr>
            <a:r>
              <a:rPr b="1" lang="es-MX" sz="2800">
                <a:solidFill>
                  <a:srgbClr val="a6a6a6"/>
                </a:solidFill>
                <a:latin typeface="Arial"/>
                <a:ea typeface="DejaVu Sans"/>
              </a:rPr>
              <a:t>public static bool Equals( string strA, string strB )</a:t>
            </a:r>
            <a:r>
              <a:rPr lang="es-MX" sz="2800">
                <a:solidFill>
                  <a:srgbClr val="a6a6a6"/>
                </a:solidFill>
                <a:latin typeface="Arial"/>
                <a:ea typeface="DejaVu Sans"/>
              </a:rPr>
              <a:t> Método estático que compara dos cadenas y devuelve verdadero si son iguales y falso si no.</a:t>
            </a:r>
            <a:endParaRPr/>
          </a:p>
          <a:p>
            <a:pPr>
              <a:lnSpc>
                <a:spcPct val="100000"/>
              </a:lnSpc>
            </a:pPr>
            <a:endParaRPr/>
          </a:p>
          <a:p>
            <a:pPr>
              <a:lnSpc>
                <a:spcPct val="100000"/>
              </a:lnSpc>
              <a:buFont typeface="StarSymbol"/>
              <a:buChar char="-"/>
            </a:pPr>
            <a:r>
              <a:rPr b="1" lang="es-MX" sz="2800">
                <a:solidFill>
                  <a:srgbClr val="a6a6a6"/>
                </a:solidFill>
                <a:latin typeface="Arial"/>
                <a:ea typeface="DejaVu Sans"/>
              </a:rPr>
              <a:t>public static string Concat( string str0, string str1 ) </a:t>
            </a:r>
            <a:r>
              <a:rPr lang="es-MX" sz="2800">
                <a:solidFill>
                  <a:srgbClr val="a6a6a6"/>
                </a:solidFill>
                <a:latin typeface="Arial"/>
                <a:ea typeface="DejaVu Sans"/>
              </a:rPr>
              <a:t>Concatena dos strings juntos, es decir, el string str1 se concatena al final de str0.</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Algunos métodos de String</a:t>
            </a:r>
            <a:endParaRPr/>
          </a:p>
        </p:txBody>
      </p:sp>
      <p:sp>
        <p:nvSpPr>
          <p:cNvPr id="125" name="CustomShape 2"/>
          <p:cNvSpPr/>
          <p:nvPr/>
        </p:nvSpPr>
        <p:spPr>
          <a:xfrm>
            <a:off x="1267200" y="1116720"/>
            <a:ext cx="7876440" cy="5035320"/>
          </a:xfrm>
          <a:prstGeom prst="rect">
            <a:avLst/>
          </a:prstGeom>
          <a:noFill/>
          <a:ln>
            <a:noFill/>
          </a:ln>
        </p:spPr>
        <p:txBody>
          <a:bodyPr lIns="90000" rIns="90000" tIns="45000" bIns="45000"/>
          <a:p>
            <a:pPr>
              <a:lnSpc>
                <a:spcPct val="100000"/>
              </a:lnSpc>
              <a:buFont typeface="StarSymbol"/>
              <a:buChar char="-"/>
            </a:pPr>
            <a:r>
              <a:rPr b="1" lang="es-MX" sz="2800">
                <a:solidFill>
                  <a:srgbClr val="a6a6a6"/>
                </a:solidFill>
                <a:latin typeface="Century Gothic"/>
                <a:ea typeface="DejaVu Sans"/>
              </a:rPr>
              <a:t>public int IndexOf( string value ) </a:t>
            </a:r>
            <a:r>
              <a:rPr lang="es-MX" sz="2800">
                <a:solidFill>
                  <a:srgbClr val="a6a6a6"/>
                </a:solidFill>
                <a:latin typeface="Century Gothic"/>
                <a:ea typeface="DejaVu Sans"/>
              </a:rPr>
              <a:t>Devuelve el índice (basado en 0) de la primera ocurrencia del string pasado como argumento dentro de otro.</a:t>
            </a:r>
            <a:endParaRPr/>
          </a:p>
          <a:p>
            <a:pPr>
              <a:lnSpc>
                <a:spcPct val="100000"/>
              </a:lnSpc>
            </a:pPr>
            <a:endParaRPr/>
          </a:p>
          <a:p>
            <a:pPr>
              <a:lnSpc>
                <a:spcPct val="100000"/>
              </a:lnSpc>
              <a:buFont typeface="StarSymbol"/>
              <a:buChar char="-"/>
            </a:pPr>
            <a:r>
              <a:rPr b="1" lang="es-MX" sz="2800">
                <a:solidFill>
                  <a:srgbClr val="a6a6a6"/>
                </a:solidFill>
                <a:latin typeface="Century Gothic"/>
                <a:ea typeface="DejaVu Sans"/>
              </a:rPr>
              <a:t>public bool startswith ( string value ) </a:t>
            </a:r>
            <a:r>
              <a:rPr lang="es-MX" sz="2800">
                <a:solidFill>
                  <a:srgbClr val="a6a6a6"/>
                </a:solidFill>
                <a:latin typeface="Century Gothic"/>
                <a:ea typeface="DejaVu Sans"/>
              </a:rPr>
              <a:t>Determina si una cadena string empieza con el string pasado como argumento. </a:t>
            </a:r>
            <a:endParaRPr/>
          </a:p>
          <a:p>
            <a:pPr>
              <a:lnSpc>
                <a:spcPct val="100000"/>
              </a:lnSpc>
            </a:pPr>
            <a:endParaRPr/>
          </a:p>
          <a:p>
            <a:pPr>
              <a:lnSpc>
                <a:spcPct val="100000"/>
              </a:lnSpc>
              <a:buFont typeface="StarSymbol"/>
              <a:buChar char="-"/>
            </a:pPr>
            <a:r>
              <a:rPr b="1" lang="es-MX" sz="2800">
                <a:solidFill>
                  <a:srgbClr val="a6a6a6"/>
                </a:solidFill>
                <a:latin typeface="Century Gothic"/>
                <a:ea typeface="DejaVu Sans"/>
              </a:rPr>
              <a:t>public string ToUpper() </a:t>
            </a:r>
            <a:r>
              <a:rPr lang="es-MX" sz="2800">
                <a:solidFill>
                  <a:srgbClr val="a6a6a6"/>
                </a:solidFill>
                <a:latin typeface="Century Gothic"/>
                <a:ea typeface="DejaVu Sans"/>
              </a:rPr>
              <a:t>Pone en mayúsculas todas las letras del string.</a:t>
            </a:r>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Dar formato a clases</a:t>
            </a:r>
            <a:endParaRPr/>
          </a:p>
        </p:txBody>
      </p:sp>
      <p:sp>
        <p:nvSpPr>
          <p:cNvPr id="127"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lang="es-MX" sz="2800">
                <a:solidFill>
                  <a:srgbClr val="a6a6a6"/>
                </a:solidFill>
                <a:latin typeface="Century Gothic"/>
                <a:ea typeface="DejaVu Sans"/>
              </a:rPr>
              <a:t>Se puede crear una cadena de formato numérico personalizado, formada por uno o varios especificadores numéricos personalizados, para definir cómo debe darse formato a los datos numéricos.</a:t>
            </a:r>
            <a:endParaRPr/>
          </a:p>
          <a:p>
            <a:pPr>
              <a:lnSpc>
                <a:spcPct val="100000"/>
              </a:lnSpc>
            </a:pPr>
            <a:endParaRPr/>
          </a:p>
          <a:p>
            <a:pPr>
              <a:lnSpc>
                <a:spcPct val="100000"/>
              </a:lnSpc>
            </a:pPr>
            <a:r>
              <a:rPr lang="es-MX" sz="2800">
                <a:solidFill>
                  <a:srgbClr val="a6a6a6"/>
                </a:solidFill>
                <a:latin typeface="Century Gothic"/>
                <a:ea typeface="DejaVu Sans"/>
              </a:rPr>
              <a:t>Ejemplo, si quisiéramos que un número double fuera representado de la siguiente forma: xxx.xxx, tendríamos que usar los siguientes formatos en el WriteLine:</a:t>
            </a:r>
            <a:endParaRPr/>
          </a:p>
          <a:p>
            <a:pPr>
              <a:lnSpc>
                <a:spcPct val="100000"/>
              </a:lnSpc>
            </a:pPr>
            <a:endParaRPr/>
          </a:p>
          <a:p>
            <a:pPr>
              <a:lnSpc>
                <a:spcPct val="100000"/>
              </a:lnSpc>
            </a:pPr>
            <a:endParaRPr/>
          </a:p>
        </p:txBody>
      </p:sp>
      <p:pic>
        <p:nvPicPr>
          <p:cNvPr id="128" name="Picture 2" descr=""/>
          <p:cNvPicPr/>
          <p:nvPr/>
        </p:nvPicPr>
        <p:blipFill>
          <a:blip r:embed="rId1"/>
          <a:stretch>
            <a:fillRect/>
          </a:stretch>
        </p:blipFill>
        <p:spPr>
          <a:xfrm>
            <a:off x="1441800" y="5484960"/>
            <a:ext cx="7328880" cy="1065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Especificadores de formato</a:t>
            </a:r>
            <a:endParaRPr/>
          </a:p>
        </p:txBody>
      </p:sp>
      <p:sp>
        <p:nvSpPr>
          <p:cNvPr id="130"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b="1" lang="es-MX" sz="2700">
                <a:solidFill>
                  <a:srgbClr val="a6a6a6"/>
                </a:solidFill>
                <a:latin typeface="Century Gothic"/>
                <a:ea typeface="DejaVu Sans"/>
              </a:rPr>
              <a:t>"0“ - Marcador de posición cero: </a:t>
            </a:r>
            <a:r>
              <a:rPr lang="es-MX" sz="2700">
                <a:solidFill>
                  <a:srgbClr val="a6a6a6"/>
                </a:solidFill>
                <a:latin typeface="Century Gothic"/>
                <a:ea typeface="DejaVu Sans"/>
              </a:rPr>
              <a:t>Reemplaza el cero con el dígito correspondiente si hay alguno presente. De lo contrario, el cero aparece en la cadena de resultado.</a:t>
            </a:r>
            <a:endParaRPr/>
          </a:p>
          <a:p>
            <a:pPr>
              <a:lnSpc>
                <a:spcPct val="100000"/>
              </a:lnSpc>
            </a:pPr>
            <a:r>
              <a:rPr b="1" lang="es-MX" sz="2700">
                <a:solidFill>
                  <a:srgbClr val="a6a6a6"/>
                </a:solidFill>
                <a:latin typeface="Century Gothic"/>
                <a:ea typeface="DejaVu Sans"/>
              </a:rPr>
              <a:t>"#“ - Marcador de posición de dígito: </a:t>
            </a:r>
            <a:r>
              <a:rPr lang="es-MX" sz="2700">
                <a:solidFill>
                  <a:srgbClr val="a6a6a6"/>
                </a:solidFill>
                <a:latin typeface="Century Gothic"/>
                <a:ea typeface="DejaVu Sans"/>
              </a:rPr>
              <a:t>Reemplaza el símbolo "#" por el dígito correspondiente si hay alguno presente. De lo contrario, no aparece ningún dígito en la cadena de resultado.</a:t>
            </a:r>
            <a:endParaRPr/>
          </a:p>
          <a:p>
            <a:pPr>
              <a:lnSpc>
                <a:spcPct val="100000"/>
              </a:lnSpc>
            </a:pPr>
            <a:r>
              <a:rPr b="1" lang="es-MX" sz="2700">
                <a:solidFill>
                  <a:srgbClr val="a6a6a6"/>
                </a:solidFill>
                <a:latin typeface="Century Gothic"/>
                <a:ea typeface="DejaVu Sans"/>
              </a:rPr>
              <a:t>".“ - Separador decimal: </a:t>
            </a:r>
            <a:r>
              <a:rPr lang="es-MX" sz="2700">
                <a:solidFill>
                  <a:srgbClr val="a6a6a6"/>
                </a:solidFill>
                <a:latin typeface="Century Gothic"/>
                <a:ea typeface="DejaVu Sans"/>
              </a:rPr>
              <a:t>Determina la ubicación del separador decimal en la cadena de resultado.</a:t>
            </a:r>
            <a:endParaRPr/>
          </a:p>
          <a:p>
            <a:pPr>
              <a:lnSpc>
                <a:spcPct val="100000"/>
              </a:lnSpc>
              <a:buFont typeface="StarSymbol"/>
              <a:buChar char="-"/>
            </a:pPr>
            <a:r>
              <a:rPr lang="es-MX" sz="2800">
                <a:solidFill>
                  <a:srgbClr val="a6a6a6"/>
                </a:solidFill>
                <a:latin typeface="Century Gothic"/>
                <a:ea typeface="DejaVu Sans"/>
              </a:rPr>
              <a:t>.</a:t>
            </a: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Especificadores de formato</a:t>
            </a:r>
            <a:endParaRPr/>
          </a:p>
        </p:txBody>
      </p:sp>
      <p:sp>
        <p:nvSpPr>
          <p:cNvPr id="132"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b="1" lang="es-MX" sz="2700">
                <a:solidFill>
                  <a:srgbClr val="a6a6a6"/>
                </a:solidFill>
                <a:latin typeface="Century Gothic"/>
                <a:ea typeface="DejaVu Sans"/>
              </a:rPr>
              <a:t>"0“ - Marcador de posición cero: </a:t>
            </a:r>
            <a:r>
              <a:rPr lang="es-MX" sz="2700">
                <a:solidFill>
                  <a:srgbClr val="a6a6a6"/>
                </a:solidFill>
                <a:latin typeface="Century Gothic"/>
                <a:ea typeface="DejaVu Sans"/>
              </a:rPr>
              <a:t>Reemplaza el cero con el dígito correspondiente si hay alguno presente. De lo contrario, el cero aparece en la cadena de resultado.</a:t>
            </a:r>
            <a:endParaRPr/>
          </a:p>
          <a:p>
            <a:pPr>
              <a:lnSpc>
                <a:spcPct val="100000"/>
              </a:lnSpc>
            </a:pPr>
            <a:r>
              <a:rPr b="1" lang="es-MX" sz="2700">
                <a:solidFill>
                  <a:srgbClr val="a6a6a6"/>
                </a:solidFill>
                <a:latin typeface="Century Gothic"/>
                <a:ea typeface="DejaVu Sans"/>
              </a:rPr>
              <a:t>"#“ - Marcador de posición de dígito: </a:t>
            </a:r>
            <a:r>
              <a:rPr lang="es-MX" sz="2700">
                <a:solidFill>
                  <a:srgbClr val="a6a6a6"/>
                </a:solidFill>
                <a:latin typeface="Century Gothic"/>
                <a:ea typeface="DejaVu Sans"/>
              </a:rPr>
              <a:t>Reemplaza el símbolo "#" por el dígito correspondiente si hay alguno presente. De lo contrario, no aparece ningún dígito en la cadena de resultado.</a:t>
            </a:r>
            <a:endParaRPr/>
          </a:p>
          <a:p>
            <a:pPr>
              <a:lnSpc>
                <a:spcPct val="100000"/>
              </a:lnSpc>
            </a:pPr>
            <a:r>
              <a:rPr b="1" lang="es-MX" sz="2700">
                <a:solidFill>
                  <a:srgbClr val="a6a6a6"/>
                </a:solidFill>
                <a:latin typeface="Century Gothic"/>
                <a:ea typeface="DejaVu Sans"/>
              </a:rPr>
              <a:t>".“ - Separador decimal: </a:t>
            </a:r>
            <a:r>
              <a:rPr lang="es-MX" sz="2700">
                <a:solidFill>
                  <a:srgbClr val="a6a6a6"/>
                </a:solidFill>
                <a:latin typeface="Century Gothic"/>
                <a:ea typeface="DejaVu Sans"/>
              </a:rPr>
              <a:t>Determina la ubicación del separador decimal en la cadena de resultado.</a:t>
            </a: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1321200" y="274680"/>
            <a:ext cx="7570080" cy="1141920"/>
          </a:xfrm>
          <a:prstGeom prst="rect">
            <a:avLst/>
          </a:prstGeom>
          <a:noFill/>
          <a:ln>
            <a:noFill/>
          </a:ln>
        </p:spPr>
        <p:txBody>
          <a:bodyPr lIns="90000" rIns="90000" tIns="45000" bIns="45000" anchor="ctr"/>
          <a:p>
            <a:pPr algn="r">
              <a:lnSpc>
                <a:spcPct val="100000"/>
              </a:lnSpc>
            </a:pPr>
            <a:r>
              <a:rPr lang="es-MX" sz="4400">
                <a:solidFill>
                  <a:srgbClr val="92d050"/>
                </a:solidFill>
                <a:latin typeface="Bauhaus 93"/>
                <a:ea typeface="DejaVu Sans"/>
              </a:rPr>
              <a:t>Especificadores de formato</a:t>
            </a:r>
            <a:endParaRPr/>
          </a:p>
        </p:txBody>
      </p:sp>
      <p:sp>
        <p:nvSpPr>
          <p:cNvPr id="134" name="CustomShape 2"/>
          <p:cNvSpPr/>
          <p:nvPr/>
        </p:nvSpPr>
        <p:spPr>
          <a:xfrm>
            <a:off x="1267200" y="1116720"/>
            <a:ext cx="7876440" cy="5035320"/>
          </a:xfrm>
          <a:prstGeom prst="rect">
            <a:avLst/>
          </a:prstGeom>
          <a:noFill/>
          <a:ln>
            <a:noFill/>
          </a:ln>
        </p:spPr>
        <p:txBody>
          <a:bodyPr lIns="90000" rIns="90000" tIns="45000" bIns="45000"/>
          <a:p>
            <a:pPr>
              <a:lnSpc>
                <a:spcPct val="100000"/>
              </a:lnSpc>
            </a:pPr>
            <a:r>
              <a:rPr b="1" lang="es-MX" sz="2800">
                <a:solidFill>
                  <a:srgbClr val="a6a6a6"/>
                </a:solidFill>
                <a:latin typeface="Century Gothic"/>
                <a:ea typeface="DejaVu Sans"/>
              </a:rPr>
              <a:t>",“ - Separador de grupos y escala numérica: </a:t>
            </a:r>
            <a:r>
              <a:rPr lang="es-MX" sz="2800">
                <a:solidFill>
                  <a:srgbClr val="a6a6a6"/>
                </a:solidFill>
                <a:latin typeface="Century Gothic"/>
                <a:ea typeface="DejaVu Sans"/>
              </a:rPr>
              <a:t>Actúa como separador de grupos y como especificador de escala numérica.</a:t>
            </a:r>
            <a:endParaRPr/>
          </a:p>
          <a:p>
            <a:pPr>
              <a:lnSpc>
                <a:spcPct val="100000"/>
              </a:lnSpc>
            </a:pPr>
            <a:r>
              <a:rPr b="1" lang="es-MX" sz="2800">
                <a:solidFill>
                  <a:srgbClr val="a6a6a6"/>
                </a:solidFill>
                <a:latin typeface="Century Gothic"/>
                <a:ea typeface="DejaVu Sans"/>
              </a:rPr>
              <a:t>"%“ - Marcador de posición de porcentaje: </a:t>
            </a:r>
            <a:r>
              <a:rPr lang="es-MX" sz="2800">
                <a:solidFill>
                  <a:srgbClr val="a6a6a6"/>
                </a:solidFill>
                <a:latin typeface="Century Gothic"/>
                <a:ea typeface="DejaVu Sans"/>
              </a:rPr>
              <a:t>Multiplica un número por 100 e inserta un símbolo de porcentaje adaptado en la cadena de resultado.</a:t>
            </a:r>
            <a:endParaRPr/>
          </a:p>
          <a:p>
            <a:pPr>
              <a:lnSpc>
                <a:spcPct val="100000"/>
              </a:lnSpc>
            </a:pPr>
            <a:r>
              <a:rPr b="1" lang="es-MX" sz="2800">
                <a:solidFill>
                  <a:srgbClr val="a6a6a6"/>
                </a:solidFill>
                <a:latin typeface="Century Gothic"/>
                <a:ea typeface="DejaVu Sans"/>
              </a:rPr>
              <a:t>"E0“, "E+0“, "E-0“ - Notación exponencial: </a:t>
            </a:r>
            <a:r>
              <a:rPr lang="es-MX" sz="2800">
                <a:solidFill>
                  <a:srgbClr val="a6a6a6"/>
                </a:solidFill>
                <a:latin typeface="Century Gothic"/>
                <a:ea typeface="DejaVu Sans"/>
              </a:rPr>
              <a:t>Si va seguido al menos de un 0 (cero), da formato al resultado usando notación exponencial.</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