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8.png" ContentType="image/png"/>
  <Override PartName="/ppt/media/image5.jpeg" ContentType="image/jpeg"/>
  <Override PartName="/ppt/media/image7.png" ContentType="image/png"/>
  <Override PartName="/ppt/media/image4.png" ContentType="image/png"/>
  <Override PartName="/ppt/media/image9.jpeg" ContentType="image/jpeg"/>
  <Override PartName="/ppt/media/image3.png" ContentType="image/png"/>
  <Override PartName="/ppt/media/image6.png" ContentType="image/png"/>
  <Override PartName="/ppt/media/image2.jpeg" ContentType="image/jpe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5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67" name="" descr=""/>
          <p:cNvPicPr/>
          <p:nvPr/>
        </p:nvPicPr>
        <p:blipFill>
          <a:blip r:embed="rId2"/>
          <a:stretch>
            <a:fillRect/>
          </a:stretch>
        </p:blipFill>
        <p:spPr>
          <a:xfrm>
            <a:off x="2079000" y="1604520"/>
            <a:ext cx="4984920" cy="3977280"/>
          </a:xfrm>
          <a:prstGeom prst="rect">
            <a:avLst/>
          </a:prstGeom>
          <a:ln>
            <a:noFill/>
          </a:ln>
        </p:spPr>
      </p:pic>
      <p:pic>
        <p:nvPicPr>
          <p:cNvPr id="6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3" name="" descr=""/>
          <p:cNvPicPr/>
          <p:nvPr/>
        </p:nvPicPr>
        <p:blipFill>
          <a:blip r:embed="rId2"/>
          <a:stretch>
            <a:fillRect/>
          </a:stretch>
        </p:blipFill>
        <p:spPr>
          <a:xfrm>
            <a:off x="2079000" y="1604520"/>
            <a:ext cx="4984920" cy="3977280"/>
          </a:xfrm>
          <a:prstGeom prst="rect">
            <a:avLst/>
          </a:prstGeom>
          <a:ln>
            <a:noFill/>
          </a:ln>
        </p:spPr>
      </p:pic>
      <p:pic>
        <p:nvPicPr>
          <p:cNvPr id="11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4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H="1">
            <a:off x="4847760" y="6370560"/>
            <a:ext cx="4692600" cy="3600"/>
          </a:xfrm>
          <a:prstGeom prst="line">
            <a:avLst/>
          </a:prstGeom>
          <a:ln w="76320">
            <a:solidFill>
              <a:srgbClr val="c0e399"/>
            </a:solidFill>
            <a:round/>
          </a:ln>
        </p:spPr>
      </p:sp>
      <p:sp>
        <p:nvSpPr>
          <p:cNvPr id="1" name="CustomShape 2"/>
          <p:cNvSpPr/>
          <p:nvPr/>
        </p:nvSpPr>
        <p:spPr>
          <a:xfrm>
            <a:off x="4847760" y="6339960"/>
            <a:ext cx="44640" cy="53280"/>
          </a:xfrm>
          <a:prstGeom prst="ellipse">
            <a:avLst/>
          </a:prstGeom>
          <a:solidFill>
            <a:srgbClr val="92d050"/>
          </a:solidFill>
          <a:ln w="76320">
            <a:solidFill>
              <a:srgbClr val="c0e399"/>
            </a:solidFill>
            <a:round/>
          </a:ln>
        </p:spPr>
      </p:sp>
      <p:sp>
        <p:nvSpPr>
          <p:cNvPr id="2" name="Line 3"/>
          <p:cNvSpPr/>
          <p:nvPr/>
        </p:nvSpPr>
        <p:spPr>
          <a:xfrm flipH="1">
            <a:off x="4631760" y="6513480"/>
            <a:ext cx="4908600" cy="4680"/>
          </a:xfrm>
          <a:prstGeom prst="line">
            <a:avLst/>
          </a:prstGeom>
          <a:ln w="76320">
            <a:solidFill>
              <a:srgbClr val="c0e399"/>
            </a:solidFill>
            <a:round/>
          </a:ln>
        </p:spPr>
      </p:sp>
      <p:sp>
        <p:nvSpPr>
          <p:cNvPr id="3" name="CustomShape 4"/>
          <p:cNvSpPr/>
          <p:nvPr/>
        </p:nvSpPr>
        <p:spPr>
          <a:xfrm>
            <a:off x="4343760" y="6343560"/>
            <a:ext cx="318600" cy="173520"/>
          </a:xfrm>
          <a:prstGeom prst="rect">
            <a:avLst/>
          </a:prstGeom>
          <a:noFill/>
          <a:ln w="76320">
            <a:solidFill>
              <a:srgbClr val="c0e399"/>
            </a:solidFill>
            <a:round/>
          </a:ln>
        </p:spPr>
      </p:sp>
      <p:sp>
        <p:nvSpPr>
          <p:cNvPr id="4" name="CustomShape 5"/>
          <p:cNvSpPr/>
          <p:nvPr/>
        </p:nvSpPr>
        <p:spPr>
          <a:xfrm>
            <a:off x="4321080" y="6312600"/>
            <a:ext cx="44640" cy="53280"/>
          </a:xfrm>
          <a:prstGeom prst="ellipse">
            <a:avLst/>
          </a:prstGeom>
          <a:solidFill>
            <a:srgbClr val="92d050"/>
          </a:solidFill>
          <a:ln w="76320">
            <a:solidFill>
              <a:srgbClr val="c0e399"/>
            </a:solidFill>
            <a:round/>
          </a:ln>
        </p:spPr>
      </p:sp>
      <p:sp>
        <p:nvSpPr>
          <p:cNvPr id="5" name="Line 6"/>
          <p:cNvSpPr/>
          <p:nvPr/>
        </p:nvSpPr>
        <p:spPr>
          <a:xfrm flipH="1">
            <a:off x="5954400" y="6665400"/>
            <a:ext cx="3585960" cy="0"/>
          </a:xfrm>
          <a:prstGeom prst="line">
            <a:avLst/>
          </a:prstGeom>
          <a:ln w="76320">
            <a:solidFill>
              <a:srgbClr val="c0e399"/>
            </a:solidFill>
            <a:round/>
          </a:ln>
        </p:spPr>
      </p:sp>
      <p:sp>
        <p:nvSpPr>
          <p:cNvPr id="6" name="CustomShape 7"/>
          <p:cNvSpPr/>
          <p:nvPr/>
        </p:nvSpPr>
        <p:spPr>
          <a:xfrm>
            <a:off x="5931720" y="6638400"/>
            <a:ext cx="44640" cy="53280"/>
          </a:xfrm>
          <a:prstGeom prst="ellipse">
            <a:avLst/>
          </a:prstGeom>
          <a:solidFill>
            <a:srgbClr val="92d050"/>
          </a:solidFill>
          <a:ln w="76320">
            <a:solidFill>
              <a:srgbClr val="c0e399"/>
            </a:solidFill>
            <a:round/>
          </a:ln>
        </p:spPr>
      </p:sp>
      <p:pic>
        <p:nvPicPr>
          <p:cNvPr id="7" name="Picture 2" descr=""/>
          <p:cNvPicPr/>
          <p:nvPr/>
        </p:nvPicPr>
        <p:blipFill>
          <a:blip r:embed="rId2"/>
          <a:stretch>
            <a:fillRect/>
          </a:stretch>
        </p:blipFill>
        <p:spPr>
          <a:xfrm>
            <a:off x="-42480" y="-1467720"/>
            <a:ext cx="1330560" cy="9861480"/>
          </a:xfrm>
          <a:prstGeom prst="rect">
            <a:avLst/>
          </a:prstGeom>
          <a:ln>
            <a:noFill/>
          </a:ln>
        </p:spPr>
      </p:pic>
      <p:pic>
        <p:nvPicPr>
          <p:cNvPr id="8" name="Picture 5" descr=""/>
          <p:cNvPicPr/>
          <p:nvPr/>
        </p:nvPicPr>
        <p:blipFill>
          <a:blip r:embed="rId3"/>
          <a:stretch>
            <a:fillRect/>
          </a:stretch>
        </p:blipFill>
        <p:spPr>
          <a:xfrm>
            <a:off x="1289160" y="6164640"/>
            <a:ext cx="886680" cy="648000"/>
          </a:xfrm>
          <a:prstGeom prst="rect">
            <a:avLst/>
          </a:prstGeom>
          <a:ln>
            <a:noFill/>
          </a:ln>
        </p:spPr>
      </p:pic>
      <p:sp>
        <p:nvSpPr>
          <p:cNvPr id="9" name="CustomShape 8"/>
          <p:cNvSpPr/>
          <p:nvPr/>
        </p:nvSpPr>
        <p:spPr>
          <a:xfrm>
            <a:off x="2082240" y="6153480"/>
            <a:ext cx="2237400" cy="718920"/>
          </a:xfrm>
          <a:prstGeom prst="rect">
            <a:avLst/>
          </a:prstGeom>
          <a:noFill/>
          <a:ln>
            <a:noFill/>
          </a:ln>
        </p:spPr>
        <p:txBody>
          <a:bodyPr lIns="90000" rIns="90000" tIns="45000" bIns="45000" anchor="ctr"/>
          <a:p>
            <a:pPr>
              <a:lnSpc>
                <a:spcPct val="100000"/>
              </a:lnSpc>
            </a:pPr>
            <a:r>
              <a:rPr lang="es-MX">
                <a:solidFill>
                  <a:srgbClr val="a6a6a6"/>
                </a:solidFill>
                <a:latin typeface="Bauhaus 93"/>
                <a:ea typeface="DejaVu Sans"/>
              </a:rPr>
              <a:t>Fortran Básico</a:t>
            </a:r>
            <a:endParaRPr/>
          </a:p>
        </p:txBody>
      </p:sp>
      <p:pic>
        <p:nvPicPr>
          <p:cNvPr id="10" name="Picture 2" descr=""/>
          <p:cNvPicPr/>
          <p:nvPr/>
        </p:nvPicPr>
        <p:blipFill>
          <a:blip r:embed="rId4"/>
          <a:stretch>
            <a:fillRect/>
          </a:stretch>
        </p:blipFill>
        <p:spPr>
          <a:xfrm>
            <a:off x="-36360" y="0"/>
            <a:ext cx="4149360" cy="6901560"/>
          </a:xfrm>
          <a:prstGeom prst="rect">
            <a:avLst/>
          </a:prstGeom>
          <a:ln>
            <a:noFill/>
          </a:ln>
        </p:spPr>
      </p:pic>
      <p:pic>
        <p:nvPicPr>
          <p:cNvPr id="11" name="Picture 3" descr=""/>
          <p:cNvPicPr/>
          <p:nvPr/>
        </p:nvPicPr>
        <p:blipFill>
          <a:blip r:embed="rId5"/>
          <a:stretch>
            <a:fillRect/>
          </a:stretch>
        </p:blipFill>
        <p:spPr>
          <a:xfrm>
            <a:off x="4356000" y="258840"/>
            <a:ext cx="3527280" cy="652680"/>
          </a:xfrm>
          <a:prstGeom prst="rect">
            <a:avLst/>
          </a:prstGeom>
          <a:ln>
            <a:noFill/>
          </a:ln>
        </p:spPr>
      </p:pic>
      <p:pic>
        <p:nvPicPr>
          <p:cNvPr id="12" name="Picture 5" descr=""/>
          <p:cNvPicPr/>
          <p:nvPr/>
        </p:nvPicPr>
        <p:blipFill>
          <a:blip r:embed="rId6"/>
          <a:stretch>
            <a:fillRect/>
          </a:stretch>
        </p:blipFill>
        <p:spPr>
          <a:xfrm>
            <a:off x="7915320" y="160560"/>
            <a:ext cx="1120320" cy="819000"/>
          </a:xfrm>
          <a:prstGeom prst="rect">
            <a:avLst/>
          </a:prstGeom>
          <a:ln>
            <a:noFill/>
          </a:ln>
        </p:spPr>
      </p:pic>
      <p:sp>
        <p:nvSpPr>
          <p:cNvPr id="13" name="Line 9"/>
          <p:cNvSpPr/>
          <p:nvPr/>
        </p:nvSpPr>
        <p:spPr>
          <a:xfrm flipH="1">
            <a:off x="3347640" y="3630960"/>
            <a:ext cx="5904720" cy="3240"/>
          </a:xfrm>
          <a:prstGeom prst="line">
            <a:avLst/>
          </a:prstGeom>
          <a:ln w="76320">
            <a:solidFill>
              <a:srgbClr val="c0e399"/>
            </a:solidFill>
            <a:round/>
          </a:ln>
        </p:spPr>
      </p:sp>
      <p:sp>
        <p:nvSpPr>
          <p:cNvPr id="14" name="CustomShape 10"/>
          <p:cNvSpPr/>
          <p:nvPr/>
        </p:nvSpPr>
        <p:spPr>
          <a:xfrm>
            <a:off x="3348000" y="3600360"/>
            <a:ext cx="44640" cy="53280"/>
          </a:xfrm>
          <a:prstGeom prst="ellipse">
            <a:avLst/>
          </a:prstGeom>
          <a:solidFill>
            <a:srgbClr val="92d050"/>
          </a:solidFill>
          <a:ln w="76320">
            <a:solidFill>
              <a:srgbClr val="c0e399"/>
            </a:solidFill>
            <a:round/>
          </a:ln>
        </p:spPr>
      </p:sp>
      <p:sp>
        <p:nvSpPr>
          <p:cNvPr id="15" name="Line 11"/>
          <p:cNvSpPr/>
          <p:nvPr/>
        </p:nvSpPr>
        <p:spPr>
          <a:xfrm flipH="1">
            <a:off x="3131640" y="3778200"/>
            <a:ext cx="6120720" cy="0"/>
          </a:xfrm>
          <a:prstGeom prst="line">
            <a:avLst/>
          </a:prstGeom>
          <a:ln w="76320">
            <a:solidFill>
              <a:srgbClr val="c0e399"/>
            </a:solidFill>
            <a:round/>
          </a:ln>
        </p:spPr>
      </p:sp>
      <p:sp>
        <p:nvSpPr>
          <p:cNvPr id="16" name="CustomShape 12"/>
          <p:cNvSpPr/>
          <p:nvPr/>
        </p:nvSpPr>
        <p:spPr>
          <a:xfrm>
            <a:off x="2843640" y="3603960"/>
            <a:ext cx="318600" cy="173520"/>
          </a:xfrm>
          <a:prstGeom prst="rect">
            <a:avLst/>
          </a:prstGeom>
          <a:noFill/>
          <a:ln w="76320">
            <a:solidFill>
              <a:srgbClr val="c0e399"/>
            </a:solidFill>
            <a:round/>
          </a:ln>
        </p:spPr>
      </p:sp>
      <p:sp>
        <p:nvSpPr>
          <p:cNvPr id="17" name="CustomShape 13"/>
          <p:cNvSpPr/>
          <p:nvPr/>
        </p:nvSpPr>
        <p:spPr>
          <a:xfrm>
            <a:off x="2820960" y="3573000"/>
            <a:ext cx="44640" cy="53280"/>
          </a:xfrm>
          <a:prstGeom prst="ellipse">
            <a:avLst/>
          </a:prstGeom>
          <a:solidFill>
            <a:srgbClr val="92d050"/>
          </a:solidFill>
          <a:ln w="76320">
            <a:solidFill>
              <a:srgbClr val="c0e399"/>
            </a:solidFill>
            <a:round/>
          </a:ln>
        </p:spPr>
      </p:sp>
      <p:sp>
        <p:nvSpPr>
          <p:cNvPr id="18" name="Line 14"/>
          <p:cNvSpPr/>
          <p:nvPr/>
        </p:nvSpPr>
        <p:spPr>
          <a:xfrm flipH="1">
            <a:off x="4454280" y="3925800"/>
            <a:ext cx="4798080" cy="0"/>
          </a:xfrm>
          <a:prstGeom prst="line">
            <a:avLst/>
          </a:prstGeom>
          <a:ln w="76320">
            <a:solidFill>
              <a:srgbClr val="c0e399"/>
            </a:solidFill>
            <a:round/>
          </a:ln>
        </p:spPr>
      </p:sp>
      <p:sp>
        <p:nvSpPr>
          <p:cNvPr id="19" name="CustomShape 15"/>
          <p:cNvSpPr/>
          <p:nvPr/>
        </p:nvSpPr>
        <p:spPr>
          <a:xfrm>
            <a:off x="4431600" y="3898800"/>
            <a:ext cx="44640" cy="53280"/>
          </a:xfrm>
          <a:prstGeom prst="ellipse">
            <a:avLst/>
          </a:prstGeom>
          <a:solidFill>
            <a:srgbClr val="92d050"/>
          </a:solidFill>
          <a:ln w="76320">
            <a:solidFill>
              <a:srgbClr val="c0e399"/>
            </a:solidFill>
            <a:round/>
          </a:ln>
        </p:spPr>
      </p:sp>
      <p:sp>
        <p:nvSpPr>
          <p:cNvPr id="20" name="Line 16"/>
          <p:cNvSpPr/>
          <p:nvPr/>
        </p:nvSpPr>
        <p:spPr>
          <a:xfrm flipH="1">
            <a:off x="6264360" y="5291280"/>
            <a:ext cx="2988000" cy="0"/>
          </a:xfrm>
          <a:prstGeom prst="line">
            <a:avLst/>
          </a:prstGeom>
          <a:ln w="38160">
            <a:solidFill>
              <a:srgbClr val="bfbfbf"/>
            </a:solidFill>
            <a:round/>
          </a:ln>
        </p:spPr>
      </p:sp>
      <p:sp>
        <p:nvSpPr>
          <p:cNvPr id="21" name="CustomShape 17"/>
          <p:cNvSpPr/>
          <p:nvPr/>
        </p:nvSpPr>
        <p:spPr>
          <a:xfrm>
            <a:off x="6110280" y="5399640"/>
            <a:ext cx="44640" cy="44640"/>
          </a:xfrm>
          <a:prstGeom prst="ellipse">
            <a:avLst/>
          </a:prstGeom>
          <a:solidFill>
            <a:srgbClr val="a6a6a6"/>
          </a:solidFill>
          <a:ln w="38160">
            <a:solidFill>
              <a:srgbClr val="bfbfbf"/>
            </a:solidFill>
            <a:round/>
          </a:ln>
        </p:spPr>
      </p:sp>
      <p:sp>
        <p:nvSpPr>
          <p:cNvPr id="22" name="Line 18"/>
          <p:cNvSpPr/>
          <p:nvPr/>
        </p:nvSpPr>
        <p:spPr>
          <a:xfrm>
            <a:off x="6278760" y="5271840"/>
            <a:ext cx="0" cy="150480"/>
          </a:xfrm>
          <a:prstGeom prst="line">
            <a:avLst/>
          </a:prstGeom>
          <a:ln w="38160">
            <a:solidFill>
              <a:srgbClr val="bfbfbf"/>
            </a:solidFill>
            <a:round/>
          </a:ln>
        </p:spPr>
      </p:sp>
      <p:sp>
        <p:nvSpPr>
          <p:cNvPr id="23" name="Line 19"/>
          <p:cNvSpPr/>
          <p:nvPr/>
        </p:nvSpPr>
        <p:spPr>
          <a:xfrm flipH="1">
            <a:off x="6120000" y="5424480"/>
            <a:ext cx="180360" cy="0"/>
          </a:xfrm>
          <a:prstGeom prst="line">
            <a:avLst/>
          </a:prstGeom>
          <a:ln w="38160">
            <a:solidFill>
              <a:srgbClr val="bfbfbf"/>
            </a:solidFill>
            <a:round/>
          </a:ln>
        </p:spPr>
      </p:sp>
      <p:sp>
        <p:nvSpPr>
          <p:cNvPr id="24" name="Line 20"/>
          <p:cNvSpPr/>
          <p:nvPr/>
        </p:nvSpPr>
        <p:spPr>
          <a:xfrm flipH="1">
            <a:off x="6036840" y="5207040"/>
            <a:ext cx="3287520" cy="0"/>
          </a:xfrm>
          <a:prstGeom prst="line">
            <a:avLst/>
          </a:prstGeom>
          <a:ln w="38160">
            <a:solidFill>
              <a:srgbClr val="bfbfbf"/>
            </a:solidFill>
            <a:round/>
          </a:ln>
        </p:spPr>
      </p:sp>
      <p:sp>
        <p:nvSpPr>
          <p:cNvPr id="25" name="CustomShape 21"/>
          <p:cNvSpPr/>
          <p:nvPr/>
        </p:nvSpPr>
        <p:spPr>
          <a:xfrm>
            <a:off x="5699880" y="4908600"/>
            <a:ext cx="44640" cy="44640"/>
          </a:xfrm>
          <a:prstGeom prst="ellipse">
            <a:avLst/>
          </a:prstGeom>
          <a:solidFill>
            <a:srgbClr val="a6a6a6"/>
          </a:solidFill>
          <a:ln w="38160">
            <a:solidFill>
              <a:srgbClr val="bfbfbf"/>
            </a:solidFill>
            <a:round/>
          </a:ln>
        </p:spPr>
      </p:sp>
      <p:sp>
        <p:nvSpPr>
          <p:cNvPr id="26" name="Line 22"/>
          <p:cNvSpPr/>
          <p:nvPr/>
        </p:nvSpPr>
        <p:spPr>
          <a:xfrm>
            <a:off x="6051600" y="5075280"/>
            <a:ext cx="0" cy="150480"/>
          </a:xfrm>
          <a:prstGeom prst="line">
            <a:avLst/>
          </a:prstGeom>
          <a:ln w="38160">
            <a:solidFill>
              <a:srgbClr val="bfbfbf"/>
            </a:solidFill>
            <a:round/>
          </a:ln>
        </p:spPr>
      </p:sp>
      <p:sp>
        <p:nvSpPr>
          <p:cNvPr id="27" name="Line 23"/>
          <p:cNvSpPr/>
          <p:nvPr/>
        </p:nvSpPr>
        <p:spPr>
          <a:xfrm flipH="1">
            <a:off x="5887080" y="5075280"/>
            <a:ext cx="180360" cy="0"/>
          </a:xfrm>
          <a:prstGeom prst="line">
            <a:avLst/>
          </a:prstGeom>
          <a:ln w="38160">
            <a:solidFill>
              <a:srgbClr val="bfbfbf"/>
            </a:solidFill>
            <a:round/>
          </a:ln>
        </p:spPr>
      </p:sp>
      <p:sp>
        <p:nvSpPr>
          <p:cNvPr id="28" name="Line 24"/>
          <p:cNvSpPr/>
          <p:nvPr/>
        </p:nvSpPr>
        <p:spPr>
          <a:xfrm>
            <a:off x="5887080" y="4931280"/>
            <a:ext cx="0" cy="150480"/>
          </a:xfrm>
          <a:prstGeom prst="line">
            <a:avLst/>
          </a:prstGeom>
          <a:ln w="38160">
            <a:solidFill>
              <a:srgbClr val="bfbfbf"/>
            </a:solidFill>
            <a:round/>
          </a:ln>
        </p:spPr>
      </p:sp>
      <p:sp>
        <p:nvSpPr>
          <p:cNvPr id="29" name="Line 25"/>
          <p:cNvSpPr/>
          <p:nvPr/>
        </p:nvSpPr>
        <p:spPr>
          <a:xfrm flipH="1">
            <a:off x="5722560" y="4931280"/>
            <a:ext cx="180360" cy="0"/>
          </a:xfrm>
          <a:prstGeom prst="line">
            <a:avLst/>
          </a:prstGeom>
          <a:ln w="38160">
            <a:solidFill>
              <a:srgbClr val="bfbfbf"/>
            </a:solidFill>
            <a:round/>
          </a:ln>
        </p:spPr>
      </p:sp>
      <p:sp>
        <p:nvSpPr>
          <p:cNvPr id="30" name="Line 26"/>
          <p:cNvSpPr/>
          <p:nvPr/>
        </p:nvSpPr>
        <p:spPr>
          <a:xfrm flipH="1" flipV="1">
            <a:off x="6226560" y="5147280"/>
            <a:ext cx="3025800" cy="9720"/>
          </a:xfrm>
          <a:prstGeom prst="line">
            <a:avLst/>
          </a:prstGeom>
          <a:ln w="38160">
            <a:solidFill>
              <a:srgbClr val="bfbfbf"/>
            </a:solidFill>
            <a:round/>
          </a:ln>
        </p:spPr>
      </p:sp>
      <p:sp>
        <p:nvSpPr>
          <p:cNvPr id="31" name="Line 27"/>
          <p:cNvSpPr/>
          <p:nvPr/>
        </p:nvSpPr>
        <p:spPr>
          <a:xfrm>
            <a:off x="6233040" y="5006520"/>
            <a:ext cx="0" cy="150480"/>
          </a:xfrm>
          <a:prstGeom prst="line">
            <a:avLst/>
          </a:prstGeom>
          <a:ln w="38160">
            <a:solidFill>
              <a:srgbClr val="bfbfbf"/>
            </a:solidFill>
            <a:round/>
          </a:ln>
        </p:spPr>
      </p:sp>
      <p:sp>
        <p:nvSpPr>
          <p:cNvPr id="32" name="CustomShape 28"/>
          <p:cNvSpPr/>
          <p:nvPr/>
        </p:nvSpPr>
        <p:spPr>
          <a:xfrm>
            <a:off x="6210360" y="4983840"/>
            <a:ext cx="44640" cy="44640"/>
          </a:xfrm>
          <a:prstGeom prst="ellipse">
            <a:avLst/>
          </a:prstGeom>
          <a:solidFill>
            <a:srgbClr val="a6a6a6"/>
          </a:solidFill>
          <a:ln w="38160">
            <a:solidFill>
              <a:srgbClr val="bfbfbf"/>
            </a:solidFill>
            <a:round/>
          </a:ln>
        </p:spPr>
      </p:sp>
      <p:sp>
        <p:nvSpPr>
          <p:cNvPr id="33" name="PlaceHolder 29"/>
          <p:cNvSpPr>
            <a:spLocks noGrp="1"/>
          </p:cNvSpPr>
          <p:nvPr>
            <p:ph type="title"/>
          </p:nvPr>
        </p:nvSpPr>
        <p:spPr>
          <a:xfrm>
            <a:off x="457200" y="273600"/>
            <a:ext cx="8229240" cy="1144800"/>
          </a:xfrm>
          <a:prstGeom prst="rect">
            <a:avLst/>
          </a:prstGeom>
        </p:spPr>
        <p:txBody>
          <a:bodyPr lIns="0" rIns="0" tIns="0" bIns="0" anchor="ctr"/>
          <a:p>
            <a:r>
              <a:rPr lang="es-MX">
                <a:latin typeface="Arial"/>
              </a:rPr>
              <a:t>Pulse para editar el formato del texto de título</a:t>
            </a:r>
            <a:endParaRPr/>
          </a:p>
        </p:txBody>
      </p:sp>
      <p:sp>
        <p:nvSpPr>
          <p:cNvPr id="34" name="PlaceHolder 3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2800">
                <a:latin typeface="Arial"/>
              </a:rPr>
              <a:t>Pulse para editar el formato de esquema del texto</a:t>
            </a:r>
            <a:endParaRPr/>
          </a:p>
          <a:p>
            <a:pPr lvl="1">
              <a:buSzPct val="75000"/>
              <a:buFont typeface="StarSymbol"/>
              <a:buChar char=""/>
            </a:pPr>
            <a:r>
              <a:rPr lang="es-MX" sz="2000">
                <a:latin typeface="Arial"/>
              </a:rPr>
              <a:t>Segundo nivel del esquema</a:t>
            </a:r>
            <a:endParaRPr/>
          </a:p>
          <a:p>
            <a:pPr lvl="2">
              <a:buSzPct val="45000"/>
              <a:buFont typeface="StarSymbol"/>
              <a:buChar char=""/>
            </a:pPr>
            <a:r>
              <a:rPr lang="es-MX">
                <a:latin typeface="Arial"/>
              </a:rPr>
              <a:t>Tercer nivel del esquema</a:t>
            </a:r>
            <a:endParaRPr/>
          </a:p>
          <a:p>
            <a:pPr lvl="3">
              <a:buSzPct val="75000"/>
              <a:buFont typeface="StarSymbol"/>
              <a:buChar char=""/>
            </a:pPr>
            <a:r>
              <a:rPr lang="es-MX">
                <a:latin typeface="Arial"/>
              </a:rPr>
              <a:t>Cuarto nivel del esquema</a:t>
            </a:r>
            <a:endParaRPr/>
          </a:p>
          <a:p>
            <a:pPr lvl="4">
              <a:buSzPct val="45000"/>
              <a:buFont typeface="StarSymbol"/>
              <a:buChar char=""/>
            </a:pPr>
            <a:r>
              <a:rPr lang="es-MX" sz="2000">
                <a:latin typeface="Arial"/>
              </a:rPr>
              <a:t>Quinto nivel del esquema</a:t>
            </a:r>
            <a:endParaRPr/>
          </a:p>
          <a:p>
            <a:pPr lvl="5">
              <a:buSzPct val="45000"/>
              <a:buFont typeface="StarSymbol"/>
              <a:buChar char=""/>
            </a:pPr>
            <a:r>
              <a:rPr lang="es-MX" sz="2000">
                <a:latin typeface="Arial"/>
              </a:rPr>
              <a:t>Sexto nivel del esquema</a:t>
            </a:r>
            <a:endParaRPr/>
          </a:p>
          <a:p>
            <a:pPr lvl="6">
              <a:buSzPct val="45000"/>
              <a:buFont typeface="StarSymbol"/>
              <a:buChar char=""/>
            </a:pPr>
            <a:r>
              <a:rPr lang="es-MX"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9" name="Line 1"/>
          <p:cNvSpPr/>
          <p:nvPr/>
        </p:nvSpPr>
        <p:spPr>
          <a:xfrm flipH="1">
            <a:off x="4847760" y="6370560"/>
            <a:ext cx="4692600" cy="3600"/>
          </a:xfrm>
          <a:prstGeom prst="line">
            <a:avLst/>
          </a:prstGeom>
          <a:ln w="76320">
            <a:solidFill>
              <a:srgbClr val="c0e399"/>
            </a:solidFill>
            <a:round/>
          </a:ln>
        </p:spPr>
      </p:sp>
      <p:sp>
        <p:nvSpPr>
          <p:cNvPr id="70" name="CustomShape 2"/>
          <p:cNvSpPr/>
          <p:nvPr/>
        </p:nvSpPr>
        <p:spPr>
          <a:xfrm>
            <a:off x="4847760" y="6339960"/>
            <a:ext cx="44640" cy="53280"/>
          </a:xfrm>
          <a:prstGeom prst="ellipse">
            <a:avLst/>
          </a:prstGeom>
          <a:solidFill>
            <a:srgbClr val="92d050"/>
          </a:solidFill>
          <a:ln w="76320">
            <a:solidFill>
              <a:srgbClr val="c0e399"/>
            </a:solidFill>
            <a:round/>
          </a:ln>
        </p:spPr>
      </p:sp>
      <p:sp>
        <p:nvSpPr>
          <p:cNvPr id="71" name="Line 3"/>
          <p:cNvSpPr/>
          <p:nvPr/>
        </p:nvSpPr>
        <p:spPr>
          <a:xfrm flipH="1">
            <a:off x="4631760" y="6513480"/>
            <a:ext cx="4908600" cy="4680"/>
          </a:xfrm>
          <a:prstGeom prst="line">
            <a:avLst/>
          </a:prstGeom>
          <a:ln w="76320">
            <a:solidFill>
              <a:srgbClr val="c0e399"/>
            </a:solidFill>
            <a:round/>
          </a:ln>
        </p:spPr>
      </p:sp>
      <p:sp>
        <p:nvSpPr>
          <p:cNvPr id="72" name="CustomShape 4"/>
          <p:cNvSpPr/>
          <p:nvPr/>
        </p:nvSpPr>
        <p:spPr>
          <a:xfrm>
            <a:off x="4343760" y="6343560"/>
            <a:ext cx="318600" cy="173520"/>
          </a:xfrm>
          <a:prstGeom prst="rect">
            <a:avLst/>
          </a:prstGeom>
          <a:noFill/>
          <a:ln w="76320">
            <a:solidFill>
              <a:srgbClr val="c0e399"/>
            </a:solidFill>
            <a:round/>
          </a:ln>
        </p:spPr>
      </p:sp>
      <p:sp>
        <p:nvSpPr>
          <p:cNvPr id="73" name="CustomShape 5"/>
          <p:cNvSpPr/>
          <p:nvPr/>
        </p:nvSpPr>
        <p:spPr>
          <a:xfrm>
            <a:off x="4321080" y="6312600"/>
            <a:ext cx="44640" cy="53280"/>
          </a:xfrm>
          <a:prstGeom prst="ellipse">
            <a:avLst/>
          </a:prstGeom>
          <a:solidFill>
            <a:srgbClr val="92d050"/>
          </a:solidFill>
          <a:ln w="76320">
            <a:solidFill>
              <a:srgbClr val="c0e399"/>
            </a:solidFill>
            <a:round/>
          </a:ln>
        </p:spPr>
      </p:sp>
      <p:sp>
        <p:nvSpPr>
          <p:cNvPr id="74" name="Line 6"/>
          <p:cNvSpPr/>
          <p:nvPr/>
        </p:nvSpPr>
        <p:spPr>
          <a:xfrm flipH="1">
            <a:off x="5954400" y="6665400"/>
            <a:ext cx="3585960" cy="0"/>
          </a:xfrm>
          <a:prstGeom prst="line">
            <a:avLst/>
          </a:prstGeom>
          <a:ln w="76320">
            <a:solidFill>
              <a:srgbClr val="c0e399"/>
            </a:solidFill>
            <a:round/>
          </a:ln>
        </p:spPr>
      </p:sp>
      <p:sp>
        <p:nvSpPr>
          <p:cNvPr id="75" name="CustomShape 7"/>
          <p:cNvSpPr/>
          <p:nvPr/>
        </p:nvSpPr>
        <p:spPr>
          <a:xfrm>
            <a:off x="5931720" y="6638400"/>
            <a:ext cx="44640" cy="53280"/>
          </a:xfrm>
          <a:prstGeom prst="ellipse">
            <a:avLst/>
          </a:prstGeom>
          <a:solidFill>
            <a:srgbClr val="92d050"/>
          </a:solidFill>
          <a:ln w="76320">
            <a:solidFill>
              <a:srgbClr val="c0e399"/>
            </a:solidFill>
            <a:round/>
          </a:ln>
        </p:spPr>
      </p:sp>
      <p:pic>
        <p:nvPicPr>
          <p:cNvPr id="76" name="Picture 2" descr=""/>
          <p:cNvPicPr/>
          <p:nvPr/>
        </p:nvPicPr>
        <p:blipFill>
          <a:blip r:embed="rId2"/>
          <a:stretch>
            <a:fillRect/>
          </a:stretch>
        </p:blipFill>
        <p:spPr>
          <a:xfrm>
            <a:off x="-42480" y="-1467720"/>
            <a:ext cx="1330560" cy="9861480"/>
          </a:xfrm>
          <a:prstGeom prst="rect">
            <a:avLst/>
          </a:prstGeom>
          <a:ln>
            <a:noFill/>
          </a:ln>
        </p:spPr>
      </p:pic>
      <p:pic>
        <p:nvPicPr>
          <p:cNvPr id="77" name="Picture 5" descr=""/>
          <p:cNvPicPr/>
          <p:nvPr/>
        </p:nvPicPr>
        <p:blipFill>
          <a:blip r:embed="rId3"/>
          <a:stretch>
            <a:fillRect/>
          </a:stretch>
        </p:blipFill>
        <p:spPr>
          <a:xfrm>
            <a:off x="1289160" y="6164640"/>
            <a:ext cx="886680" cy="648000"/>
          </a:xfrm>
          <a:prstGeom prst="rect">
            <a:avLst/>
          </a:prstGeom>
          <a:ln>
            <a:noFill/>
          </a:ln>
        </p:spPr>
      </p:pic>
      <p:sp>
        <p:nvSpPr>
          <p:cNvPr id="78" name="CustomShape 8"/>
          <p:cNvSpPr/>
          <p:nvPr/>
        </p:nvSpPr>
        <p:spPr>
          <a:xfrm>
            <a:off x="2082240" y="6153480"/>
            <a:ext cx="2237400" cy="718920"/>
          </a:xfrm>
          <a:prstGeom prst="rect">
            <a:avLst/>
          </a:prstGeom>
          <a:noFill/>
          <a:ln>
            <a:noFill/>
          </a:ln>
        </p:spPr>
        <p:txBody>
          <a:bodyPr lIns="90000" rIns="90000" tIns="45000" bIns="45000" anchor="ctr"/>
          <a:p>
            <a:pPr>
              <a:lnSpc>
                <a:spcPct val="100000"/>
              </a:lnSpc>
            </a:pPr>
            <a:r>
              <a:rPr lang="es-MX">
                <a:solidFill>
                  <a:srgbClr val="a6a6a6"/>
                </a:solidFill>
                <a:latin typeface="Bauhaus 93"/>
                <a:ea typeface="DejaVu Sans"/>
              </a:rPr>
              <a:t>C# Intermedio</a:t>
            </a:r>
            <a:endParaRPr/>
          </a:p>
        </p:txBody>
      </p:sp>
      <p:sp>
        <p:nvSpPr>
          <p:cNvPr id="79" name="PlaceHolder 9"/>
          <p:cNvSpPr>
            <a:spLocks noGrp="1"/>
          </p:cNvSpPr>
          <p:nvPr>
            <p:ph type="title"/>
          </p:nvPr>
        </p:nvSpPr>
        <p:spPr>
          <a:xfrm>
            <a:off x="457200" y="273600"/>
            <a:ext cx="8229240" cy="1144800"/>
          </a:xfrm>
          <a:prstGeom prst="rect">
            <a:avLst/>
          </a:prstGeom>
        </p:spPr>
        <p:txBody>
          <a:bodyPr lIns="0" rIns="0" tIns="0" bIns="0" anchor="ctr"/>
          <a:p>
            <a:r>
              <a:rPr lang="es-MX">
                <a:latin typeface="Arial"/>
              </a:rPr>
              <a:t>Pulse para editar el formato del texto de título</a:t>
            </a:r>
            <a:endParaRPr/>
          </a:p>
        </p:txBody>
      </p:sp>
      <p:sp>
        <p:nvSpPr>
          <p:cNvPr id="80" name="PlaceHolder 1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2800">
                <a:latin typeface="Arial"/>
              </a:rPr>
              <a:t>Pulse para editar el formato de esquema del texto</a:t>
            </a:r>
            <a:endParaRPr/>
          </a:p>
          <a:p>
            <a:pPr lvl="1">
              <a:buSzPct val="75000"/>
              <a:buFont typeface="StarSymbol"/>
              <a:buChar char=""/>
            </a:pPr>
            <a:r>
              <a:rPr lang="es-MX" sz="2000">
                <a:latin typeface="Arial"/>
              </a:rPr>
              <a:t>Segundo nivel del esquema</a:t>
            </a:r>
            <a:endParaRPr/>
          </a:p>
          <a:p>
            <a:pPr lvl="2">
              <a:buSzPct val="45000"/>
              <a:buFont typeface="StarSymbol"/>
              <a:buChar char=""/>
            </a:pPr>
            <a:r>
              <a:rPr lang="es-MX">
                <a:latin typeface="Arial"/>
              </a:rPr>
              <a:t>Tercer nivel del esquema</a:t>
            </a:r>
            <a:endParaRPr/>
          </a:p>
          <a:p>
            <a:pPr lvl="3">
              <a:buSzPct val="75000"/>
              <a:buFont typeface="StarSymbol"/>
              <a:buChar char=""/>
            </a:pPr>
            <a:r>
              <a:rPr lang="es-MX">
                <a:latin typeface="Arial"/>
              </a:rPr>
              <a:t>Cuarto nivel del esquema</a:t>
            </a:r>
            <a:endParaRPr/>
          </a:p>
          <a:p>
            <a:pPr lvl="4">
              <a:buSzPct val="45000"/>
              <a:buFont typeface="StarSymbol"/>
              <a:buChar char=""/>
            </a:pPr>
            <a:r>
              <a:rPr lang="es-MX" sz="2000">
                <a:latin typeface="Arial"/>
              </a:rPr>
              <a:t>Quinto nivel del esquema</a:t>
            </a:r>
            <a:endParaRPr/>
          </a:p>
          <a:p>
            <a:pPr lvl="5">
              <a:buSzPct val="45000"/>
              <a:buFont typeface="StarSymbol"/>
              <a:buChar char=""/>
            </a:pPr>
            <a:r>
              <a:rPr lang="es-MX" sz="2000">
                <a:latin typeface="Arial"/>
              </a:rPr>
              <a:t>Sexto nivel del esquema</a:t>
            </a:r>
            <a:endParaRPr/>
          </a:p>
          <a:p>
            <a:pPr lvl="6">
              <a:buSzPct val="45000"/>
              <a:buFont typeface="StarSymbol"/>
              <a:buChar char=""/>
            </a:pPr>
            <a:r>
              <a:rPr lang="es-MX"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2051640" y="2277000"/>
            <a:ext cx="6759000" cy="1468800"/>
          </a:xfrm>
          <a:prstGeom prst="rect">
            <a:avLst/>
          </a:prstGeom>
          <a:noFill/>
          <a:ln>
            <a:noFill/>
          </a:ln>
        </p:spPr>
        <p:txBody>
          <a:bodyPr lIns="90000" rIns="90000" tIns="45000" bIns="45000" anchor="ctr"/>
          <a:p>
            <a:pPr algn="r">
              <a:lnSpc>
                <a:spcPct val="100000"/>
              </a:lnSpc>
            </a:pPr>
            <a:r>
              <a:rPr lang="es-MX" sz="6600">
                <a:solidFill>
                  <a:srgbClr val="92d050"/>
                </a:solidFill>
                <a:latin typeface="Bauhaus 93"/>
                <a:ea typeface="DejaVu Sans"/>
              </a:rPr>
              <a:t>C# Intermedio</a:t>
            </a:r>
            <a:endParaRPr/>
          </a:p>
        </p:txBody>
      </p:sp>
      <p:sp>
        <p:nvSpPr>
          <p:cNvPr id="116" name="CustomShape 2"/>
          <p:cNvSpPr/>
          <p:nvPr/>
        </p:nvSpPr>
        <p:spPr>
          <a:xfrm>
            <a:off x="2592000" y="4320000"/>
            <a:ext cx="6399720" cy="1078920"/>
          </a:xfrm>
          <a:prstGeom prst="rect">
            <a:avLst/>
          </a:prstGeom>
          <a:noFill/>
          <a:ln>
            <a:noFill/>
          </a:ln>
        </p:spPr>
        <p:txBody>
          <a:bodyPr lIns="90000" rIns="90000" tIns="45000" bIns="45000"/>
          <a:p>
            <a:pPr algn="r">
              <a:lnSpc>
                <a:spcPct val="100000"/>
              </a:lnSpc>
            </a:pPr>
            <a:r>
              <a:rPr lang="es-MX" sz="3200">
                <a:solidFill>
                  <a:srgbClr val="8b8b8b"/>
                </a:solidFill>
                <a:latin typeface="Bauhaus 93"/>
                <a:ea typeface="DejaVu Sans"/>
              </a:rPr>
              <a:t>Genéricos</a:t>
            </a:r>
            <a:endParaRPr/>
          </a:p>
        </p:txBody>
      </p:sp>
      <p:sp>
        <p:nvSpPr>
          <p:cNvPr id="117" name="CustomShape 3"/>
          <p:cNvSpPr/>
          <p:nvPr/>
        </p:nvSpPr>
        <p:spPr>
          <a:xfrm>
            <a:off x="2761560" y="5877360"/>
            <a:ext cx="6399720" cy="1078920"/>
          </a:xfrm>
          <a:prstGeom prst="rect">
            <a:avLst/>
          </a:prstGeom>
          <a:noFill/>
          <a:ln>
            <a:noFill/>
          </a:ln>
        </p:spPr>
        <p:txBody>
          <a:bodyPr lIns="90000" rIns="90000" tIns="45000" bIns="45000"/>
          <a:p>
            <a:pPr algn="r">
              <a:lnSpc>
                <a:spcPct val="100000"/>
              </a:lnSpc>
            </a:pPr>
            <a:r>
              <a:rPr lang="es-MX" sz="2400">
                <a:solidFill>
                  <a:srgbClr val="bfbfbf"/>
                </a:solidFill>
                <a:latin typeface="Century Gothic"/>
                <a:ea typeface="DejaVu Sans"/>
              </a:rPr>
              <a:t>19 de enero del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Necesidad de los tipos genéricos</a:t>
            </a:r>
            <a:endParaRPr/>
          </a:p>
        </p:txBody>
      </p:sp>
      <p:sp>
        <p:nvSpPr>
          <p:cNvPr id="119" name="CustomShape 2"/>
          <p:cNvSpPr/>
          <p:nvPr/>
        </p:nvSpPr>
        <p:spPr>
          <a:xfrm>
            <a:off x="1321200" y="1600200"/>
            <a:ext cx="7570080" cy="4524840"/>
          </a:xfrm>
          <a:prstGeom prst="rect">
            <a:avLst/>
          </a:prstGeom>
          <a:noFill/>
          <a:ln>
            <a:noFill/>
          </a:ln>
        </p:spPr>
        <p:txBody>
          <a:bodyPr lIns="90000" rIns="90000" tIns="45000" bIns="45000"/>
          <a:p>
            <a:pPr>
              <a:lnSpc>
                <a:spcPct val="100000"/>
              </a:lnSpc>
            </a:pPr>
            <a:r>
              <a:rPr lang="es-MX" sz="2800">
                <a:solidFill>
                  <a:srgbClr val="808080"/>
                </a:solidFill>
                <a:latin typeface="Century Gothic"/>
                <a:ea typeface="DejaVu Sans"/>
              </a:rPr>
              <a:t>- Un tipo genérico corresponde con un contenedor de tipos, es decir, un lugar u ubicación en donde podemos hacer que resida un tipo de dato específico.</a:t>
            </a:r>
            <a:endParaRPr/>
          </a:p>
          <a:p>
            <a:pPr>
              <a:lnSpc>
                <a:spcPct val="100000"/>
              </a:lnSpc>
            </a:pPr>
            <a:r>
              <a:rPr lang="es-MX" sz="2800">
                <a:solidFill>
                  <a:srgbClr val="808080"/>
                </a:solidFill>
                <a:latin typeface="Century Gothic"/>
                <a:ea typeface="DejaVu Sans"/>
              </a:rPr>
              <a:t>- Son el mecanismo de implementación de clases parametrizadas introducido en la versión 2.0 del lenguaje C#. </a:t>
            </a:r>
            <a:endParaRPr/>
          </a:p>
          <a:p>
            <a:pPr>
              <a:lnSpc>
                <a:spcPct val="100000"/>
              </a:lnSpc>
            </a:pPr>
            <a:r>
              <a:rPr lang="es-MX" sz="2800">
                <a:solidFill>
                  <a:srgbClr val="808080"/>
                </a:solidFill>
                <a:latin typeface="Century Gothic"/>
                <a:ea typeface="DejaVu Sans"/>
              </a:rPr>
              <a:t>- Las clases y métodos genéricos combinan los conceptos de reusabilidad, seguridad de tipos y eficiencia.</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Métodos genéricos</a:t>
            </a:r>
            <a:endParaRPr/>
          </a:p>
        </p:txBody>
      </p:sp>
      <p:sp>
        <p:nvSpPr>
          <p:cNvPr id="121" name="CustomShape 2"/>
          <p:cNvSpPr/>
          <p:nvPr/>
        </p:nvSpPr>
        <p:spPr>
          <a:xfrm>
            <a:off x="1321200" y="1221480"/>
            <a:ext cx="7570080" cy="4524840"/>
          </a:xfrm>
          <a:prstGeom prst="rect">
            <a:avLst/>
          </a:prstGeom>
          <a:noFill/>
          <a:ln>
            <a:noFill/>
          </a:ln>
        </p:spPr>
        <p:txBody>
          <a:bodyPr lIns="90000" rIns="90000" tIns="45000" bIns="45000"/>
          <a:p>
            <a:pPr>
              <a:lnSpc>
                <a:spcPct val="100000"/>
              </a:lnSpc>
              <a:buFont typeface="StarSymbol"/>
              <a:buChar char="-"/>
            </a:pPr>
            <a:r>
              <a:rPr b="1" lang="es-MX" sz="2600">
                <a:solidFill>
                  <a:srgbClr val="808080"/>
                </a:solidFill>
                <a:latin typeface="Century Gothic"/>
                <a:ea typeface="DejaVu Sans"/>
              </a:rPr>
              <a:t>Los métodos genéricos tienen parámetros de tipos. </a:t>
            </a:r>
            <a:r>
              <a:rPr lang="es-MX" sz="2600">
                <a:solidFill>
                  <a:srgbClr val="808080"/>
                </a:solidFill>
                <a:latin typeface="Century Gothic"/>
                <a:ea typeface="DejaVu Sans"/>
              </a:rPr>
              <a:t>Estos proveen una forma para parametrizar los tipos usados en un método. Esto significa que puedes proveer sólo una implementación y llamarla con diferentes tipos. Los métodos genéricos requieren una forma de sintaxis inusual.</a:t>
            </a:r>
            <a:endParaRPr/>
          </a:p>
          <a:p>
            <a:pPr>
              <a:lnSpc>
                <a:spcPct val="100000"/>
              </a:lnSpc>
              <a:buFont typeface="StarSymbol"/>
              <a:buChar char="-"/>
            </a:pPr>
            <a:r>
              <a:rPr lang="es-MX" sz="2600">
                <a:solidFill>
                  <a:srgbClr val="808080"/>
                </a:solidFill>
                <a:latin typeface="Century Gothic"/>
                <a:ea typeface="DejaVu Sans"/>
              </a:rPr>
              <a:t>La forma de sintaxis para la declaración usa los caracteres &lt;T&gt; despues del método  después del nombre del método, pero antes de la lista formal de parámetros.</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Métodos genéricos</a:t>
            </a:r>
            <a:endParaRPr/>
          </a:p>
        </p:txBody>
      </p:sp>
      <p:sp>
        <p:nvSpPr>
          <p:cNvPr id="123" name="CustomShape 2"/>
          <p:cNvSpPr/>
          <p:nvPr/>
        </p:nvSpPr>
        <p:spPr>
          <a:xfrm>
            <a:off x="1321200" y="1221480"/>
            <a:ext cx="7570080" cy="4524840"/>
          </a:xfrm>
          <a:prstGeom prst="rect">
            <a:avLst/>
          </a:prstGeom>
          <a:noFill/>
          <a:ln>
            <a:noFill/>
          </a:ln>
        </p:spPr>
      </p:sp>
      <p:pic>
        <p:nvPicPr>
          <p:cNvPr id="124" name="Picture 2" descr=""/>
          <p:cNvPicPr/>
          <p:nvPr/>
        </p:nvPicPr>
        <p:blipFill>
          <a:blip r:embed="rId1"/>
          <a:stretch>
            <a:fillRect/>
          </a:stretch>
        </p:blipFill>
        <p:spPr>
          <a:xfrm>
            <a:off x="1765080" y="1221480"/>
            <a:ext cx="6686280" cy="48132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Clase genérica</a:t>
            </a:r>
            <a:endParaRPr/>
          </a:p>
        </p:txBody>
      </p:sp>
      <p:sp>
        <p:nvSpPr>
          <p:cNvPr id="126" name="CustomShape 2"/>
          <p:cNvSpPr/>
          <p:nvPr/>
        </p:nvSpPr>
        <p:spPr>
          <a:xfrm>
            <a:off x="1321200" y="1221480"/>
            <a:ext cx="7570080" cy="4524840"/>
          </a:xfrm>
          <a:prstGeom prst="rect">
            <a:avLst/>
          </a:prstGeom>
          <a:noFill/>
          <a:ln>
            <a:noFill/>
          </a:ln>
        </p:spPr>
        <p:txBody>
          <a:bodyPr lIns="90000" rIns="90000" tIns="45000" bIns="45000"/>
          <a:p>
            <a:pPr>
              <a:lnSpc>
                <a:spcPct val="100000"/>
              </a:lnSpc>
            </a:pPr>
            <a:r>
              <a:rPr lang="es-MX" sz="2700">
                <a:solidFill>
                  <a:srgbClr val="808080"/>
                </a:solidFill>
                <a:latin typeface="Century Gothic"/>
                <a:ea typeface="DejaVu Sans"/>
              </a:rPr>
              <a:t>- Las clases genéricas encapsulan operaciones que no son específicas de un tipo de datos concreto. Las clases genéricas se utilizan frecuentemente con colecciones como listas vinculadas, tablas hash, pilas, colas, árboles, etc.</a:t>
            </a:r>
            <a:endParaRPr/>
          </a:p>
          <a:p>
            <a:pPr>
              <a:lnSpc>
                <a:spcPct val="100000"/>
              </a:lnSpc>
            </a:pPr>
            <a:r>
              <a:rPr lang="es-MX" sz="2700">
                <a:solidFill>
                  <a:srgbClr val="808080"/>
                </a:solidFill>
                <a:latin typeface="Century Gothic"/>
                <a:ea typeface="DejaVu Sans"/>
              </a:rPr>
              <a:t>- Normalmente, para crear clases genéricas se empieza a partir de una clase concreta existente y se cambian los tipos, uno a uno, por parámetros de tipo hasta que se obtiene un equilibrio óptimo entre generalización y utilidad. </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Sintaxis</a:t>
            </a:r>
            <a:endParaRPr/>
          </a:p>
        </p:txBody>
      </p:sp>
      <p:sp>
        <p:nvSpPr>
          <p:cNvPr id="128" name="CustomShape 2"/>
          <p:cNvSpPr/>
          <p:nvPr/>
        </p:nvSpPr>
        <p:spPr>
          <a:xfrm>
            <a:off x="1321200" y="1221480"/>
            <a:ext cx="7570080" cy="4524840"/>
          </a:xfrm>
          <a:prstGeom prst="rect">
            <a:avLst/>
          </a:prstGeom>
          <a:noFill/>
          <a:ln>
            <a:noFill/>
          </a:ln>
        </p:spPr>
      </p:sp>
      <p:pic>
        <p:nvPicPr>
          <p:cNvPr id="129" name="Picture 2" descr=""/>
          <p:cNvPicPr/>
          <p:nvPr/>
        </p:nvPicPr>
        <p:blipFill>
          <a:blip r:embed="rId1"/>
          <a:stretch>
            <a:fillRect/>
          </a:stretch>
        </p:blipFill>
        <p:spPr>
          <a:xfrm>
            <a:off x="1501920" y="1416960"/>
            <a:ext cx="7524360" cy="4267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