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8.png" ContentType="image/png"/>
  <Override PartName="/ppt/media/image5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3.png" ContentType="image/png"/>
  <Override PartName="/ppt/media/image6.png" ContentType="image/png"/>
  <Override PartName="/ppt/media/image2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5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8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Fortran Básico</a:t>
            </a:r>
            <a:endParaRPr/>
          </a:p>
        </p:txBody>
      </p:sp>
      <p:pic>
        <p:nvPicPr>
          <p:cNvPr id="10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-36360" y="0"/>
            <a:ext cx="4147560" cy="6899760"/>
          </a:xfrm>
          <a:prstGeom prst="rect">
            <a:avLst/>
          </a:prstGeom>
          <a:ln>
            <a:noFill/>
          </a:ln>
        </p:spPr>
      </p:pic>
      <p:pic>
        <p:nvPicPr>
          <p:cNvPr id="11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356000" y="258840"/>
            <a:ext cx="3525480" cy="650880"/>
          </a:xfrm>
          <a:prstGeom prst="rect">
            <a:avLst/>
          </a:prstGeom>
          <a:ln>
            <a:noFill/>
          </a:ln>
        </p:spPr>
      </p:pic>
      <p:pic>
        <p:nvPicPr>
          <p:cNvPr id="12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915320" y="160560"/>
            <a:ext cx="1118520" cy="817200"/>
          </a:xfrm>
          <a:prstGeom prst="rect">
            <a:avLst/>
          </a:prstGeom>
          <a:ln>
            <a:noFill/>
          </a:ln>
        </p:spPr>
      </p:pic>
      <p:sp>
        <p:nvSpPr>
          <p:cNvPr id="13" name="Line 9"/>
          <p:cNvSpPr/>
          <p:nvPr/>
        </p:nvSpPr>
        <p:spPr>
          <a:xfrm flipH="1">
            <a:off x="3347640" y="3630960"/>
            <a:ext cx="5904720" cy="324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4" name="CustomShape 10"/>
          <p:cNvSpPr/>
          <p:nvPr/>
        </p:nvSpPr>
        <p:spPr>
          <a:xfrm>
            <a:off x="3348000" y="36003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5" name="Line 11"/>
          <p:cNvSpPr/>
          <p:nvPr/>
        </p:nvSpPr>
        <p:spPr>
          <a:xfrm flipH="1">
            <a:off x="3131640" y="3778200"/>
            <a:ext cx="612072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6" name="CustomShape 12"/>
          <p:cNvSpPr/>
          <p:nvPr/>
        </p:nvSpPr>
        <p:spPr>
          <a:xfrm>
            <a:off x="2843640" y="36039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17" name="CustomShape 13"/>
          <p:cNvSpPr/>
          <p:nvPr/>
        </p:nvSpPr>
        <p:spPr>
          <a:xfrm>
            <a:off x="2820960" y="35730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18" name="Line 14"/>
          <p:cNvSpPr/>
          <p:nvPr/>
        </p:nvSpPr>
        <p:spPr>
          <a:xfrm flipH="1">
            <a:off x="4454280" y="3925800"/>
            <a:ext cx="479808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19" name="CustomShape 15"/>
          <p:cNvSpPr/>
          <p:nvPr/>
        </p:nvSpPr>
        <p:spPr>
          <a:xfrm>
            <a:off x="4431600" y="38988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20" name="Line 16"/>
          <p:cNvSpPr/>
          <p:nvPr/>
        </p:nvSpPr>
        <p:spPr>
          <a:xfrm flipH="1">
            <a:off x="6264360" y="5291280"/>
            <a:ext cx="298800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1" name="CustomShape 17"/>
          <p:cNvSpPr/>
          <p:nvPr/>
        </p:nvSpPr>
        <p:spPr>
          <a:xfrm>
            <a:off x="6110280" y="53996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2" name="Line 18"/>
          <p:cNvSpPr/>
          <p:nvPr/>
        </p:nvSpPr>
        <p:spPr>
          <a:xfrm>
            <a:off x="6278760" y="527184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3" name="Line 19"/>
          <p:cNvSpPr/>
          <p:nvPr/>
        </p:nvSpPr>
        <p:spPr>
          <a:xfrm flipH="1">
            <a:off x="6120000" y="54244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4" name="Line 20"/>
          <p:cNvSpPr/>
          <p:nvPr/>
        </p:nvSpPr>
        <p:spPr>
          <a:xfrm flipH="1">
            <a:off x="6036840" y="5207040"/>
            <a:ext cx="328752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5" name="CustomShape 21"/>
          <p:cNvSpPr/>
          <p:nvPr/>
        </p:nvSpPr>
        <p:spPr>
          <a:xfrm>
            <a:off x="5699880" y="490860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26" name="Line 22"/>
          <p:cNvSpPr/>
          <p:nvPr/>
        </p:nvSpPr>
        <p:spPr>
          <a:xfrm>
            <a:off x="6051600" y="5075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7" name="Line 23"/>
          <p:cNvSpPr/>
          <p:nvPr/>
        </p:nvSpPr>
        <p:spPr>
          <a:xfrm flipH="1">
            <a:off x="5887080" y="5075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8" name="Line 24"/>
          <p:cNvSpPr/>
          <p:nvPr/>
        </p:nvSpPr>
        <p:spPr>
          <a:xfrm>
            <a:off x="5887080" y="493128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29" name="Line 25"/>
          <p:cNvSpPr/>
          <p:nvPr/>
        </p:nvSpPr>
        <p:spPr>
          <a:xfrm flipH="1">
            <a:off x="5722560" y="4931280"/>
            <a:ext cx="180360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0" name="Line 26"/>
          <p:cNvSpPr/>
          <p:nvPr/>
        </p:nvSpPr>
        <p:spPr>
          <a:xfrm flipH="1" flipV="1">
            <a:off x="6226560" y="5147280"/>
            <a:ext cx="3025800" cy="97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1" name="Line 27"/>
          <p:cNvSpPr/>
          <p:nvPr/>
        </p:nvSpPr>
        <p:spPr>
          <a:xfrm>
            <a:off x="6233040" y="5006520"/>
            <a:ext cx="0" cy="1504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</p:sp>
      <p:sp>
        <p:nvSpPr>
          <p:cNvPr id="32" name="CustomShape 28"/>
          <p:cNvSpPr/>
          <p:nvPr/>
        </p:nvSpPr>
        <p:spPr>
          <a:xfrm>
            <a:off x="6210360" y="4983840"/>
            <a:ext cx="42840" cy="42840"/>
          </a:xfrm>
          <a:prstGeom prst="ellipse">
            <a:avLst/>
          </a:prstGeom>
          <a:solidFill>
            <a:srgbClr val="a6a6a6"/>
          </a:solidFill>
          <a:ln w="38160">
            <a:solidFill>
              <a:srgbClr val="bfbfbf"/>
            </a:solidFill>
            <a:round/>
          </a:ln>
        </p:spPr>
      </p:sp>
      <p:sp>
        <p:nvSpPr>
          <p:cNvPr id="33" name="PlaceHolder 2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4" name="PlaceHolder 3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Line 1"/>
          <p:cNvSpPr/>
          <p:nvPr/>
        </p:nvSpPr>
        <p:spPr>
          <a:xfrm flipH="1">
            <a:off x="4847760" y="6370560"/>
            <a:ext cx="4692600" cy="360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0" name="CustomShape 2"/>
          <p:cNvSpPr/>
          <p:nvPr/>
        </p:nvSpPr>
        <p:spPr>
          <a:xfrm>
            <a:off x="4847760" y="633996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1" name="Line 3"/>
          <p:cNvSpPr/>
          <p:nvPr/>
        </p:nvSpPr>
        <p:spPr>
          <a:xfrm flipH="1">
            <a:off x="4631760" y="6513480"/>
            <a:ext cx="4908600" cy="468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2" name="CustomShape 4"/>
          <p:cNvSpPr/>
          <p:nvPr/>
        </p:nvSpPr>
        <p:spPr>
          <a:xfrm>
            <a:off x="4343760" y="6343560"/>
            <a:ext cx="316800" cy="171720"/>
          </a:xfrm>
          <a:prstGeom prst="rect">
            <a:avLst/>
          </a:prstGeom>
          <a:noFill/>
          <a:ln w="76320">
            <a:solidFill>
              <a:srgbClr val="c0e399"/>
            </a:solidFill>
            <a:round/>
          </a:ln>
        </p:spPr>
      </p:sp>
      <p:sp>
        <p:nvSpPr>
          <p:cNvPr id="73" name="CustomShape 5"/>
          <p:cNvSpPr/>
          <p:nvPr/>
        </p:nvSpPr>
        <p:spPr>
          <a:xfrm>
            <a:off x="4321080" y="63126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sp>
        <p:nvSpPr>
          <p:cNvPr id="74" name="Line 6"/>
          <p:cNvSpPr/>
          <p:nvPr/>
        </p:nvSpPr>
        <p:spPr>
          <a:xfrm flipH="1">
            <a:off x="5954400" y="6665400"/>
            <a:ext cx="3585960" cy="0"/>
          </a:xfrm>
          <a:prstGeom prst="line">
            <a:avLst/>
          </a:prstGeom>
          <a:ln w="76320">
            <a:solidFill>
              <a:srgbClr val="c0e399"/>
            </a:solidFill>
            <a:round/>
          </a:ln>
        </p:spPr>
      </p:sp>
      <p:sp>
        <p:nvSpPr>
          <p:cNvPr id="75" name="CustomShape 7"/>
          <p:cNvSpPr/>
          <p:nvPr/>
        </p:nvSpPr>
        <p:spPr>
          <a:xfrm>
            <a:off x="5931720" y="6638400"/>
            <a:ext cx="42840" cy="51480"/>
          </a:xfrm>
          <a:prstGeom prst="ellipse">
            <a:avLst/>
          </a:prstGeom>
          <a:solidFill>
            <a:srgbClr val="92d050"/>
          </a:solidFill>
          <a:ln w="76320">
            <a:solidFill>
              <a:srgbClr val="c0e399"/>
            </a:solidFill>
            <a:round/>
          </a:ln>
        </p:spPr>
      </p:sp>
      <p:pic>
        <p:nvPicPr>
          <p:cNvPr id="76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-42480" y="-1467720"/>
            <a:ext cx="1328760" cy="9859680"/>
          </a:xfrm>
          <a:prstGeom prst="rect">
            <a:avLst/>
          </a:prstGeom>
          <a:ln>
            <a:noFill/>
          </a:ln>
        </p:spPr>
      </p:pic>
      <p:pic>
        <p:nvPicPr>
          <p:cNvPr id="77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160" y="6164640"/>
            <a:ext cx="884880" cy="646200"/>
          </a:xfrm>
          <a:prstGeom prst="rect">
            <a:avLst/>
          </a:prstGeom>
          <a:ln>
            <a:noFill/>
          </a:ln>
        </p:spPr>
      </p:pic>
      <p:sp>
        <p:nvSpPr>
          <p:cNvPr id="78" name="CustomShape 8"/>
          <p:cNvSpPr/>
          <p:nvPr/>
        </p:nvSpPr>
        <p:spPr>
          <a:xfrm>
            <a:off x="2082240" y="6153480"/>
            <a:ext cx="2235600" cy="71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MX">
                <a:solidFill>
                  <a:srgbClr val="a6a6a6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79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s-MX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80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28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051640" y="2277000"/>
            <a:ext cx="6757200" cy="146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6600">
                <a:solidFill>
                  <a:srgbClr val="92d050"/>
                </a:solidFill>
                <a:latin typeface="Bauhaus 93"/>
                <a:ea typeface="DejaVu Sans"/>
              </a:rPr>
              <a:t>C# Intermedio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2627640" y="436500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3200">
                <a:solidFill>
                  <a:srgbClr val="8b8b8b"/>
                </a:solidFill>
                <a:latin typeface="Bauhaus 93"/>
                <a:ea typeface="DejaVu Sans"/>
              </a:rPr>
              <a:t>Colecciones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2761560" y="5877360"/>
            <a:ext cx="6397920" cy="107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s-MX" sz="2400">
                <a:solidFill>
                  <a:srgbClr val="bfbfbf"/>
                </a:solidFill>
                <a:latin typeface="Century Gothic"/>
                <a:ea typeface="DejaVu Sans"/>
              </a:rPr>
              <a:t>20 de enero del 2016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Listas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1321200" y="1247400"/>
            <a:ext cx="756828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En System.Collections.Generic existen estructuras de datos útiles para el programador, como las Listas, Pilas y Colas.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Una Lista se puede entender como un arreglo que se redimensiona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Sintaxis y constructores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List&lt;T&gt; nombre = new List&lt;T&gt;();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List&lt;T&gt; nombre = new List&lt;T&gt;(arreglo);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Listas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321200" y="1247400"/>
            <a:ext cx="791388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Se accede a sus componentes con []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Métodos: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Add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Clear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Contains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IndexOf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Insert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Sort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Remove</a:t>
            </a:r>
            <a:endParaRPr/>
          </a:p>
          <a:p>
            <a:pPr>
              <a:lnSpc>
                <a:spcPct val="100000"/>
              </a:lnSpc>
            </a:pP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Add 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agrega un elemento a la lista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IndexOf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regresa la posición de un elemento, -1 si error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b="1" lang="es-MX" sz="2800">
                <a:solidFill>
                  <a:srgbClr val="808080"/>
                </a:solidFill>
                <a:latin typeface="Century Gothic"/>
                <a:ea typeface="DejaVu Sans"/>
              </a:rPr>
              <a:t>Remove</a:t>
            </a:r>
            <a:r>
              <a:rPr lang="es-MX" sz="2800">
                <a:solidFill>
                  <a:srgbClr val="808080"/>
                </a:solidFill>
                <a:latin typeface="Century Gothic"/>
                <a:ea typeface="DejaVu Sans"/>
              </a:rPr>
              <a:t> quita el elemento especificado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21200" y="274680"/>
            <a:ext cx="756828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es-MX" sz="4400">
                <a:solidFill>
                  <a:srgbClr val="92d050"/>
                </a:solidFill>
                <a:latin typeface="Bauhaus 93"/>
                <a:ea typeface="DejaVu Sans"/>
              </a:rPr>
              <a:t>Diccionarios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1321200" y="1247400"/>
            <a:ext cx="791388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- Representa una colección de claves y valores.</a:t>
            </a:r>
            <a:endParaRPr/>
          </a:p>
          <a:p>
            <a:pPr>
              <a:lnSpc>
                <a:spcPct val="100000"/>
              </a:lnSpc>
            </a:pP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- En otras palabras, relaciona una palabra (clave) con otra (valor).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2600">
                <a:solidFill>
                  <a:srgbClr val="808080"/>
                </a:solidFill>
                <a:latin typeface="Century Gothic"/>
                <a:ea typeface="DejaVu Sans"/>
              </a:rPr>
              <a:t>Sintaxis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Dictionary&lt;Tkey,Tvalue&gt; values = new Dictionary&lt;Tkey,Tvalue&gt;();</a:t>
            </a:r>
            <a:endParaRPr/>
          </a:p>
          <a:p>
            <a:pPr>
              <a:lnSpc>
                <a:spcPct val="100000"/>
              </a:lnSpc>
            </a:pPr>
            <a:r>
              <a:rPr b="1" lang="es-MX" sz="2600">
                <a:solidFill>
                  <a:srgbClr val="808080"/>
                </a:solidFill>
                <a:latin typeface="Century Gothic"/>
                <a:ea typeface="DejaVu Sans"/>
              </a:rPr>
              <a:t>Funciones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Add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ContainsKey / ContainsValue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
</a:t>
            </a:r>
            <a:r>
              <a:rPr b="1" lang="es-MX" sz="2600">
                <a:solidFill>
                  <a:srgbClr val="808080"/>
                </a:solidFill>
                <a:latin typeface="Century Gothic"/>
                <a:ea typeface="DejaVu Sans"/>
              </a:rPr>
              <a:t>TryGetValue</a:t>
            </a:r>
            <a:r>
              <a:rPr lang="es-MX" sz="2600">
                <a:solidFill>
                  <a:srgbClr val="808080"/>
                </a:solidFill>
                <a:latin typeface="Century Gothic"/>
                <a:ea typeface="DejaVu Sans"/>
              </a:rPr>
              <a:t> Obtiene valor asociado a la clave especificada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