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7" name="Imagen 6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Imagen 6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Imagen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Imagen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6" name="CustomShape 2"/>
          <p:cNvSpPr/>
          <p:nvPr/>
        </p:nvSpPr>
        <p:spPr>
          <a:xfrm>
            <a:off x="4847760" y="633996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6800" cy="1717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-42480" y="-1467720"/>
            <a:ext cx="1328760" cy="9859680"/>
          </a:xfrm>
          <a:prstGeom prst="rect">
            <a:avLst/>
          </a:prstGeom>
          <a:ln>
            <a:noFill/>
          </a:ln>
        </p:spPr>
      </p:pic>
      <p:pic>
        <p:nvPicPr>
          <p:cNvPr id="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1289160" y="6164640"/>
            <a:ext cx="884880" cy="64620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5600" cy="71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Fortran Básico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-36360" y="0"/>
            <a:ext cx="4147560" cy="6899760"/>
          </a:xfrm>
          <a:prstGeom prst="rect">
            <a:avLst/>
          </a:prstGeom>
          <a:ln>
            <a:noFill/>
          </a:ln>
        </p:spPr>
      </p:pic>
      <p:pic>
        <p:nvPicPr>
          <p:cNvPr id="11" name="Picture 3"/>
          <p:cNvPicPr/>
          <p:nvPr/>
        </p:nvPicPr>
        <p:blipFill>
          <a:blip r:embed="rId17"/>
          <a:stretch>
            <a:fillRect/>
          </a:stretch>
        </p:blipFill>
        <p:spPr>
          <a:xfrm>
            <a:off x="4356000" y="258840"/>
            <a:ext cx="3525480" cy="650880"/>
          </a:xfrm>
          <a:prstGeom prst="rect">
            <a:avLst/>
          </a:prstGeom>
          <a:ln>
            <a:noFill/>
          </a:ln>
        </p:spPr>
      </p:pic>
      <p:pic>
        <p:nvPicPr>
          <p:cNvPr id="12" name="Picture 5"/>
          <p:cNvPicPr/>
          <p:nvPr/>
        </p:nvPicPr>
        <p:blipFill>
          <a:blip r:embed="rId18"/>
          <a:stretch>
            <a:fillRect/>
          </a:stretch>
        </p:blipFill>
        <p:spPr>
          <a:xfrm>
            <a:off x="7915320" y="160560"/>
            <a:ext cx="1118520" cy="81720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6800" cy="1717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2840" cy="428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2840" cy="428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2840" cy="428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6800" cy="1717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-42480" y="-1467720"/>
            <a:ext cx="1328760" cy="9859680"/>
          </a:xfrm>
          <a:prstGeom prst="rect">
            <a:avLst/>
          </a:prstGeom>
          <a:ln>
            <a:noFill/>
          </a:ln>
        </p:spPr>
      </p:pic>
      <p:pic>
        <p:nvPicPr>
          <p:cNvPr id="77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1289160" y="6164640"/>
            <a:ext cx="884880" cy="64620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5600" cy="71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7200" cy="146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7920" cy="107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MX" sz="3200" dirty="0" err="1" smtClean="0">
                <a:solidFill>
                  <a:srgbClr val="8B8B8B"/>
                </a:solidFill>
                <a:latin typeface="Bauhaus 93"/>
                <a:ea typeface="DejaVu Sans"/>
              </a:rPr>
              <a:t>Thread</a:t>
            </a:r>
            <a:endParaRPr dirty="0"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7920" cy="107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  <a:ea typeface="DejaVu Sans"/>
              </a:rPr>
              <a:t>20 de enero del 2016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 dirty="0" err="1" smtClean="0">
                <a:solidFill>
                  <a:srgbClr val="92D050"/>
                </a:solidFill>
                <a:latin typeface="Bauhaus 93"/>
                <a:ea typeface="DejaVu Sans"/>
              </a:rPr>
              <a:t>Threads</a:t>
            </a:r>
            <a:endParaRPr dirty="0"/>
          </a:p>
        </p:txBody>
      </p:sp>
      <p:sp>
        <p:nvSpPr>
          <p:cNvPr id="119" name="CustomShape 2"/>
          <p:cNvSpPr/>
          <p:nvPr/>
        </p:nvSpPr>
        <p:spPr>
          <a:xfrm>
            <a:off x="1321200" y="1247400"/>
            <a:ext cx="756828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Un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 o Hilo es la unidad de ejecución de un proceso (programa).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Se pueden ejecutar más de un hilo en el mismo proceso.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Cuando sólo se tiene un procesador en la computadora, éste está cambiando rápidamente entre los hilos en ejecución, dando la apariencia de ejecución simultánea.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 dirty="0" err="1" smtClean="0">
                <a:solidFill>
                  <a:srgbClr val="92D050"/>
                </a:solidFill>
                <a:latin typeface="Bauhaus 93"/>
                <a:ea typeface="DejaVu Sans"/>
              </a:rPr>
              <a:t>Threads</a:t>
            </a:r>
            <a:r>
              <a:rPr lang="es-MX" sz="4400" dirty="0" smtClean="0">
                <a:solidFill>
                  <a:srgbClr val="92D050"/>
                </a:solidFill>
                <a:latin typeface="Bauhaus 93"/>
                <a:ea typeface="DejaVu Sans"/>
              </a:rPr>
              <a:t> - Usos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1321200" y="1247400"/>
            <a:ext cx="756828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Tener múltiples tareas de diversas prioridades.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Dividir el trabajo en aplicaciones con interfaz gráfica, un hilo se encarga de los gráficos y otro o más hilos de los procesos que deben realizar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Realizar tareas que llevan mucho tiempo sin detener el resto de la aplicación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 dirty="0" err="1" smtClean="0">
                <a:solidFill>
                  <a:srgbClr val="92D050"/>
                </a:solidFill>
                <a:latin typeface="Bauhaus 93"/>
                <a:ea typeface="DejaVu Sans"/>
              </a:rPr>
              <a:t>System.Threading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1321200" y="1160800"/>
            <a:ext cx="756828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Es el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Namespace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 que nos proporciona las facilidades (clases e interfaces) para el manejo de hilos.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Sus clases son para la sincronización de las actividades de los hilos</a:t>
            </a:r>
            <a:r>
              <a:rPr lang="es-MX" dirty="0" smtClean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Su principal elemento es la clase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</a:t>
            </a:r>
            <a:endParaRPr lang="es-MX" sz="2800" dirty="0" smtClean="0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 dirty="0" err="1" smtClean="0">
                <a:solidFill>
                  <a:srgbClr val="92D050"/>
                </a:solidFill>
                <a:latin typeface="Bauhaus 93"/>
                <a:ea typeface="DejaVu Sans"/>
              </a:rPr>
              <a:t>Thread</a:t>
            </a:r>
            <a:r>
              <a:rPr lang="es-MX" sz="4400" dirty="0" smtClean="0">
                <a:solidFill>
                  <a:srgbClr val="92D050"/>
                </a:solidFill>
                <a:latin typeface="Bauhaus 93"/>
                <a:ea typeface="DejaVu Sans"/>
              </a:rPr>
              <a:t> </a:t>
            </a:r>
            <a:r>
              <a:rPr lang="es-MX" sz="4400" dirty="0" err="1" smtClean="0">
                <a:solidFill>
                  <a:srgbClr val="92D050"/>
                </a:solidFill>
                <a:latin typeface="Bauhaus 93"/>
                <a:ea typeface="DejaVu Sans"/>
              </a:rPr>
              <a:t>Class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1321200" y="1414800"/>
            <a:ext cx="756828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Implementa métodos y propiedades que permiten manipular los hilos que están ejecutándose al mismo tiempo.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CurrentThread</a:t>
            </a:r>
            <a:endParaRPr lang="es-MX" sz="2800" dirty="0" smtClean="0">
              <a:solidFill>
                <a:srgbClr val="808080"/>
              </a:solidFill>
              <a:latin typeface="Century Gothi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IsAlive</a:t>
            </a:r>
            <a:endParaRPr lang="es-MX" sz="2800" dirty="0" smtClean="0">
              <a:solidFill>
                <a:srgbClr val="808080"/>
              </a:solidFill>
              <a:latin typeface="Century Gothi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IsBackground</a:t>
            </a:r>
            <a:endParaRPr lang="es-MX" sz="2800" dirty="0" smtClean="0">
              <a:solidFill>
                <a:srgbClr val="808080"/>
              </a:solidFill>
              <a:latin typeface="Century Gothi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Name</a:t>
            </a:r>
            <a:endParaRPr lang="es-MX" sz="2800" dirty="0" smtClean="0">
              <a:solidFill>
                <a:srgbClr val="808080"/>
              </a:solidFill>
              <a:latin typeface="Century Gothi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Priority</a:t>
            </a:r>
            <a:endParaRPr lang="es-MX" sz="2800" dirty="0" smtClean="0">
              <a:solidFill>
                <a:srgbClr val="808080"/>
              </a:solidFill>
              <a:latin typeface="Century Gothi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ThreadState</a:t>
            </a:r>
            <a:endParaRPr lang="es-MX" sz="2800" dirty="0" smtClean="0">
              <a:solidFill>
                <a:srgbClr val="80808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07281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 dirty="0" smtClean="0">
                <a:solidFill>
                  <a:srgbClr val="92D050"/>
                </a:solidFill>
                <a:latin typeface="Bauhaus 93"/>
                <a:ea typeface="DejaVu Sans"/>
              </a:rPr>
              <a:t>Crear un Hilo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1321200" y="1414800"/>
            <a:ext cx="756828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Crear un objeto de la clase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, el cual necesita como argumento un objeto de la clase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Start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, el cual necesita como argumento el nombre del método que se encargará de ejecutar el hilo, la función no debe de recibir parámetros:</a:t>
            </a:r>
          </a:p>
          <a:p>
            <a:pPr>
              <a:lnSpc>
                <a:spcPct val="100000"/>
              </a:lnSpc>
            </a:pPr>
            <a:endParaRPr lang="es-MX" sz="2800" dirty="0" smtClean="0">
              <a:solidFill>
                <a:srgbClr val="808080"/>
              </a:solidFill>
              <a:latin typeface="Century Gothic"/>
            </a:endParaRPr>
          </a:p>
          <a:p>
            <a:pPr algn="ctr"/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 hilo = new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(new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ThreadStart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(función));</a:t>
            </a:r>
          </a:p>
        </p:txBody>
      </p:sp>
    </p:spTree>
    <p:extLst>
      <p:ext uri="{BB962C8B-B14F-4D97-AF65-F5344CB8AC3E}">
        <p14:creationId xmlns:p14="http://schemas.microsoft.com/office/powerpoint/2010/main" val="3206164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 dirty="0" smtClean="0">
                <a:solidFill>
                  <a:srgbClr val="92D050"/>
                </a:solidFill>
                <a:latin typeface="Bauhaus 93"/>
                <a:ea typeface="DejaVu Sans"/>
              </a:rPr>
              <a:t>Correr un Hilo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1321200" y="1414800"/>
            <a:ext cx="756828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Una vez creado el hilo se debe de ordenar que empiece su ejecución:</a:t>
            </a:r>
          </a:p>
          <a:p>
            <a:pPr>
              <a:lnSpc>
                <a:spcPct val="100000"/>
              </a:lnSpc>
            </a:pPr>
            <a:endParaRPr lang="es-MX" sz="2800" dirty="0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			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hilo.Start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();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MX" sz="2800" dirty="0" smtClean="0">
              <a:solidFill>
                <a:srgbClr val="80808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893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 dirty="0" smtClean="0">
                <a:solidFill>
                  <a:srgbClr val="92D050"/>
                </a:solidFill>
                <a:latin typeface="Bauhaus 93"/>
                <a:ea typeface="DejaVu Sans"/>
              </a:rPr>
              <a:t>Estados de un Hilo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1321200" y="1160800"/>
            <a:ext cx="756828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.Suspend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 suspende temporalmente la ejecución de un hilo.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Thread.Resume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 vuelve a poner en ejecución un hilo.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Thread.Sleep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 un hilo se puede suspender a si mismo llamando este método.</a:t>
            </a:r>
          </a:p>
          <a:p>
            <a:pPr>
              <a:lnSpc>
                <a:spcPct val="100000"/>
              </a:lnSpc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Diferencia entre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Sleep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 y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Suspend</a:t>
            </a:r>
            <a:endParaRPr lang="es-MX" sz="2800" dirty="0" smtClean="0">
              <a:solidFill>
                <a:srgbClr val="808080"/>
              </a:solidFill>
              <a:latin typeface="Century Gothic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Cualquier hilo puede llamar el método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Suspend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 para otro hilo.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El método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sleep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 sólo puede ser llamado para el mismo hilo</a:t>
            </a:r>
          </a:p>
        </p:txBody>
      </p:sp>
    </p:spTree>
    <p:extLst>
      <p:ext uri="{BB962C8B-B14F-4D97-AF65-F5344CB8AC3E}">
        <p14:creationId xmlns:p14="http://schemas.microsoft.com/office/powerpoint/2010/main" val="4135439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MX" sz="4400" dirty="0" smtClean="0">
                <a:solidFill>
                  <a:srgbClr val="92D050"/>
                </a:solidFill>
                <a:latin typeface="Bauhaus 93"/>
                <a:ea typeface="DejaVu Sans"/>
              </a:rPr>
              <a:t>Estados de un Hilo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1321200" y="1160800"/>
            <a:ext cx="7568280" cy="452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.Abort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 termina con el hilo, puede generar una excepción </a:t>
            </a: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ThreadAbortException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800" dirty="0" err="1" smtClean="0">
                <a:solidFill>
                  <a:srgbClr val="808080"/>
                </a:solidFill>
                <a:latin typeface="Century Gothic"/>
              </a:rPr>
              <a:t>Thread.Join</a:t>
            </a:r>
            <a:r>
              <a:rPr lang="es-MX" sz="2800" dirty="0" smtClean="0">
                <a:solidFill>
                  <a:srgbClr val="808080"/>
                </a:solidFill>
                <a:latin typeface="Century Gothic"/>
              </a:rPr>
              <a:t>() hace que el hilo (padre) que manda a ejecutar un segundo hilo (hijo), espere por el segundo (espere al hijo) a que termine para </a:t>
            </a:r>
            <a:r>
              <a:rPr lang="es-MX" sz="2800" smtClean="0">
                <a:solidFill>
                  <a:srgbClr val="808080"/>
                </a:solidFill>
                <a:latin typeface="Century Gothic"/>
              </a:rPr>
              <a:t>poder continuar. </a:t>
            </a:r>
            <a:endParaRPr lang="es-MX" sz="2800" dirty="0" smtClean="0">
              <a:solidFill>
                <a:srgbClr val="80808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20992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363</Words>
  <Application>Microsoft Office PowerPoint</Application>
  <PresentationFormat>Presentación en pantalla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Bauhaus 93</vt:lpstr>
      <vt:lpstr>Century Gothic</vt:lpstr>
      <vt:lpstr>DejaVu Sans</vt:lpstr>
      <vt:lpstr>StarSymbol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Hector Javier Garcia Castro</cp:lastModifiedBy>
  <cp:revision>5</cp:revision>
  <dcterms:modified xsi:type="dcterms:W3CDTF">2016-01-20T16:02:01Z</dcterms:modified>
</cp:coreProperties>
</file>