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19.png" ContentType="image/png"/>
  <Override PartName="/ppt/media/image5.jpeg" ContentType="image/jpe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jpeg" ContentType="image/jpeg"/>
  <Override PartName="/ppt/media/image6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7560" cy="68997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5480" cy="6508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18520" cy="8172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200" cy="146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  <a:ea typeface="DejaVu Sans"/>
              </a:rPr>
              <a:t>Delegados, Lambdas y eventos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21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Combinando delegados distintos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5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01000" y="1619640"/>
            <a:ext cx="6789240" cy="45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5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200" y="844920"/>
            <a:ext cx="7190280" cy="48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Expresiones lambda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3"/>
          <p:cNvSpPr/>
          <p:nvPr/>
        </p:nvSpPr>
        <p:spPr>
          <a:xfrm>
            <a:off x="1307160" y="1247400"/>
            <a:ext cx="7850520" cy="465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Una expresión lambda es una función anónima que no posee un identificador (o nombre) específico. Si nos dirigimos a las operaciones aritméticas básicas, podríamos imaginarnos algo como esto: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Función convencional: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Función lambda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36000" y="4260240"/>
            <a:ext cx="7053480" cy="456120"/>
          </a:xfrm>
          <a:prstGeom prst="rect">
            <a:avLst/>
          </a:prstGeom>
          <a:ln>
            <a:noFill/>
          </a:ln>
        </p:spPr>
      </p:pic>
      <p:pic>
        <p:nvPicPr>
          <p:cNvPr id="15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99240" y="5500440"/>
            <a:ext cx="6066720" cy="65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Definición para C#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3"/>
          <p:cNvSpPr/>
          <p:nvPr/>
        </p:nvSpPr>
        <p:spPr>
          <a:xfrm>
            <a:off x="1307160" y="1247400"/>
            <a:ext cx="7850520" cy="496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Una expresión lambda es un método anónimo (sin nombre) que se ha de declarar/definir (y asignar inmediatamente) sobre una </a:t>
            </a:r>
            <a:r>
              <a:rPr b="1" lang="es-MX" sz="3200">
                <a:solidFill>
                  <a:srgbClr val="808080"/>
                </a:solidFill>
                <a:latin typeface="Century Gothic"/>
                <a:ea typeface="DejaVu Sans"/>
              </a:rPr>
              <a:t>instancia de un delegado</a:t>
            </a: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Permiten una forma muy </a:t>
            </a:r>
            <a:r>
              <a:rPr b="1" lang="es-MX" sz="3200">
                <a:solidFill>
                  <a:srgbClr val="808080"/>
                </a:solidFill>
                <a:latin typeface="Century Gothic"/>
                <a:ea typeface="DejaVu Sans"/>
              </a:rPr>
              <a:t>compacta</a:t>
            </a: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 de escribir funciones que puedan ser pasadas como argumentos para una evaluación posterior.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Definición para C#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3"/>
          <p:cNvSpPr/>
          <p:nvPr/>
        </p:nvSpPr>
        <p:spPr>
          <a:xfrm>
            <a:off x="1307160" y="1247400"/>
            <a:ext cx="7850520" cy="23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Para crear una expresión lambda, hay que especificar parámetros de entrada (si existen) a la izquierda del operador </a:t>
            </a:r>
            <a:r>
              <a:rPr b="1" lang="es-MX" sz="3000">
                <a:solidFill>
                  <a:srgbClr val="808080"/>
                </a:solidFill>
                <a:latin typeface="Century Gothic"/>
                <a:ea typeface="DejaVu Sans"/>
              </a:rPr>
              <a:t>=&gt;</a:t>
            </a: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 lambda, y colocar la expresión o bloque de instrucciones en el otro lado.</a:t>
            </a:r>
            <a:endParaRPr/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50920" y="3648240"/>
            <a:ext cx="6579000" cy="26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1200" y="80280"/>
            <a:ext cx="7822440" cy="671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Uso de eventos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CustomShape 3"/>
          <p:cNvSpPr/>
          <p:nvPr/>
        </p:nvSpPr>
        <p:spPr>
          <a:xfrm>
            <a:off x="1307160" y="1247400"/>
            <a:ext cx="7850520" cy="563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Cuando ocurre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algo de interés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, los eventos habilitan una clase u objeto para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notificarlo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a otras clases u objetos.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Para consumir un evento en una aplicación, debe proporcionar un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controlador de eventos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(método de control de eventos) que ejecute la lógica del programa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en respuesta al evento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, y que registre el controlador de eventos en el origen del evento. Este proceso se denomina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conexión de eventos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. 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Características de los eventos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CustomShape 3"/>
          <p:cNvSpPr/>
          <p:nvPr/>
        </p:nvSpPr>
        <p:spPr>
          <a:xfrm>
            <a:off x="1307160" y="1247400"/>
            <a:ext cx="78505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- El remitente determina cuándo se produce un evento; los receptores determinan qué operación se realiza en respuesta al evento.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- Un evento puede tener varios receptores. Un receptor puede controlar varios eventos de varios remitentes.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- Los eventos se suelen usar para señalar acciones del usuario, como hacer clic en un botón o seleccionar un menú en interfaces gráficas de usuario.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Características de los eventos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CustomShape 3"/>
          <p:cNvSpPr/>
          <p:nvPr/>
        </p:nvSpPr>
        <p:spPr>
          <a:xfrm>
            <a:off x="1307160" y="1247400"/>
            <a:ext cx="7850520" cy="50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Nunca se provocan eventos que no tienen receptores.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Si un evento tiene varios receptores, se invocan los controladores de eventos sincrónicamente cuando se produce el evento.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En la biblioteca de clases .NET Framework, los eventos se basan en el delegado EventHandler y en la clase base EventArgs.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Clase EventArgs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CustomShape 3"/>
          <p:cNvSpPr/>
          <p:nvPr/>
        </p:nvSpPr>
        <p:spPr>
          <a:xfrm>
            <a:off x="1307160" y="1116720"/>
            <a:ext cx="7850520" cy="55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Representa la clase base para las clases que contienen datos de eventos y proporciona un valor para utilizar en los eventos que no incluyen datos de evento.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Para crear una clase de datos de eventos personalizada, se crea una clase que herede de la clase EventArgs y se proporcionan las propiedades para almacenar los datos necesarios. 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¿Qué es un evento?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Un evento es </a:t>
            </a:r>
            <a:r>
              <a:rPr b="1" lang="es-MX" sz="3400">
                <a:solidFill>
                  <a:srgbClr val="808080"/>
                </a:solidFill>
                <a:latin typeface="Century Gothic"/>
                <a:ea typeface="DejaVu Sans"/>
              </a:rPr>
              <a:t>un mensaje que envía un objeto</a:t>
            </a: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 cuando ocurre una acción.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El objeto que </a:t>
            </a:r>
            <a:r>
              <a:rPr b="1" lang="es-MX" sz="3400">
                <a:solidFill>
                  <a:srgbClr val="808080"/>
                </a:solidFill>
                <a:latin typeface="Century Gothic"/>
                <a:ea typeface="DejaVu Sans"/>
              </a:rPr>
              <a:t>provoca</a:t>
            </a: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 el evento se conoce como </a:t>
            </a:r>
            <a:r>
              <a:rPr b="1" lang="es-MX" sz="3400">
                <a:solidFill>
                  <a:srgbClr val="808080"/>
                </a:solidFill>
                <a:latin typeface="Century Gothic"/>
                <a:ea typeface="DejaVu Sans"/>
              </a:rPr>
              <a:t>remitente del evento</a:t>
            </a: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El objeto que </a:t>
            </a:r>
            <a:r>
              <a:rPr b="1" lang="es-MX" sz="3400">
                <a:solidFill>
                  <a:srgbClr val="808080"/>
                </a:solidFill>
                <a:latin typeface="Century Gothic"/>
                <a:ea typeface="DejaVu Sans"/>
              </a:rPr>
              <a:t>captura</a:t>
            </a: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 el evento y responde a él se denomina </a:t>
            </a:r>
            <a:r>
              <a:rPr b="1" lang="es-MX" sz="3400">
                <a:solidFill>
                  <a:srgbClr val="808080"/>
                </a:solidFill>
                <a:latin typeface="Century Gothic"/>
                <a:ea typeface="DejaVu Sans"/>
              </a:rPr>
              <a:t>receptor del evento</a:t>
            </a:r>
            <a:r>
              <a:rPr lang="es-MX" sz="3400">
                <a:solidFill>
                  <a:srgbClr val="808080"/>
                </a:solidFill>
                <a:latin typeface="Century Gothic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El delegado Action&lt;T&gt;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CustomShape 3"/>
          <p:cNvSpPr/>
          <p:nvPr/>
        </p:nvSpPr>
        <p:spPr>
          <a:xfrm>
            <a:off x="1307160" y="1116720"/>
            <a:ext cx="7850520" cy="554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Este delegado encapsula un método que tiene un solo parámetro y no devuelve un valor.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Se puede usar el delegado Action&lt;T&gt; para pasar un método como parámetro sin declarar explícitamente un delegado personalizado. El método encapsulado debe corresponder a la firma del método definida por el delegado.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Sintaxis de Action&lt;T&gt;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3"/>
          <p:cNvSpPr/>
          <p:nvPr/>
        </p:nvSpPr>
        <p:spPr>
          <a:xfrm>
            <a:off x="1307160" y="1116720"/>
            <a:ext cx="785052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8360" y="1415160"/>
            <a:ext cx="7294320" cy="176148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1335240" y="3177000"/>
            <a:ext cx="7822440" cy="252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3200">
                <a:solidFill>
                  <a:srgbClr val="808080"/>
                </a:solidFill>
                <a:latin typeface="Century Gothic"/>
                <a:ea typeface="DejaVu Sans"/>
              </a:rPr>
              <a:t>in T </a:t>
            </a: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es el tipo de parámetro del método que este delegado encapsula.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3200">
                <a:solidFill>
                  <a:srgbClr val="808080"/>
                </a:solidFill>
                <a:latin typeface="Century Gothic"/>
                <a:ea typeface="DejaVu Sans"/>
              </a:rPr>
              <a:t>obj </a:t>
            </a:r>
            <a:r>
              <a:rPr lang="es-MX" sz="3200">
                <a:solidFill>
                  <a:srgbClr val="808080"/>
                </a:solidFill>
                <a:latin typeface="Century Gothic"/>
                <a:ea typeface="DejaVu Sans"/>
              </a:rPr>
              <a:t>es el parámetro del método que este delegado encapsula.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321200" y="16056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El delegado Func&lt;T,Tresult&gt;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3"/>
          <p:cNvSpPr/>
          <p:nvPr/>
        </p:nvSpPr>
        <p:spPr>
          <a:xfrm>
            <a:off x="1321200" y="1256400"/>
            <a:ext cx="7850520" cy="537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900">
                <a:solidFill>
                  <a:srgbClr val="808080"/>
                </a:solidFill>
                <a:latin typeface="Century Gothic"/>
                <a:ea typeface="DejaVu Sans"/>
              </a:rPr>
              <a:t>Este delegado Encapsula un método que tiene un parámetro y devuelve un valor del tipo especificado por el parámetro </a:t>
            </a:r>
            <a:r>
              <a:rPr i="1" lang="es-MX" sz="2900">
                <a:solidFill>
                  <a:srgbClr val="808080"/>
                </a:solidFill>
                <a:latin typeface="Century Gothic"/>
                <a:ea typeface="DejaVu Sans"/>
              </a:rPr>
              <a:t>TResult</a:t>
            </a:r>
            <a:r>
              <a:rPr lang="es-MX" sz="2900">
                <a:solidFill>
                  <a:srgbClr val="808080"/>
                </a:solidFill>
                <a:latin typeface="Century Gothic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900">
                <a:solidFill>
                  <a:srgbClr val="808080"/>
                </a:solidFill>
                <a:latin typeface="Century Gothic"/>
                <a:ea typeface="DejaVu Sans"/>
              </a:rPr>
              <a:t>Este delegado puede usarse para representar un método que puede pasarse como parámetro sin declarar explícitamente ningún delegado personalizado. El método encapsulado debe corresponder a la firma del método definida por el delegado.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321200" y="16056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Sintaxis de Func&lt;T,Tresult&gt;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3"/>
          <p:cNvSpPr/>
          <p:nvPr/>
        </p:nvSpPr>
        <p:spPr>
          <a:xfrm>
            <a:off x="1321200" y="1256400"/>
            <a:ext cx="785052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 </a:t>
            </a:r>
            <a:endParaRPr/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6720" y="1247400"/>
            <a:ext cx="7539480" cy="134388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1321200" y="2575800"/>
            <a:ext cx="8001360" cy="35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808080"/>
                </a:solidFill>
                <a:latin typeface="Century Gothic"/>
                <a:ea typeface="DejaVu Sans"/>
              </a:rPr>
              <a:t>in T </a:t>
            </a: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es el tipo de parámetro del método que este delegado encapsula.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808080"/>
                </a:solidFill>
                <a:latin typeface="Century Gothic"/>
                <a:ea typeface="DejaVu Sans"/>
              </a:rPr>
              <a:t>Out TResult </a:t>
            </a: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es el tipo del valor devuelto del método que este delegado encapsula.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3000">
                <a:solidFill>
                  <a:srgbClr val="808080"/>
                </a:solidFill>
                <a:latin typeface="Century Gothic"/>
                <a:ea typeface="DejaVu Sans"/>
              </a:rPr>
              <a:t>T arg </a:t>
            </a: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es el parámetro del método que este delegado encapsula.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¿Qué es un delegado?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En las comunicaciones de eventos, el remitente del evento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no sabe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qué objeto o método recibirá los eventos que provoca.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Se necesita un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intermediario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entre el origen y el receptor.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.NET Framework define un tipo especial (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Delegado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) que proporciona la funcionalidad de un puntero a función.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Un delegado es una clase que </a:t>
            </a: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puede guardar una referencia a un método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Propósito de los delegados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600">
                <a:solidFill>
                  <a:srgbClr val="808080"/>
                </a:solidFill>
                <a:latin typeface="Century Gothic"/>
                <a:ea typeface="DejaVu Sans"/>
              </a:rPr>
              <a:t>Creados para las situaciones en las que se necesita llevar a cabo una acción pero </a:t>
            </a:r>
            <a:r>
              <a:rPr b="1" lang="es-MX" sz="3600">
                <a:solidFill>
                  <a:srgbClr val="808080"/>
                </a:solidFill>
                <a:latin typeface="Century Gothic"/>
                <a:ea typeface="DejaVu Sans"/>
              </a:rPr>
              <a:t>no se sabe de antemano qué método llamar o sobre cuál objetivo invocarla.</a:t>
            </a:r>
            <a:r>
              <a:rPr lang="es-MX" sz="3600">
                <a:solidFill>
                  <a:srgbClr val="808080"/>
                </a:solidFill>
                <a:latin typeface="Century Gothic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600">
                <a:solidFill>
                  <a:srgbClr val="808080"/>
                </a:solidFill>
                <a:latin typeface="Century Gothic"/>
                <a:ea typeface="DejaVu Sans"/>
              </a:rPr>
              <a:t>Se crea un delegado y se deja que los detalles particulares sean establecidos más adelante.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Declaración de un delegado de eventos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1200" y="1556640"/>
            <a:ext cx="7822440" cy="8308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1321200" y="2232720"/>
            <a:ext cx="7850520" cy="365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Por convención, los delegados de evento de .NET Framework tienen dos parámetros, el origen que provocó el evento y los datos del evento.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Una declaración de delegado es suficiente para definir una clase de delegado.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La declaración no lleva { } y se puede declarar dentro de otro tipo (clase, interfaz) o por fuera  de una clase.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Declaración de un delegado de eventos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3"/>
          <p:cNvSpPr/>
          <p:nvPr/>
        </p:nvSpPr>
        <p:spPr>
          <a:xfrm>
            <a:off x="1293120" y="1480680"/>
            <a:ext cx="7850520" cy="466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500">
                <a:solidFill>
                  <a:srgbClr val="808080"/>
                </a:solidFill>
                <a:latin typeface="Century Gothic"/>
                <a:ea typeface="DejaVu Sans"/>
              </a:rPr>
              <a:t>Un delegado se puede instanciar. Para esto se le pasa a su constructor la lista de sus posibles parámetros.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500">
                <a:solidFill>
                  <a:srgbClr val="808080"/>
                </a:solidFill>
                <a:latin typeface="Century Gothic"/>
                <a:ea typeface="DejaVu Sans"/>
              </a:rPr>
              <a:t>Después de ser instanciado, se le pueden añadir nuevos métodos.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500">
                <a:solidFill>
                  <a:srgbClr val="808080"/>
                </a:solidFill>
                <a:latin typeface="Century Gothic"/>
                <a:ea typeface="DejaVu Sans"/>
              </a:rPr>
              <a:t>Una instancia de un delegado puede verse como la representación de él o los métodos que contiene.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500">
                <a:solidFill>
                  <a:srgbClr val="808080"/>
                </a:solidFill>
                <a:latin typeface="Century Gothic"/>
                <a:ea typeface="DejaVu Sans"/>
              </a:rPr>
              <a:t>Internamente, una instancia de un delegado guarda una lista de invocación con todos los métodos que representa, organizados en el mismo orden en el que fueron añadidos.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Multicast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3"/>
          <p:cNvSpPr/>
          <p:nvPr/>
        </p:nvSpPr>
        <p:spPr>
          <a:xfrm>
            <a:off x="1307160" y="1247400"/>
            <a:ext cx="7850520" cy="557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Se pueden combinar varios delegados en uno sólo los operadores + y += . También se pueden remover con los operadores -  y -=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Con los operadores +, +=, - y -= también se pueden agregar y quitar métodos a los delegados.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000">
                <a:solidFill>
                  <a:srgbClr val="808080"/>
                </a:solidFill>
                <a:latin typeface="Century Gothic"/>
                <a:ea typeface="DejaVu Sans"/>
              </a:rPr>
              <a:t>Los métodos y delegados se ejecutan en el orden en los que fueron agregados.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560" y="144000"/>
            <a:ext cx="7634880" cy="62438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6029280" y="144000"/>
            <a:ext cx="363564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1400">
                <a:solidFill>
                  <a:srgbClr val="808080"/>
                </a:solidFill>
                <a:latin typeface="Century Gothic"/>
                <a:ea typeface="DejaVu Sans"/>
              </a:rPr>
              <a:t>Declaración de delegado que recibe un entero y no retorna nada. 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371560" y="669960"/>
            <a:ext cx="377532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1500">
                <a:solidFill>
                  <a:srgbClr val="808080"/>
                </a:solidFill>
                <a:latin typeface="Century Gothic"/>
                <a:ea typeface="DejaVu Sans"/>
              </a:rPr>
              <a:t>Método estático de la clase TestClass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437000" y="1469880"/>
            <a:ext cx="51084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>
                <a:solidFill>
                  <a:srgbClr val="808080"/>
                </a:solidFill>
                <a:latin typeface="Century Gothic"/>
                <a:ea typeface="DejaVu Sans"/>
              </a:rPr>
              <a:t>Método de instancia de la clase TestClass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4209480" y="2852640"/>
            <a:ext cx="46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>
                <a:solidFill>
                  <a:srgbClr val="808080"/>
                </a:solidFill>
                <a:latin typeface="Century Gothic"/>
                <a:ea typeface="DejaVu Sans"/>
              </a:rPr>
              <a:t>Se instancian un delegado.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5105520" y="3116160"/>
            <a:ext cx="4680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>
                <a:solidFill>
                  <a:srgbClr val="808080"/>
                </a:solidFill>
                <a:latin typeface="Century Gothic"/>
                <a:ea typeface="DejaVu Sans"/>
              </a:rPr>
              <a:t>Se le asigna un método estático.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3184920" y="3694680"/>
            <a:ext cx="590652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1600">
                <a:solidFill>
                  <a:srgbClr val="808080"/>
                </a:solidFill>
                <a:latin typeface="Century Gothic"/>
                <a:ea typeface="DejaVu Sans"/>
              </a:rPr>
              <a:t>Se ejecuta el método del delegado con el argumento 3.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4411440" y="3958920"/>
            <a:ext cx="468000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>
                <a:solidFill>
                  <a:srgbClr val="808080"/>
                </a:solidFill>
                <a:latin typeface="Century Gothic"/>
                <a:ea typeface="DejaVu Sans"/>
              </a:rPr>
              <a:t>Se le asigna un método de instancia.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6156720" y="4762080"/>
            <a:ext cx="28526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>
                <a:solidFill>
                  <a:srgbClr val="808080"/>
                </a:solidFill>
                <a:latin typeface="Century Gothic"/>
                <a:ea typeface="DejaVu Sans"/>
              </a:rPr>
              <a:t>Se repite el proceso de ejecutar y agregar métodos.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2"/>
          <p:cNvSpPr/>
          <p:nvPr/>
        </p:nvSpPr>
        <p:spPr>
          <a:xfrm>
            <a:off x="1321200" y="1247400"/>
            <a:ext cx="7822440" cy="45230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7120" y="404280"/>
            <a:ext cx="7362360" cy="55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