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309" r:id="rId2"/>
    <p:sldId id="310" r:id="rId3"/>
    <p:sldId id="312" r:id="rId4"/>
    <p:sldId id="314" r:id="rId5"/>
    <p:sldId id="315" r:id="rId6"/>
    <p:sldId id="313" r:id="rId7"/>
    <p:sldId id="316" r:id="rId8"/>
    <p:sldId id="317" r:id="rId9"/>
    <p:sldId id="319" r:id="rId10"/>
    <p:sldId id="318" r:id="rId11"/>
    <p:sldId id="320" r:id="rId12"/>
    <p:sldId id="321" r:id="rId13"/>
    <p:sldId id="322" r:id="rId14"/>
    <p:sldId id="323" r:id="rId15"/>
    <p:sldId id="324" r:id="rId16"/>
    <p:sldId id="325" r:id="rId17"/>
    <p:sldId id="328" r:id="rId18"/>
    <p:sldId id="326" r:id="rId19"/>
    <p:sldId id="327" r:id="rId20"/>
    <p:sldId id="329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17.05.2021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5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17.05.2021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329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17.05.2021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568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17.05.2021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079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17.05.2021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1402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17.05.2021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67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17.05.2021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6655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17.05.2021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91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17.05.2021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67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17.05.2021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601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17.05.2021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78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17.05.2021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99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17.05.2021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795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17.05.2021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68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17.05.2021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92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17.05.2021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07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17.05.2021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4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Порядковые статистики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02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31168"/>
          </a:xfrm>
        </p:spPr>
        <p:txBody>
          <a:bodyPr/>
          <a:lstStyle/>
          <a:p>
            <a:r>
              <a:rPr lang="ru-RU" dirty="0"/>
              <a:t>Оценка времени </a:t>
            </a:r>
            <a:r>
              <a:rPr lang="ru-RU" dirty="0" smtClean="0"/>
              <a:t>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8"/>
            <a:ext cx="7416823" cy="518457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Наихудший </a:t>
            </a:r>
            <a:r>
              <a:rPr lang="ru-RU" sz="2000" dirty="0"/>
              <a:t>случай – на каждом шаге максимальный или минимальный элемент – O(n</a:t>
            </a:r>
            <a:r>
              <a:rPr lang="ru-RU" sz="2000" baseline="30000" dirty="0"/>
              <a:t>2</a:t>
            </a:r>
            <a:r>
              <a:rPr lang="ru-RU" sz="2000" dirty="0" smtClean="0"/>
              <a:t>)</a:t>
            </a:r>
            <a:endParaRPr lang="ru-RU" sz="2000" dirty="0"/>
          </a:p>
          <a:p>
            <a:r>
              <a:rPr lang="ru-RU" sz="2000" dirty="0"/>
              <a:t>Наилучший случай – на каждом шаге массив делится пополам – O(n</a:t>
            </a:r>
            <a:r>
              <a:rPr lang="ru-RU" sz="2000" dirty="0" smtClean="0"/>
              <a:t>)</a:t>
            </a:r>
            <a:endParaRPr lang="ru-RU" sz="2000" dirty="0"/>
          </a:p>
          <a:p>
            <a:r>
              <a:rPr lang="ru-RU" sz="2000" dirty="0"/>
              <a:t>В среднем. Элемент выбран хорошо (удачно), если после разбиения части a&lt;x и a&gt;x будут не больше 3/4 от исходного. То есть, если бы массив сортировали, то хороший элемент был бы на месте от n/4 до 3∙</a:t>
            </a:r>
            <a:r>
              <a:rPr lang="ru-RU" sz="2000" dirty="0" smtClean="0"/>
              <a:t>n/4</a:t>
            </a:r>
          </a:p>
          <a:p>
            <a:r>
              <a:rPr lang="ru-RU" sz="2000" dirty="0" smtClean="0"/>
              <a:t>Таких </a:t>
            </a:r>
            <a:r>
              <a:rPr lang="ru-RU" sz="2000" dirty="0"/>
              <a:t>элементов довольно много </a:t>
            </a:r>
            <a:r>
              <a:rPr lang="ru-RU" sz="2000" dirty="0" smtClean="0"/>
              <a:t>– как </a:t>
            </a:r>
            <a:r>
              <a:rPr lang="ru-RU" sz="2000" dirty="0"/>
              <a:t>раз половина, то есть случайно выбранный элемент x окажется хорошим с вероятностью 1/2. В среднем после двух разбиений массива его размер уменьшится хотя бы на четверть, что даёт такое рекуррентное соотношение: T(n)≤T(3∙n/4)+O(n). Решение (по основной теореме) – O(n</a:t>
            </a:r>
            <a:r>
              <a:rPr lang="ru-RU" sz="2000" dirty="0" smtClean="0"/>
              <a:t>)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7363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Выбор за линейное в наихудшем случае время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72816"/>
            <a:ext cx="7776864" cy="4824536"/>
          </a:xfrm>
        </p:spPr>
        <p:txBody>
          <a:bodyPr>
            <a:normAutofit/>
          </a:bodyPr>
          <a:lstStyle/>
          <a:p>
            <a:r>
              <a:rPr lang="ru-RU" sz="2000" dirty="0"/>
              <a:t>Подобно алгоритму </a:t>
            </a:r>
            <a:r>
              <a:rPr lang="ru-RU" sz="2000" dirty="0" err="1"/>
              <a:t>randomizedSelect</a:t>
            </a:r>
            <a:r>
              <a:rPr lang="ru-RU" sz="2000" dirty="0"/>
              <a:t>, алгоритм </a:t>
            </a:r>
            <a:r>
              <a:rPr lang="ru-RU" sz="2000" dirty="0" err="1"/>
              <a:t>Select</a:t>
            </a:r>
            <a:r>
              <a:rPr lang="ru-RU" sz="2000" dirty="0"/>
              <a:t> находит требуемый элемент путём рекурсивного разбиения входного </a:t>
            </a:r>
            <a:r>
              <a:rPr lang="ru-RU" sz="2000" dirty="0" smtClean="0"/>
              <a:t>массива</a:t>
            </a:r>
          </a:p>
          <a:p>
            <a:r>
              <a:rPr lang="ru-RU" sz="2000" dirty="0" smtClean="0"/>
              <a:t>В </a:t>
            </a:r>
            <a:r>
              <a:rPr lang="ru-RU" sz="2000" dirty="0"/>
              <a:t>алгоритме </a:t>
            </a:r>
            <a:r>
              <a:rPr lang="ru-RU" sz="2000" dirty="0" err="1"/>
              <a:t>Select</a:t>
            </a:r>
            <a:r>
              <a:rPr lang="ru-RU" sz="2000" dirty="0"/>
              <a:t> используется процедура </a:t>
            </a:r>
            <a:r>
              <a:rPr lang="ru-RU" sz="2000" dirty="0" err="1"/>
              <a:t>Partition</a:t>
            </a:r>
            <a:r>
              <a:rPr lang="ru-RU" sz="2000" dirty="0"/>
              <a:t>, которая применяется при быстрой сортировке. Эта процедура модифицирована таким способом, чтобы одним из её параметров был элемент, относительно которого производится </a:t>
            </a:r>
            <a:r>
              <a:rPr lang="ru-RU" sz="2000" dirty="0" smtClean="0"/>
              <a:t>разбиение</a:t>
            </a:r>
            <a:endParaRPr lang="ru-RU" sz="2000" dirty="0"/>
          </a:p>
          <a:p>
            <a:r>
              <a:rPr lang="ru-RU" sz="2000" dirty="0"/>
              <a:t>Примечание. Алгоритм был разработан </a:t>
            </a:r>
            <a:r>
              <a:rPr lang="ru-RU" sz="2000" dirty="0" err="1"/>
              <a:t>Мануэлем</a:t>
            </a:r>
            <a:r>
              <a:rPr lang="ru-RU" sz="2000" dirty="0"/>
              <a:t> Блюмом, Робертом </a:t>
            </a:r>
            <a:r>
              <a:rPr lang="ru-RU" sz="2000" dirty="0" err="1"/>
              <a:t>Флойдом</a:t>
            </a:r>
            <a:r>
              <a:rPr lang="ru-RU" sz="2000" dirty="0"/>
              <a:t>, </a:t>
            </a:r>
            <a:r>
              <a:rPr lang="ru-RU" sz="2000" dirty="0" err="1"/>
              <a:t>Воганом</a:t>
            </a:r>
            <a:r>
              <a:rPr lang="ru-RU" sz="2000" dirty="0"/>
              <a:t> Рональдом </a:t>
            </a:r>
            <a:r>
              <a:rPr lang="ru-RU" sz="2000" dirty="0" err="1"/>
              <a:t>Праттом</a:t>
            </a:r>
            <a:r>
              <a:rPr lang="ru-RU" sz="2000" dirty="0"/>
              <a:t>, </a:t>
            </a:r>
            <a:r>
              <a:rPr lang="ru-RU" sz="2000" dirty="0" err="1"/>
              <a:t>Роном</a:t>
            </a:r>
            <a:r>
              <a:rPr lang="ru-RU" sz="2000" dirty="0"/>
              <a:t> </a:t>
            </a:r>
            <a:r>
              <a:rPr lang="ru-RU" sz="2000" dirty="0" err="1"/>
              <a:t>Ривестом</a:t>
            </a:r>
            <a:r>
              <a:rPr lang="ru-RU" sz="2000" dirty="0"/>
              <a:t> , Робертом </a:t>
            </a:r>
            <a:r>
              <a:rPr lang="ru-RU" sz="2000" dirty="0" err="1" smtClean="0"/>
              <a:t>Тарьяном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6524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75184"/>
          </a:xfrm>
        </p:spPr>
        <p:txBody>
          <a:bodyPr/>
          <a:lstStyle/>
          <a:p>
            <a:r>
              <a:rPr lang="ru-RU" dirty="0" smtClean="0"/>
              <a:t>Идея алгоритма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412776"/>
                <a:ext cx="6885305" cy="5105259"/>
              </a:xfrm>
            </p:spPr>
            <p:txBody>
              <a:bodyPr/>
              <a:lstStyle/>
              <a:p>
                <a:r>
                  <a:rPr lang="ru-RU" dirty="0" smtClean="0"/>
                  <a:t>Алгоритм является модификацией алгоритма поиска k-ой порядковой статистики. Важное отличие заключается в том, что время работы алгоритма в наихудшем случае – O(n), где n — количество элементов в множестве</a:t>
                </a:r>
              </a:p>
              <a:p>
                <a:r>
                  <a:rPr lang="ru-RU" dirty="0" smtClean="0"/>
                  <a:t>Главная </a:t>
                </a:r>
                <a:r>
                  <a:rPr lang="ru-RU" dirty="0"/>
                  <a:t>идея алгоритма заключается в том, чтобы гарантировать хорошее разбиение массива. Алгоритм выбирает такой рассекающий элемент, что количество чисел, которые меньше рассекающего элемента, не менее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. Элементов же больших рассекающего элемента, также не </a:t>
                </a:r>
                <a:r>
                  <a:rPr lang="ru-RU" dirty="0" smtClean="0"/>
                  <a:t>менее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ru-RU" dirty="0"/>
                  <a:t>. Благодаря этому алгоритм работает за линейное время в любом </a:t>
                </a:r>
                <a:r>
                  <a:rPr lang="ru-RU" dirty="0" smtClean="0"/>
                  <a:t>случае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12776"/>
                <a:ext cx="6885305" cy="5105259"/>
              </a:xfrm>
              <a:blipFill>
                <a:blip r:embed="rId2"/>
                <a:stretch>
                  <a:fillRect l="-266" t="-836" r="-12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23528" y="4766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26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3176"/>
          </a:xfrm>
        </p:spPr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340768"/>
            <a:ext cx="7272807" cy="532859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2000" dirty="0"/>
              <a:t>Все n элементов входного массива разбиваются на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n </a:t>
            </a:r>
            <a:r>
              <a:rPr lang="ru-RU" sz="2000" dirty="0" err="1"/>
              <a:t>div</a:t>
            </a:r>
            <a:r>
              <a:rPr lang="ru-RU" sz="2000" dirty="0"/>
              <a:t> 5 групп по 5 элементов и одну группу, содержащую  оставшиеся </a:t>
            </a:r>
            <a:r>
              <a:rPr lang="ru-RU" sz="2000" dirty="0" smtClean="0"/>
              <a:t>элементы</a:t>
            </a:r>
            <a:endParaRPr lang="ru-RU" sz="2000" dirty="0"/>
          </a:p>
          <a:p>
            <a:pPr>
              <a:buFont typeface="+mj-lt"/>
              <a:buAutoNum type="arabicPeriod"/>
            </a:pPr>
            <a:r>
              <a:rPr lang="ru-RU" sz="2000" dirty="0"/>
              <a:t>Алгоритмом сортировки 5 за 7 сортируется каждая из групп, а затем в каждом отсортированном списке находится </a:t>
            </a:r>
            <a:r>
              <a:rPr lang="ru-RU" sz="2000" dirty="0" smtClean="0"/>
              <a:t>медиана</a:t>
            </a:r>
            <a:endParaRPr lang="ru-RU" sz="2000" dirty="0"/>
          </a:p>
          <a:p>
            <a:pPr>
              <a:buFont typeface="+mj-lt"/>
              <a:buAutoNum type="arabicPeriod"/>
            </a:pPr>
            <a:r>
              <a:rPr lang="ru-RU" sz="2000" dirty="0"/>
              <a:t>Определяется медиана медиан, найденных </a:t>
            </a:r>
            <a:r>
              <a:rPr lang="ru-RU" sz="2000" dirty="0" smtClean="0"/>
              <a:t>на </a:t>
            </a:r>
            <a:r>
              <a:rPr lang="ru-RU" sz="2000" dirty="0"/>
              <a:t>шаге 2. Она  используется как рассекающий </a:t>
            </a:r>
            <a:r>
              <a:rPr lang="ru-RU" sz="2000" dirty="0" smtClean="0"/>
              <a:t>элемент</a:t>
            </a:r>
            <a:endParaRPr lang="ru-RU" sz="2000" dirty="0"/>
          </a:p>
          <a:p>
            <a:pPr>
              <a:buFont typeface="+mj-lt"/>
              <a:buAutoNum type="arabicPeriod"/>
            </a:pPr>
            <a:r>
              <a:rPr lang="ru-RU" sz="2000" dirty="0"/>
              <a:t>Массив делится относительно медианы медиан на три части: меньшие рассекающего элемента; равные ему; большие </a:t>
            </a:r>
            <a:r>
              <a:rPr lang="ru-RU" sz="2000" dirty="0" smtClean="0"/>
              <a:t>его</a:t>
            </a:r>
            <a:endParaRPr lang="ru-RU" sz="2000" dirty="0"/>
          </a:p>
          <a:p>
            <a:pPr>
              <a:buFont typeface="+mj-lt"/>
              <a:buAutoNum type="arabicPeriod"/>
            </a:pPr>
            <a:r>
              <a:rPr lang="ru-RU" sz="2000" dirty="0"/>
              <a:t>Определяем в какой части находится искомый элемент. Если в первой и третьей, то рекурсивно вызываем алгоритм с этими частями. Если во второй, то искомый элемент </a:t>
            </a:r>
            <a:r>
              <a:rPr lang="ru-RU" sz="2000" dirty="0" smtClean="0"/>
              <a:t>найден</a:t>
            </a:r>
            <a:endParaRPr lang="ru-RU" sz="2000" dirty="0"/>
          </a:p>
          <a:p>
            <a:pPr>
              <a:buFont typeface="+mj-lt"/>
              <a:buAutoNum type="arabicPeriod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9681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3176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340768"/>
            <a:ext cx="6347714" cy="4700595"/>
          </a:xfrm>
        </p:spPr>
        <p:txBody>
          <a:bodyPr/>
          <a:lstStyle/>
          <a:p>
            <a:r>
              <a:rPr lang="ru-RU" dirty="0"/>
              <a:t>Рассмотрим работу алгоритма на массиве из 25 элементов, обозначенных </a:t>
            </a:r>
            <a:r>
              <a:rPr lang="ru-RU" dirty="0" smtClean="0"/>
              <a:t>кружками</a:t>
            </a:r>
            <a:endParaRPr lang="ru-RU" dirty="0"/>
          </a:p>
          <a:p>
            <a:r>
              <a:rPr lang="ru-RU" dirty="0"/>
              <a:t>На вход подается массив, разобьем элементы на группы по 5 элементов. Отсортируем элементы каждой группы и выберем медианы. Полученные медианы групп отмечены белыми </a:t>
            </a:r>
            <a:r>
              <a:rPr lang="ru-RU" dirty="0" smtClean="0"/>
              <a:t>кружками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721453"/>
            <a:ext cx="3621608" cy="259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4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3176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484784"/>
            <a:ext cx="7130753" cy="4556579"/>
          </a:xfrm>
        </p:spPr>
        <p:txBody>
          <a:bodyPr/>
          <a:lstStyle/>
          <a:p>
            <a:r>
              <a:rPr lang="ru-RU" dirty="0"/>
              <a:t>Находим медиану медиан. На рисунке </a:t>
            </a:r>
            <a:r>
              <a:rPr lang="ru-RU" dirty="0" smtClean="0"/>
              <a:t>этот элемент </a:t>
            </a:r>
            <a:r>
              <a:rPr lang="ru-RU" dirty="0"/>
              <a:t>обозначен белым кружком, внутри которого изображен символ </a:t>
            </a:r>
            <a:r>
              <a:rPr lang="en-US" dirty="0" smtClean="0"/>
              <a:t>x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07" y="2996952"/>
            <a:ext cx="4354916" cy="312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11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47192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484784"/>
                <a:ext cx="7488832" cy="3880773"/>
              </a:xfrm>
            </p:spPr>
            <p:txBody>
              <a:bodyPr/>
              <a:lstStyle/>
              <a:p>
                <a:r>
                  <a:rPr lang="ru-RU" dirty="0" smtClean="0"/>
                  <a:t>На рисунке обозначены закрашенные области, в левом верхнем и в правом нижнем углах. В эти области попали все элементы, которые точно меньше или больше рассекающего элемента, соответственно. В каждой области по 8 элементов, всего же в массиве 25, то есть получено хорошее разбиение массива относительно опорного элемента, так как 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∙25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484784"/>
                <a:ext cx="7488832" cy="3880773"/>
              </a:xfrm>
              <a:blipFill>
                <a:blip r:embed="rId2"/>
                <a:stretch>
                  <a:fillRect l="-163" t="-1101" r="-2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7" y="3370333"/>
            <a:ext cx="4752528" cy="348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7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3176"/>
          </a:xfrm>
        </p:spPr>
        <p:txBody>
          <a:bodyPr/>
          <a:lstStyle/>
          <a:p>
            <a:r>
              <a:rPr lang="ru-RU" dirty="0" smtClean="0"/>
              <a:t>Анализ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2780" y="1268760"/>
                <a:ext cx="6698705" cy="518457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ru-RU" sz="2000" dirty="0" smtClean="0"/>
                  <a:t>Определим нижнюю границу для количества элементов, превышающих по величине рассекающий элемент x. В общем случае как минимум половина медиан, найденных на втором шаге, больше или равны медианы медиан x. Таким образом, как минимум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ru-RU" sz="2000" dirty="0"/>
                  <a:t> групп содержат по 3 превышающих величину x, за исключение группы, в которой меньше 5 элементов и ещё одной группы, содержащей сам элемент x. Таким образом, </a:t>
                </a:r>
                <a:r>
                  <a:rPr lang="ru-RU" sz="2000" dirty="0" smtClean="0"/>
                  <a:t>получаем, </a:t>
                </a:r>
                <a:r>
                  <a:rPr lang="ru-RU" sz="2000" dirty="0"/>
                  <a:t>что количество элементов больших x, не </a:t>
                </a:r>
                <a:r>
                  <a:rPr lang="ru-RU" sz="2000" dirty="0" smtClean="0"/>
                  <a:t>менее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ru-RU" sz="2000" dirty="0"/>
              </a:p>
              <a:p>
                <a:pPr>
                  <a:spcBef>
                    <a:spcPts val="600"/>
                  </a:spcBef>
                </a:pPr>
                <a:r>
                  <a:rPr lang="ru-RU" sz="2000" dirty="0"/>
                  <a:t>Проведя аналогичные рассуждения для элементов, которые меньше по величине, чем рассекающий элемент x, мы получим, что как </a:t>
                </a:r>
                <a:r>
                  <a:rPr lang="ru-RU" sz="2000" dirty="0" smtClean="0"/>
                  <a:t>минимум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ru-RU" sz="2000" dirty="0"/>
                  <a:t> меньше, чем элемент </a:t>
                </a:r>
                <a:r>
                  <a:rPr lang="ru-RU" sz="2000" dirty="0" smtClean="0"/>
                  <a:t>x</a:t>
                </a:r>
                <a:endParaRPr lang="ru-RU" sz="2000" dirty="0"/>
              </a:p>
              <a:p>
                <a:pPr>
                  <a:spcBef>
                    <a:spcPts val="600"/>
                  </a:spcBef>
                </a:pP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780" y="1268760"/>
                <a:ext cx="6698705" cy="5184576"/>
              </a:xfrm>
              <a:blipFill>
                <a:blip r:embed="rId2"/>
                <a:stretch>
                  <a:fillRect l="-455" t="-705" r="-1548" b="-3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380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3176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7344816" cy="511256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n=25, </a:t>
            </a:r>
            <a:r>
              <a:rPr lang="ru-RU" dirty="0" smtClean="0"/>
              <a:t>k=10</a:t>
            </a:r>
            <a:endParaRPr lang="ru-RU" dirty="0"/>
          </a:p>
          <a:p>
            <a:r>
              <a:rPr lang="ru-RU" dirty="0"/>
              <a:t>[34, 68, 54, 80, 34,] [10, 71, 56, 38, 20,] [46, 17, 71, 65, 76,] [90, 31, 51, 84, 52,] [31, 79, 23, 76, 64]</a:t>
            </a:r>
          </a:p>
          <a:p>
            <a:r>
              <a:rPr lang="ru-RU" dirty="0"/>
              <a:t>Примечание. Массив сгенерирован случайным образом, в квадратных скобках его условная разбивка на </a:t>
            </a:r>
            <a:r>
              <a:rPr lang="ru-RU" dirty="0" smtClean="0"/>
              <a:t>пятерки</a:t>
            </a:r>
            <a:endParaRPr lang="ru-RU" dirty="0"/>
          </a:p>
          <a:p>
            <a:r>
              <a:rPr lang="ru-RU" dirty="0"/>
              <a:t>Массив медиан</a:t>
            </a:r>
            <a:r>
              <a:rPr lang="ru-RU" dirty="0" smtClean="0"/>
              <a:t>: [</a:t>
            </a:r>
            <a:r>
              <a:rPr lang="ru-RU" dirty="0"/>
              <a:t>54, 38, 65, 52, 64</a:t>
            </a:r>
            <a:r>
              <a:rPr lang="ru-RU" dirty="0" smtClean="0"/>
              <a:t>]. Медиана </a:t>
            </a:r>
            <a:r>
              <a:rPr lang="ru-RU" dirty="0"/>
              <a:t>медиан – </a:t>
            </a:r>
            <a:r>
              <a:rPr lang="ru-RU" dirty="0" smtClean="0"/>
              <a:t>54</a:t>
            </a:r>
            <a:endParaRPr lang="ru-RU" dirty="0"/>
          </a:p>
          <a:p>
            <a:r>
              <a:rPr lang="ru-RU" dirty="0"/>
              <a:t>Разбивка относительно медианы </a:t>
            </a:r>
            <a:r>
              <a:rPr lang="ru-RU" dirty="0" smtClean="0"/>
              <a:t>медиан</a:t>
            </a:r>
            <a:endParaRPr lang="ru-RU" dirty="0"/>
          </a:p>
          <a:p>
            <a:pPr lvl="1"/>
            <a:r>
              <a:rPr lang="ru-RU" dirty="0"/>
              <a:t>[34, 34, 10, 20, 38, 17, 46, 31, 51, 52, 23, 31]</a:t>
            </a:r>
          </a:p>
          <a:p>
            <a:pPr lvl="1"/>
            <a:r>
              <a:rPr lang="ru-RU" dirty="0"/>
              <a:t>[68, 80, 56, 71, 65, 71, 76, 84, 90, 64, 76, 79]</a:t>
            </a:r>
          </a:p>
          <a:p>
            <a:pPr lvl="1"/>
            <a:r>
              <a:rPr lang="ru-RU" dirty="0"/>
              <a:t>[54]</a:t>
            </a:r>
          </a:p>
          <a:p>
            <a:r>
              <a:rPr lang="ru-RU" dirty="0"/>
              <a:t>Поиск в первой части.</a:t>
            </a:r>
          </a:p>
          <a:p>
            <a:r>
              <a:rPr lang="ru-RU" dirty="0"/>
              <a:t>Медианы</a:t>
            </a:r>
            <a:r>
              <a:rPr lang="ru-RU" dirty="0" smtClean="0"/>
              <a:t>: [</a:t>
            </a:r>
            <a:r>
              <a:rPr lang="ru-RU" dirty="0"/>
              <a:t>34, 46</a:t>
            </a:r>
            <a:r>
              <a:rPr lang="ru-RU" dirty="0" smtClean="0"/>
              <a:t>]. Медиана </a:t>
            </a:r>
            <a:r>
              <a:rPr lang="ru-RU" dirty="0"/>
              <a:t>медиан – </a:t>
            </a:r>
            <a:r>
              <a:rPr lang="ru-RU" dirty="0" smtClean="0"/>
              <a:t>46</a:t>
            </a:r>
            <a:endParaRPr lang="ru-RU" dirty="0"/>
          </a:p>
          <a:p>
            <a:r>
              <a:rPr lang="ru-RU" dirty="0"/>
              <a:t>Разбивка относительно </a:t>
            </a:r>
            <a:r>
              <a:rPr lang="ru-RU" dirty="0" smtClean="0"/>
              <a:t>медианы медиан</a:t>
            </a:r>
            <a:endParaRPr lang="ru-RU" dirty="0"/>
          </a:p>
          <a:p>
            <a:pPr lvl="1"/>
            <a:r>
              <a:rPr lang="ru-RU" dirty="0"/>
              <a:t>[10, 20, 34, 34, 38, 17, 31, 23, 31]</a:t>
            </a:r>
          </a:p>
          <a:p>
            <a:pPr lvl="1"/>
            <a:r>
              <a:rPr lang="ru-RU" dirty="0"/>
              <a:t>[51, 52]</a:t>
            </a:r>
          </a:p>
          <a:p>
            <a:pPr lvl="1"/>
            <a:r>
              <a:rPr lang="ru-RU" dirty="0"/>
              <a:t>[46]</a:t>
            </a:r>
          </a:p>
          <a:p>
            <a:r>
              <a:rPr lang="ru-RU" dirty="0"/>
              <a:t>Ответ: </a:t>
            </a:r>
            <a:r>
              <a:rPr lang="ru-RU" dirty="0" smtClean="0"/>
              <a:t>46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4473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91208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времени работы алгоритма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00808"/>
            <a:ext cx="7632847" cy="4340555"/>
          </a:xfrm>
        </p:spPr>
        <p:txBody>
          <a:bodyPr>
            <a:noAutofit/>
          </a:bodyPr>
          <a:lstStyle/>
          <a:p>
            <a:r>
              <a:rPr lang="ru-RU" sz="2000" dirty="0" smtClean="0"/>
              <a:t>Пусть  </a:t>
            </a:r>
            <a:r>
              <a:rPr lang="ru-RU" sz="2000" dirty="0"/>
              <a:t>T(n) — время работы алгоритма для n элементов, тогда оно не больше, чем сумма:</a:t>
            </a:r>
          </a:p>
          <a:p>
            <a:pPr lvl="1">
              <a:buFont typeface="+mj-lt"/>
              <a:buAutoNum type="arabicPeriod"/>
            </a:pPr>
            <a:r>
              <a:rPr lang="ru-RU" sz="1800" dirty="0" smtClean="0"/>
              <a:t>времени </a:t>
            </a:r>
            <a:r>
              <a:rPr lang="ru-RU" sz="1800" dirty="0"/>
              <a:t>работы на сортировку групп и разбиение по рассекающему элементу, то есть </a:t>
            </a:r>
            <a:r>
              <a:rPr lang="ru-RU" sz="1800" dirty="0" err="1"/>
              <a:t>C∙</a:t>
            </a:r>
            <a:r>
              <a:rPr lang="ru-RU" sz="1800" dirty="0" err="1" smtClean="0"/>
              <a:t>n</a:t>
            </a:r>
            <a:endParaRPr lang="ru-RU" sz="1800" dirty="0"/>
          </a:p>
          <a:p>
            <a:pPr lvl="1">
              <a:buFont typeface="+mj-lt"/>
              <a:buAutoNum type="arabicPeriod"/>
            </a:pPr>
            <a:r>
              <a:rPr lang="ru-RU" sz="1800" dirty="0" smtClean="0"/>
              <a:t>времени </a:t>
            </a:r>
            <a:r>
              <a:rPr lang="ru-RU" sz="1800" dirty="0"/>
              <a:t>работы для поиска медианы медиан, то есть T(n/5</a:t>
            </a:r>
            <a:r>
              <a:rPr lang="ru-RU" sz="1800" dirty="0" smtClean="0"/>
              <a:t>)</a:t>
            </a:r>
            <a:endParaRPr lang="ru-RU" sz="1800" dirty="0"/>
          </a:p>
          <a:p>
            <a:pPr lvl="1">
              <a:buFont typeface="+mj-lt"/>
              <a:buAutoNum type="arabicPeriod"/>
            </a:pPr>
            <a:r>
              <a:rPr lang="ru-RU" sz="1800" dirty="0" smtClean="0"/>
              <a:t>времени </a:t>
            </a:r>
            <a:r>
              <a:rPr lang="ru-RU" sz="1800" dirty="0"/>
              <a:t>работы для поиска k-</a:t>
            </a:r>
            <a:r>
              <a:rPr lang="ru-RU" sz="1800" dirty="0" err="1"/>
              <a:t>го</a:t>
            </a:r>
            <a:r>
              <a:rPr lang="ru-RU" sz="1800" dirty="0"/>
              <a:t> элемента в одной из двух частей массива, то есть T(s), где s — количество элементов в этой части. Но s не превосходит 7∙n/10, так как чисел, меньших рассекающего элемента, не менее 3∙n/10 — это n/10 медиан, меньших медианы медиан, плюс не менее 2∙n/10 элементов, меньших этих медиан. С другой стороны, чисел, больших рассекающего элемента, так же не менее 3∙n/10, следовательно s≤7∙n/10, то есть в худшем случае s=7∙</a:t>
            </a:r>
            <a:r>
              <a:rPr lang="ru-RU" sz="1800" dirty="0" smtClean="0"/>
              <a:t>n/10</a:t>
            </a:r>
            <a:endParaRPr lang="ru-RU" sz="1800" dirty="0"/>
          </a:p>
          <a:p>
            <a:r>
              <a:rPr lang="ru-RU" sz="2000" dirty="0"/>
              <a:t>Тогда получаем, что T(n)≤T(n/5)+T(7∙n/10)+</a:t>
            </a:r>
            <a:r>
              <a:rPr lang="ru-RU" sz="2000" dirty="0" err="1"/>
              <a:t>C</a:t>
            </a:r>
            <a:r>
              <a:rPr lang="ru-RU" sz="2000" dirty="0" err="1" smtClean="0"/>
              <a:t>∙n</a:t>
            </a:r>
            <a:endParaRPr lang="ru-RU" sz="20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0246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6347713" cy="1320800"/>
          </a:xfrm>
        </p:spPr>
        <p:txBody>
          <a:bodyPr/>
          <a:lstStyle/>
          <a:p>
            <a:r>
              <a:rPr lang="ru-RU" sz="4000" dirty="0" smtClean="0"/>
              <a:t>Порядковые</a:t>
            </a:r>
            <a:r>
              <a:rPr lang="ru-RU" dirty="0" smtClean="0"/>
              <a:t> статистики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340768"/>
            <a:ext cx="6842721" cy="5256584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>
                <a:latin typeface="+mj-lt"/>
                <a:cs typeface="Leelawadee UI Semilight" panose="020B0402040204020203" pitchFamily="34" charset="-34"/>
              </a:rPr>
              <a:t>Порядковая статистика – </a:t>
            </a:r>
            <a:r>
              <a:rPr lang="en-US" sz="3200" dirty="0" err="1" smtClean="0">
                <a:latin typeface="+mj-lt"/>
                <a:cs typeface="Leelawadee UI Semilight" panose="020B0402040204020203" pitchFamily="34" charset="-34"/>
              </a:rPr>
              <a:t>i</a:t>
            </a:r>
            <a:r>
              <a:rPr lang="ru-RU" sz="3200" dirty="0" smtClean="0">
                <a:latin typeface="+mj-lt"/>
                <a:cs typeface="Leelawadee UI Semilight" panose="020B0402040204020203" pitchFamily="34" charset="-34"/>
              </a:rPr>
              <a:t>-</a:t>
            </a:r>
            <a:r>
              <a:rPr lang="ru-RU" sz="3200" dirty="0" err="1" smtClean="0">
                <a:latin typeface="+mj-lt"/>
                <a:cs typeface="Leelawadee UI Semilight" panose="020B0402040204020203" pitchFamily="34" charset="-34"/>
              </a:rPr>
              <a:t>ый</a:t>
            </a:r>
            <a:r>
              <a:rPr lang="ru-RU" sz="3200" dirty="0" smtClean="0">
                <a:latin typeface="+mj-lt"/>
                <a:cs typeface="Leelawadee UI Semilight" panose="020B0402040204020203" pitchFamily="34" charset="-34"/>
              </a:rPr>
              <a:t> элемент в отсортированном множестве из </a:t>
            </a:r>
            <a:r>
              <a:rPr lang="en-US" sz="3200" dirty="0" smtClean="0">
                <a:latin typeface="+mj-lt"/>
                <a:cs typeface="Leelawadee UI Semilight" panose="020B0402040204020203" pitchFamily="34" charset="-34"/>
              </a:rPr>
              <a:t>n</a:t>
            </a:r>
            <a:r>
              <a:rPr lang="ru-RU" sz="3200" dirty="0" smtClean="0">
                <a:latin typeface="+mj-lt"/>
                <a:cs typeface="Leelawadee UI Semilight" panose="020B0402040204020203" pitchFamily="34" charset="-34"/>
              </a:rPr>
              <a:t> элементов</a:t>
            </a:r>
          </a:p>
          <a:p>
            <a:pPr algn="just"/>
            <a:r>
              <a:rPr lang="ru-RU" sz="3200" dirty="0" smtClean="0">
                <a:latin typeface="+mj-lt"/>
                <a:cs typeface="Leelawadee UI Semilight" panose="020B0402040204020203" pitchFamily="34" charset="-34"/>
              </a:rPr>
              <a:t>Например</a:t>
            </a:r>
          </a:p>
          <a:p>
            <a:pPr lvl="1" algn="just"/>
            <a:r>
              <a:rPr lang="ru-RU" sz="2800" b="1" i="1" dirty="0" smtClean="0">
                <a:latin typeface="+mj-lt"/>
                <a:cs typeface="Leelawadee UI Semilight" panose="020B0402040204020203" pitchFamily="34" charset="-34"/>
              </a:rPr>
              <a:t>минимум</a:t>
            </a:r>
            <a:r>
              <a:rPr lang="ru-RU" sz="2800" dirty="0" smtClean="0">
                <a:latin typeface="+mj-lt"/>
                <a:cs typeface="Leelawadee UI Semilight" panose="020B0402040204020203" pitchFamily="34" charset="-34"/>
              </a:rPr>
              <a:t> такого множества – это первая порядковая статистика (</a:t>
            </a:r>
            <a:r>
              <a:rPr lang="en-US" sz="2400" dirty="0" err="1" smtClean="0">
                <a:latin typeface="+mj-lt"/>
                <a:cs typeface="Leelawadee UI Semilight" panose="020B0402040204020203" pitchFamily="34" charset="-34"/>
              </a:rPr>
              <a:t>i</a:t>
            </a:r>
            <a:r>
              <a:rPr lang="en-US" sz="2400" dirty="0" smtClean="0">
                <a:latin typeface="+mj-lt"/>
                <a:cs typeface="Leelawadee UI Semilight" panose="020B0402040204020203" pitchFamily="34" charset="-34"/>
              </a:rPr>
              <a:t>=1</a:t>
            </a:r>
            <a:r>
              <a:rPr lang="en-US" sz="2800" dirty="0" smtClean="0">
                <a:latin typeface="+mj-lt"/>
                <a:cs typeface="Leelawadee UI Semilight" panose="020B0402040204020203" pitchFamily="34" charset="-34"/>
              </a:rPr>
              <a:t>)</a:t>
            </a:r>
            <a:endParaRPr lang="ru-RU" sz="2800" dirty="0" smtClean="0">
              <a:latin typeface="+mj-lt"/>
              <a:cs typeface="Leelawadee UI Semilight" panose="020B0402040204020203" pitchFamily="34" charset="-34"/>
            </a:endParaRPr>
          </a:p>
          <a:p>
            <a:pPr lvl="1" algn="just"/>
            <a:r>
              <a:rPr lang="ru-RU" sz="2800" b="1" i="1" dirty="0" smtClean="0">
                <a:latin typeface="+mj-lt"/>
                <a:cs typeface="Leelawadee UI Semilight" panose="020B0402040204020203" pitchFamily="34" charset="-34"/>
              </a:rPr>
              <a:t>максимум</a:t>
            </a:r>
            <a:r>
              <a:rPr lang="ru-RU" sz="2800" dirty="0" smtClean="0">
                <a:latin typeface="+mj-lt"/>
                <a:cs typeface="Leelawadee UI Semilight" panose="020B0402040204020203" pitchFamily="34" charset="-34"/>
              </a:rPr>
              <a:t> – </a:t>
            </a:r>
            <a:r>
              <a:rPr lang="en-US" sz="2800" dirty="0" smtClean="0">
                <a:latin typeface="+mj-lt"/>
                <a:cs typeface="Leelawadee UI Semilight" panose="020B0402040204020203" pitchFamily="34" charset="-34"/>
              </a:rPr>
              <a:t>n</a:t>
            </a:r>
            <a:r>
              <a:rPr lang="ru-RU" sz="2800" dirty="0" smtClean="0">
                <a:latin typeface="+mj-lt"/>
                <a:cs typeface="Leelawadee UI Semilight" panose="020B0402040204020203" pitchFamily="34" charset="-34"/>
              </a:rPr>
              <a:t>-</a:t>
            </a:r>
            <a:r>
              <a:rPr lang="ru-RU" sz="2800" dirty="0" err="1" smtClean="0">
                <a:latin typeface="+mj-lt"/>
                <a:cs typeface="Leelawadee UI Semilight" panose="020B0402040204020203" pitchFamily="34" charset="-34"/>
              </a:rPr>
              <a:t>ая</a:t>
            </a:r>
            <a:r>
              <a:rPr lang="ru-RU" sz="2800" dirty="0" smtClean="0">
                <a:latin typeface="+mj-lt"/>
                <a:cs typeface="Leelawadee UI Semilight" panose="020B0402040204020203" pitchFamily="34" charset="-34"/>
              </a:rPr>
              <a:t> порядковая статистика (</a:t>
            </a:r>
            <a:r>
              <a:rPr lang="en-US" sz="2400" dirty="0" err="1" smtClean="0">
                <a:latin typeface="+mj-lt"/>
                <a:cs typeface="Leelawadee UI Semilight" panose="020B0402040204020203" pitchFamily="34" charset="-34"/>
              </a:rPr>
              <a:t>i</a:t>
            </a:r>
            <a:r>
              <a:rPr lang="en-US" sz="2400" dirty="0" smtClean="0">
                <a:latin typeface="+mj-lt"/>
                <a:cs typeface="Leelawadee UI Semilight" panose="020B0402040204020203" pitchFamily="34" charset="-34"/>
              </a:rPr>
              <a:t>=n</a:t>
            </a:r>
            <a:r>
              <a:rPr lang="en-US" sz="2800" dirty="0" smtClean="0">
                <a:latin typeface="+mj-lt"/>
                <a:cs typeface="Leelawadee UI Semilight" panose="020B0402040204020203" pitchFamily="34" charset="-34"/>
              </a:rPr>
              <a:t>)</a:t>
            </a:r>
            <a:endParaRPr lang="ru-RU" sz="2800" dirty="0" smtClean="0">
              <a:latin typeface="+mj-lt"/>
              <a:cs typeface="Leelawadee UI Semilight" panose="020B0402040204020203" pitchFamily="34" charset="-34"/>
            </a:endParaRPr>
          </a:p>
          <a:p>
            <a:endParaRPr lang="ru-RU" sz="3200" dirty="0">
              <a:latin typeface="+mj-lt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88969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91208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времени работы алгоритма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9" y="1700808"/>
            <a:ext cx="6347714" cy="4340555"/>
          </a:xfrm>
        </p:spPr>
        <p:txBody>
          <a:bodyPr>
            <a:noAutofit/>
          </a:bodyPr>
          <a:lstStyle/>
          <a:p>
            <a:r>
              <a:rPr lang="ru-RU" sz="2400" dirty="0"/>
              <a:t>Покажем, что для всех </a:t>
            </a:r>
            <a:r>
              <a:rPr lang="en-US" sz="2400" dirty="0"/>
              <a:t>n </a:t>
            </a:r>
            <a:r>
              <a:rPr lang="ru-RU" sz="2400" dirty="0"/>
              <a:t>выполняется неравенство </a:t>
            </a:r>
            <a:r>
              <a:rPr lang="en-US" sz="2400" dirty="0"/>
              <a:t>T(n)≤10∙C∙</a:t>
            </a:r>
            <a:r>
              <a:rPr lang="en-US" sz="2400" dirty="0" smtClean="0"/>
              <a:t>n</a:t>
            </a:r>
            <a:endParaRPr lang="en-US" sz="2400" dirty="0"/>
          </a:p>
          <a:p>
            <a:r>
              <a:rPr lang="ru-RU" sz="2400" dirty="0"/>
              <a:t>По индукции:</a:t>
            </a:r>
          </a:p>
          <a:p>
            <a:pPr lvl="1">
              <a:buFont typeface="+mj-lt"/>
              <a:buAutoNum type="arabicPeriod"/>
            </a:pPr>
            <a:r>
              <a:rPr lang="ru-RU" sz="2000" dirty="0" smtClean="0"/>
              <a:t>Предположим</a:t>
            </a:r>
            <a:r>
              <a:rPr lang="ru-RU" sz="2000" dirty="0"/>
              <a:t>, что неравенство </a:t>
            </a:r>
            <a:r>
              <a:rPr lang="en-US" sz="2000" dirty="0"/>
              <a:t>T(n)≤10∙C∙n </a:t>
            </a:r>
            <a:r>
              <a:rPr lang="ru-RU" sz="2000" dirty="0"/>
              <a:t>выполняется при малых </a:t>
            </a:r>
            <a:r>
              <a:rPr lang="en-US" sz="2000" dirty="0"/>
              <a:t>n, </a:t>
            </a:r>
            <a:r>
              <a:rPr lang="ru-RU" sz="2000" dirty="0"/>
              <a:t>для некоторой достаточно большой константы </a:t>
            </a:r>
            <a:r>
              <a:rPr lang="en-US" sz="2000" dirty="0" smtClean="0"/>
              <a:t>C</a:t>
            </a:r>
            <a:endParaRPr lang="en-US" sz="2000" dirty="0"/>
          </a:p>
          <a:p>
            <a:pPr lvl="1">
              <a:buFont typeface="+mj-lt"/>
              <a:buAutoNum type="arabicPeriod"/>
            </a:pPr>
            <a:r>
              <a:rPr lang="ru-RU" sz="2000" dirty="0" smtClean="0"/>
              <a:t>Тогда</a:t>
            </a:r>
            <a:r>
              <a:rPr lang="ru-RU" sz="2000" dirty="0"/>
              <a:t>, по предположению индукции, </a:t>
            </a:r>
            <a:r>
              <a:rPr lang="en-US" sz="2000" dirty="0"/>
              <a:t>T(n/5)≤10∙C∙T(n/5)=2∙C∙n </a:t>
            </a:r>
            <a:r>
              <a:rPr lang="ru-RU" sz="2000" dirty="0"/>
              <a:t>и </a:t>
            </a:r>
            <a:r>
              <a:rPr lang="en-US" sz="2000" dirty="0"/>
              <a:t>T(7∙n/10)≤10∙C∙(7∙n/10)=7∙C∙</a:t>
            </a:r>
            <a:r>
              <a:rPr lang="en-US" sz="2000" dirty="0" smtClean="0"/>
              <a:t>n</a:t>
            </a:r>
            <a:endParaRPr lang="en-US" sz="2000" dirty="0"/>
          </a:p>
          <a:p>
            <a:pPr marL="457200" lvl="1" indent="0">
              <a:buNone/>
            </a:pPr>
            <a:r>
              <a:rPr lang="ru-RU" sz="2000" dirty="0" smtClean="0"/>
              <a:t>	Имеем</a:t>
            </a:r>
            <a:r>
              <a:rPr lang="ru-RU" sz="2000" dirty="0"/>
              <a:t>: </a:t>
            </a:r>
            <a:r>
              <a:rPr lang="en-US" sz="2000" dirty="0"/>
              <a:t>T(n)≤T(n/5)+T(7∙n/10)+</a:t>
            </a:r>
            <a:r>
              <a:rPr lang="en-US" sz="2000" dirty="0" err="1"/>
              <a:t>C∙n</a:t>
            </a:r>
            <a:r>
              <a:rPr lang="en-US" sz="2000" dirty="0"/>
              <a:t> = </a:t>
            </a:r>
            <a:r>
              <a:rPr lang="ru-RU" sz="2000" dirty="0" smtClean="0"/>
              <a:t>	</a:t>
            </a:r>
            <a:r>
              <a:rPr lang="en-US" sz="2000" dirty="0" smtClean="0"/>
              <a:t>2</a:t>
            </a:r>
            <a:r>
              <a:rPr lang="en-US" sz="2000" dirty="0"/>
              <a:t>∙C∙n+7∙C∙n+C∙n=10∙C∙</a:t>
            </a:r>
            <a:r>
              <a:rPr lang="en-US" sz="2000" dirty="0" smtClean="0"/>
              <a:t>n</a:t>
            </a:r>
            <a:endParaRPr lang="en-US" sz="2000" dirty="0"/>
          </a:p>
          <a:p>
            <a:r>
              <a:rPr lang="ru-RU" sz="2400" dirty="0"/>
              <a:t>Время работы алгоритма </a:t>
            </a:r>
            <a:r>
              <a:rPr lang="en-US" sz="2400" dirty="0"/>
              <a:t>O(n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0838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6347713" cy="1320800"/>
          </a:xfrm>
        </p:spPr>
        <p:txBody>
          <a:bodyPr/>
          <a:lstStyle/>
          <a:p>
            <a:r>
              <a:rPr lang="ru-RU" sz="4000" dirty="0" smtClean="0"/>
              <a:t>Порядковые</a:t>
            </a:r>
            <a:r>
              <a:rPr lang="ru-RU" dirty="0" smtClean="0"/>
              <a:t> статистики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340768"/>
            <a:ext cx="6842721" cy="5256584"/>
          </a:xfrm>
        </p:spPr>
        <p:txBody>
          <a:bodyPr>
            <a:normAutofit/>
          </a:bodyPr>
          <a:lstStyle/>
          <a:p>
            <a:pPr marL="342000" lvl="1" indent="-342000" algn="just"/>
            <a:r>
              <a:rPr lang="ru-RU" sz="3200" b="1" i="1" dirty="0">
                <a:cs typeface="Leelawadee UI Semilight" panose="020B0402040204020203" pitchFamily="34" charset="-34"/>
              </a:rPr>
              <a:t>Медиана</a:t>
            </a:r>
            <a:r>
              <a:rPr lang="ru-RU" sz="3200" dirty="0">
                <a:cs typeface="Leelawadee UI Semilight" panose="020B0402040204020203" pitchFamily="34" charset="-34"/>
              </a:rPr>
              <a:t> обозначает середину </a:t>
            </a:r>
            <a:r>
              <a:rPr lang="ru-RU" sz="3200" dirty="0" smtClean="0">
                <a:cs typeface="Leelawadee UI Semilight" panose="020B0402040204020203" pitchFamily="34" charset="-34"/>
              </a:rPr>
              <a:t>множества</a:t>
            </a:r>
            <a:endParaRPr lang="ru-RU" sz="3200" dirty="0">
              <a:cs typeface="Leelawadee UI Semilight" panose="020B0402040204020203" pitchFamily="34" charset="-34"/>
            </a:endParaRPr>
          </a:p>
          <a:p>
            <a:pPr marL="742050" lvl="2" indent="-342000" algn="just"/>
            <a:r>
              <a:rPr lang="ru-RU" sz="2400" dirty="0">
                <a:cs typeface="Leelawadee UI Semilight" panose="020B0402040204020203" pitchFamily="34" charset="-34"/>
              </a:rPr>
              <a:t>Если </a:t>
            </a:r>
            <a:r>
              <a:rPr lang="en-US" sz="2400" dirty="0">
                <a:cs typeface="Leelawadee UI Semilight" panose="020B0402040204020203" pitchFamily="34" charset="-34"/>
              </a:rPr>
              <a:t>n </a:t>
            </a:r>
            <a:r>
              <a:rPr lang="ru-RU" sz="2400" dirty="0">
                <a:cs typeface="Leelawadee UI Semilight" panose="020B0402040204020203" pitchFamily="34" charset="-34"/>
              </a:rPr>
              <a:t>нечётное, тогда медиана единственная и её индекс равен </a:t>
            </a:r>
            <a:r>
              <a:rPr lang="ru-RU" sz="2400" dirty="0" smtClean="0">
                <a:cs typeface="Leelawadee UI Semilight" panose="020B0402040204020203" pitchFamily="34" charset="-34"/>
              </a:rPr>
              <a:t/>
            </a:r>
            <a:br>
              <a:rPr lang="ru-RU" sz="2400" dirty="0" smtClean="0">
                <a:cs typeface="Leelawadee UI Semilight" panose="020B0402040204020203" pitchFamily="34" charset="-34"/>
              </a:rPr>
            </a:br>
            <a:r>
              <a:rPr lang="en-US" sz="2400" dirty="0" err="1" smtClean="0">
                <a:cs typeface="Leelawadee UI Semilight" panose="020B0402040204020203" pitchFamily="34" charset="-34"/>
              </a:rPr>
              <a:t>i</a:t>
            </a:r>
            <a:r>
              <a:rPr lang="ru-RU" sz="2400" dirty="0" smtClean="0">
                <a:cs typeface="Leelawadee UI Semilight" panose="020B0402040204020203" pitchFamily="34" charset="-34"/>
              </a:rPr>
              <a:t> </a:t>
            </a:r>
            <a:r>
              <a:rPr lang="en-US" sz="2400" dirty="0" smtClean="0">
                <a:cs typeface="Leelawadee UI Semilight" panose="020B0402040204020203" pitchFamily="34" charset="-34"/>
              </a:rPr>
              <a:t>=</a:t>
            </a:r>
            <a:r>
              <a:rPr lang="ru-RU" sz="2400" dirty="0" smtClean="0">
                <a:cs typeface="Leelawadee UI Semilight" panose="020B0402040204020203" pitchFamily="34" charset="-34"/>
              </a:rPr>
              <a:t> </a:t>
            </a:r>
            <a:r>
              <a:rPr lang="en-US" sz="2400" dirty="0" smtClean="0">
                <a:cs typeface="Leelawadee UI Semilight" panose="020B0402040204020203" pitchFamily="34" charset="-34"/>
              </a:rPr>
              <a:t>(</a:t>
            </a:r>
            <a:r>
              <a:rPr lang="en-US" sz="2400" dirty="0">
                <a:cs typeface="Leelawadee UI Semilight" panose="020B0402040204020203" pitchFamily="34" charset="-34"/>
              </a:rPr>
              <a:t>n+1) div 2</a:t>
            </a:r>
            <a:endParaRPr lang="en-US" sz="2400" i="1" dirty="0">
              <a:cs typeface="Leelawadee UI Semilight" panose="020B0402040204020203" pitchFamily="34" charset="-34"/>
            </a:endParaRPr>
          </a:p>
          <a:p>
            <a:pPr lvl="1" algn="just"/>
            <a:r>
              <a:rPr lang="ru-RU" sz="2400" dirty="0">
                <a:cs typeface="Leelawadee UI Semilight" panose="020B0402040204020203" pitchFamily="34" charset="-34"/>
              </a:rPr>
              <a:t>Если </a:t>
            </a:r>
            <a:r>
              <a:rPr lang="en-US" sz="2400" dirty="0">
                <a:cs typeface="Leelawadee UI Semilight" panose="020B0402040204020203" pitchFamily="34" charset="-34"/>
              </a:rPr>
              <a:t>n </a:t>
            </a:r>
            <a:r>
              <a:rPr lang="ru-RU" sz="2400" dirty="0">
                <a:cs typeface="Leelawadee UI Semilight" panose="020B0402040204020203" pitchFamily="34" charset="-34"/>
              </a:rPr>
              <a:t>чётное, то медианы две – </a:t>
            </a:r>
            <a:r>
              <a:rPr lang="ru-RU" sz="2400" dirty="0" smtClean="0">
                <a:cs typeface="Leelawadee UI Semilight" panose="020B0402040204020203" pitchFamily="34" charset="-34"/>
              </a:rPr>
              <a:t/>
            </a:r>
            <a:br>
              <a:rPr lang="ru-RU" sz="2400" dirty="0" smtClean="0">
                <a:cs typeface="Leelawadee UI Semilight" panose="020B0402040204020203" pitchFamily="34" charset="-34"/>
              </a:rPr>
            </a:br>
            <a:r>
              <a:rPr lang="en-US" sz="2400" dirty="0" err="1" smtClean="0">
                <a:cs typeface="Leelawadee UI Semilight" panose="020B0402040204020203" pitchFamily="34" charset="-34"/>
              </a:rPr>
              <a:t>i</a:t>
            </a:r>
            <a:r>
              <a:rPr lang="ru-RU" sz="2400" dirty="0" smtClean="0">
                <a:cs typeface="Leelawadee UI Semilight" panose="020B0402040204020203" pitchFamily="34" charset="-34"/>
              </a:rPr>
              <a:t> </a:t>
            </a:r>
            <a:r>
              <a:rPr lang="en-US" sz="2400" dirty="0" smtClean="0">
                <a:cs typeface="Leelawadee UI Semilight" panose="020B0402040204020203" pitchFamily="34" charset="-34"/>
              </a:rPr>
              <a:t>=</a:t>
            </a:r>
            <a:r>
              <a:rPr lang="ru-RU" sz="2400" dirty="0" smtClean="0">
                <a:cs typeface="Leelawadee UI Semilight" panose="020B0402040204020203" pitchFamily="34" charset="-34"/>
              </a:rPr>
              <a:t> </a:t>
            </a:r>
            <a:r>
              <a:rPr lang="en-US" sz="2400" dirty="0" smtClean="0">
                <a:cs typeface="Leelawadee UI Semilight" panose="020B0402040204020203" pitchFamily="34" charset="-34"/>
              </a:rPr>
              <a:t>n </a:t>
            </a:r>
            <a:r>
              <a:rPr lang="en-US" sz="2400" dirty="0">
                <a:cs typeface="Leelawadee UI Semilight" panose="020B0402040204020203" pitchFamily="34" charset="-34"/>
              </a:rPr>
              <a:t>div 2 </a:t>
            </a:r>
            <a:r>
              <a:rPr lang="en-US" sz="2400" i="1" dirty="0">
                <a:cs typeface="Leelawadee UI Semilight" panose="020B0402040204020203" pitchFamily="34" charset="-34"/>
              </a:rPr>
              <a:t>(</a:t>
            </a:r>
            <a:r>
              <a:rPr lang="ru-RU" sz="2400" b="1" i="1" dirty="0">
                <a:cs typeface="Leelawadee UI Semilight" panose="020B0402040204020203" pitchFamily="34" charset="-34"/>
              </a:rPr>
              <a:t>нижняя медиана</a:t>
            </a:r>
            <a:r>
              <a:rPr lang="ru-RU" sz="2400" i="1" dirty="0">
                <a:cs typeface="Leelawadee UI Semilight" panose="020B0402040204020203" pitchFamily="34" charset="-34"/>
              </a:rPr>
              <a:t>)</a:t>
            </a:r>
            <a:r>
              <a:rPr lang="en-US" sz="2400" i="1" dirty="0">
                <a:cs typeface="Leelawadee UI Semilight" panose="020B0402040204020203" pitchFamily="34" charset="-34"/>
              </a:rPr>
              <a:t> </a:t>
            </a:r>
            <a:r>
              <a:rPr lang="ru-RU" sz="2400" dirty="0">
                <a:cs typeface="Leelawadee UI Semilight" panose="020B0402040204020203" pitchFamily="34" charset="-34"/>
              </a:rPr>
              <a:t>и</a:t>
            </a:r>
            <a:r>
              <a:rPr lang="ru-RU" sz="2400" i="1" dirty="0">
                <a:cs typeface="Leelawadee UI Semilight" panose="020B0402040204020203" pitchFamily="34" charset="-34"/>
              </a:rPr>
              <a:t> </a:t>
            </a:r>
            <a:r>
              <a:rPr lang="ru-RU" sz="2400" i="1" dirty="0" smtClean="0">
                <a:cs typeface="Leelawadee UI Semilight" panose="020B0402040204020203" pitchFamily="34" charset="-34"/>
              </a:rPr>
              <a:t/>
            </a:r>
            <a:br>
              <a:rPr lang="ru-RU" sz="2400" i="1" dirty="0" smtClean="0">
                <a:cs typeface="Leelawadee UI Semilight" panose="020B0402040204020203" pitchFamily="34" charset="-34"/>
              </a:rPr>
            </a:br>
            <a:r>
              <a:rPr lang="en-US" sz="2400" dirty="0" err="1" smtClean="0">
                <a:cs typeface="Leelawadee UI Semilight" panose="020B0402040204020203" pitchFamily="34" charset="-34"/>
              </a:rPr>
              <a:t>i</a:t>
            </a:r>
            <a:r>
              <a:rPr lang="ru-RU" sz="2400" dirty="0" smtClean="0">
                <a:cs typeface="Leelawadee UI Semilight" panose="020B0402040204020203" pitchFamily="34" charset="-34"/>
              </a:rPr>
              <a:t> </a:t>
            </a:r>
            <a:r>
              <a:rPr lang="en-US" sz="2400" dirty="0" smtClean="0">
                <a:cs typeface="Leelawadee UI Semilight" panose="020B0402040204020203" pitchFamily="34" charset="-34"/>
              </a:rPr>
              <a:t>=</a:t>
            </a:r>
            <a:r>
              <a:rPr lang="ru-RU" sz="2400" dirty="0" smtClean="0">
                <a:cs typeface="Leelawadee UI Semilight" panose="020B0402040204020203" pitchFamily="34" charset="-34"/>
              </a:rPr>
              <a:t> </a:t>
            </a:r>
            <a:r>
              <a:rPr lang="en-US" sz="2400" dirty="0" smtClean="0">
                <a:cs typeface="Leelawadee UI Semilight" panose="020B0402040204020203" pitchFamily="34" charset="-34"/>
              </a:rPr>
              <a:t>n </a:t>
            </a:r>
            <a:r>
              <a:rPr lang="en-US" sz="2400" dirty="0">
                <a:cs typeface="Leelawadee UI Semilight" panose="020B0402040204020203" pitchFamily="34" charset="-34"/>
              </a:rPr>
              <a:t>div 2 + 1</a:t>
            </a:r>
            <a:r>
              <a:rPr lang="ru-RU" sz="2400" dirty="0">
                <a:cs typeface="Leelawadee UI Semilight" panose="020B0402040204020203" pitchFamily="34" charset="-34"/>
              </a:rPr>
              <a:t> </a:t>
            </a:r>
            <a:r>
              <a:rPr lang="ru-RU" sz="2400" i="1" dirty="0">
                <a:cs typeface="Leelawadee UI Semilight" panose="020B0402040204020203" pitchFamily="34" charset="-34"/>
              </a:rPr>
              <a:t>(</a:t>
            </a:r>
            <a:r>
              <a:rPr lang="ru-RU" sz="2400" b="1" i="1" dirty="0">
                <a:cs typeface="Leelawadee UI Semilight" panose="020B0402040204020203" pitchFamily="34" charset="-34"/>
              </a:rPr>
              <a:t>верхняя медиана</a:t>
            </a:r>
            <a:r>
              <a:rPr lang="ru-RU" sz="2400" i="1" dirty="0">
                <a:cs typeface="Leelawadee UI Semilight" panose="020B0402040204020203" pitchFamily="34" charset="-34"/>
              </a:rPr>
              <a:t>). </a:t>
            </a:r>
            <a:r>
              <a:rPr lang="ru-RU" sz="2400" dirty="0">
                <a:cs typeface="Leelawadee UI Semilight" panose="020B0402040204020203" pitchFamily="34" charset="-34"/>
              </a:rPr>
              <a:t>В таком случае обычно  используют нижнюю </a:t>
            </a:r>
            <a:r>
              <a:rPr lang="ru-RU" sz="2400" dirty="0" smtClean="0">
                <a:cs typeface="Leelawadee UI Semilight" panose="020B0402040204020203" pitchFamily="34" charset="-34"/>
              </a:rPr>
              <a:t>медиану</a:t>
            </a:r>
            <a:endParaRPr lang="ru-RU" sz="2400" dirty="0">
              <a:cs typeface="Leelawadee UI Semilight" panose="020B0402040204020203" pitchFamily="34" charset="-34"/>
            </a:endParaRPr>
          </a:p>
          <a:p>
            <a:endParaRPr lang="ru-RU" sz="4000" dirty="0">
              <a:latin typeface="+mj-lt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9011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6347713" cy="1320800"/>
          </a:xfrm>
        </p:spPr>
        <p:txBody>
          <a:bodyPr/>
          <a:lstStyle/>
          <a:p>
            <a:r>
              <a:rPr lang="ru-RU" sz="4000" dirty="0" smtClean="0"/>
              <a:t>Порядковые</a:t>
            </a:r>
            <a:r>
              <a:rPr lang="ru-RU" dirty="0" smtClean="0"/>
              <a:t> статистики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340768"/>
            <a:ext cx="6842721" cy="5256584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+mj-lt"/>
                <a:cs typeface="Times New Roman" pitchFamily="18" charset="0"/>
              </a:rPr>
              <a:t>Задачу выбора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k-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ой порядковой статистики можно </a:t>
            </a:r>
            <a:r>
              <a:rPr lang="ru-RU" sz="2400" dirty="0">
                <a:latin typeface="+mj-lt"/>
                <a:cs typeface="Times New Roman" pitchFamily="18" charset="0"/>
              </a:rPr>
              <a:t>решить за время</a:t>
            </a:r>
            <a:r>
              <a:rPr lang="en-US" sz="2400" dirty="0">
                <a:latin typeface="+mj-lt"/>
                <a:cs typeface="Times New Roman" pitchFamily="18" charset="0"/>
              </a:rPr>
              <a:t> O(n log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n)</a:t>
            </a:r>
            <a:endParaRPr lang="ru-RU" sz="2400" dirty="0" smtClean="0">
              <a:latin typeface="+mj-lt"/>
              <a:cs typeface="Times New Roman" pitchFamily="18" charset="0"/>
            </a:endParaRPr>
          </a:p>
          <a:p>
            <a:r>
              <a:rPr lang="ru-RU" sz="2400" dirty="0" smtClean="0">
                <a:latin typeface="+mj-lt"/>
                <a:cs typeface="Times New Roman" pitchFamily="18" charset="0"/>
              </a:rPr>
              <a:t>Для </a:t>
            </a:r>
            <a:r>
              <a:rPr lang="ru-RU" sz="2400" dirty="0">
                <a:latin typeface="+mj-lt"/>
                <a:cs typeface="Times New Roman" pitchFamily="18" charset="0"/>
              </a:rPr>
              <a:t>этого достаточно выполнить сортировку элементов с помощью пирамидальной сортировки или сортировки слиянием, а затем просто извлечь элемент выходного массива с индексом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i</a:t>
            </a:r>
            <a:r>
              <a:rPr lang="ru-RU" sz="2400" dirty="0" smtClean="0">
                <a:latin typeface="+mj-lt"/>
                <a:cs typeface="Times New Roman" pitchFamily="18" charset="0"/>
              </a:rPr>
              <a:t> </a:t>
            </a:r>
          </a:p>
          <a:p>
            <a:r>
              <a:rPr lang="ru-RU" sz="2400" dirty="0" smtClean="0">
                <a:latin typeface="+mj-lt"/>
                <a:cs typeface="Times New Roman" pitchFamily="18" charset="0"/>
              </a:rPr>
              <a:t>Однако </a:t>
            </a:r>
            <a:r>
              <a:rPr lang="ru-RU" sz="2400" dirty="0">
                <a:latin typeface="+mj-lt"/>
                <a:cs typeface="Times New Roman" pitchFamily="18" charset="0"/>
              </a:rPr>
              <a:t>есть более быстрые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алгоритмы</a:t>
            </a:r>
            <a:endParaRPr lang="ru-RU" sz="2400" i="1" dirty="0">
              <a:latin typeface="+mj-lt"/>
              <a:cs typeface="Times New Roman" pitchFamily="18" charset="0"/>
            </a:endParaRPr>
          </a:p>
          <a:p>
            <a:endParaRPr lang="ru-RU" sz="2400" dirty="0">
              <a:latin typeface="+mj-lt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3532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6347713" cy="132080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rebuchet MS" panose="020B0603020202020204" pitchFamily="34" charset="0"/>
                <a:cs typeface="Times New Roman" pitchFamily="18" charset="0"/>
              </a:rPr>
              <a:t>Выбор за линейное в среднем </a:t>
            </a:r>
            <a:r>
              <a:rPr lang="ru-RU" sz="4000" dirty="0" smtClean="0">
                <a:latin typeface="Trebuchet MS" panose="020B0603020202020204" pitchFamily="34" charset="0"/>
                <a:cs typeface="Times New Roman" pitchFamily="18" charset="0"/>
              </a:rPr>
              <a:t>время</a:t>
            </a:r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509440"/>
            <a:ext cx="6842721" cy="5087912"/>
          </a:xfrm>
        </p:spPr>
        <p:txBody>
          <a:bodyPr>
            <a:noAutofit/>
          </a:bodyPr>
          <a:lstStyle/>
          <a:p>
            <a:pPr algn="just"/>
            <a:r>
              <a:rPr lang="ru-RU" sz="2800" dirty="0" smtClean="0">
                <a:latin typeface="Trebuchet MS" panose="020B0603020202020204" pitchFamily="34" charset="0"/>
                <a:cs typeface="Times New Roman" pitchFamily="18" charset="0"/>
              </a:rPr>
              <a:t>Алгоритм </a:t>
            </a:r>
            <a:r>
              <a:rPr lang="ru-RU" sz="2800" dirty="0">
                <a:latin typeface="Trebuchet MS" panose="020B0603020202020204" pitchFamily="34" charset="0"/>
                <a:cs typeface="Times New Roman" pitchFamily="18" charset="0"/>
              </a:rPr>
              <a:t>типа «разделяй и властвуй</a:t>
            </a:r>
            <a:r>
              <a:rPr lang="ru-RU" sz="2800" dirty="0" smtClean="0">
                <a:latin typeface="Trebuchet MS" panose="020B0603020202020204" pitchFamily="34" charset="0"/>
                <a:cs typeface="Times New Roman" pitchFamily="18" charset="0"/>
              </a:rPr>
              <a:t>»</a:t>
            </a:r>
          </a:p>
          <a:p>
            <a:pPr algn="just"/>
            <a:r>
              <a:rPr lang="ru-RU" sz="2800" dirty="0" smtClean="0">
                <a:latin typeface="Trebuchet MS" panose="020B0603020202020204" pitchFamily="34" charset="0"/>
                <a:cs typeface="Times New Roman" pitchFamily="18" charset="0"/>
              </a:rPr>
              <a:t>Алгоритм </a:t>
            </a:r>
            <a:r>
              <a:rPr lang="ru-RU" sz="2800" dirty="0">
                <a:latin typeface="Trebuchet MS" panose="020B0603020202020204" pitchFamily="34" charset="0"/>
                <a:cs typeface="Times New Roman" pitchFamily="18" charset="0"/>
              </a:rPr>
              <a:t>разработан по аналогии с алгоритмом быстрой </a:t>
            </a:r>
            <a:r>
              <a:rPr lang="ru-RU" sz="2800" dirty="0" smtClean="0">
                <a:latin typeface="Trebuchet MS" panose="020B0603020202020204" pitchFamily="34" charset="0"/>
                <a:cs typeface="Times New Roman" pitchFamily="18" charset="0"/>
              </a:rPr>
              <a:t>сортировки</a:t>
            </a:r>
          </a:p>
          <a:p>
            <a:pPr algn="just"/>
            <a:r>
              <a:rPr lang="ru-RU" sz="2800" dirty="0" smtClean="0">
                <a:latin typeface="Trebuchet MS" panose="020B0603020202020204" pitchFamily="34" charset="0"/>
                <a:cs typeface="Times New Roman" pitchFamily="18" charset="0"/>
              </a:rPr>
              <a:t>Используется </a:t>
            </a:r>
            <a:r>
              <a:rPr lang="ru-RU" sz="2800" dirty="0">
                <a:latin typeface="Trebuchet MS" panose="020B0603020202020204" pitchFamily="34" charset="0"/>
                <a:cs typeface="Times New Roman" pitchFamily="18" charset="0"/>
              </a:rPr>
              <a:t>идея рекурсивного разбиения входного массива. Однако в отличии от алгоритма быстрой сортировки, в котором рекурсивно обрабатываются обе части разбиения, алгоритм работает лишь с одной </a:t>
            </a:r>
            <a:r>
              <a:rPr lang="ru-RU" sz="2800" dirty="0" smtClean="0">
                <a:latin typeface="Trebuchet MS" panose="020B0603020202020204" pitchFamily="34" charset="0"/>
                <a:cs typeface="Times New Roman" pitchFamily="18" charset="0"/>
              </a:rPr>
              <a:t>частью</a:t>
            </a:r>
            <a:endParaRPr lang="ru-RU" sz="2800" dirty="0">
              <a:latin typeface="Trebuchet MS" panose="020B0603020202020204" pitchFamily="34" charset="0"/>
              <a:cs typeface="Times New Roman" pitchFamily="18" charset="0"/>
            </a:endParaRPr>
          </a:p>
          <a:p>
            <a:endParaRPr lang="ru-RU" sz="2800" dirty="0">
              <a:latin typeface="Trebuchet MS" panose="020B0603020202020204" pitchFamily="34" charset="0"/>
              <a:cs typeface="Leelawadee UI Semilight" panose="020B04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5191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rebuchet MS" panose="020B0603020202020204" pitchFamily="34" charset="0"/>
                <a:cs typeface="Times New Roman" pitchFamily="18" charset="0"/>
              </a:rPr>
              <a:t>Выбор за линейное в среднем время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30400"/>
            <a:ext cx="8723065" cy="378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267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75184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598" y="1340768"/>
            <a:ext cx="6986737" cy="5328592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+mj-lt"/>
              </a:rPr>
              <a:t>[6, 3, 2, 8, 5, 4]   2 # Исходный массив и номер элемента</a:t>
            </a:r>
          </a:p>
          <a:p>
            <a:r>
              <a:rPr lang="ru-RU" i="1" dirty="0">
                <a:latin typeface="+mj-lt"/>
              </a:rPr>
              <a:t>6  # Выбрали случайным образом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[3, 2, 4, 5]   [6]   [8]  # Разбиваем массив на три части</a:t>
            </a:r>
          </a:p>
          <a:p>
            <a:r>
              <a:rPr lang="ru-RU" dirty="0">
                <a:latin typeface="+mj-lt"/>
              </a:rPr>
              <a:t>[3, 2, 4, 5]   2 # Идем в левую часть</a:t>
            </a:r>
          </a:p>
          <a:p>
            <a:r>
              <a:rPr lang="ru-RU" i="1" dirty="0">
                <a:latin typeface="+mj-lt"/>
              </a:rPr>
              <a:t>2 #Выбрали случайным образом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[]   [2]   [4, 5, 3]  # Разбиваем массив на три части</a:t>
            </a:r>
          </a:p>
          <a:p>
            <a:r>
              <a:rPr lang="ru-RU" dirty="0">
                <a:latin typeface="+mj-lt"/>
              </a:rPr>
              <a:t>[4, 5, 3]   1 # Искомый элемент в правой части и он первый</a:t>
            </a:r>
          </a:p>
          <a:p>
            <a:r>
              <a:rPr lang="ru-RU" i="1" dirty="0">
                <a:latin typeface="+mj-lt"/>
              </a:rPr>
              <a:t>5 #Выбрали случайным образом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[4, 3]   [5]   [] # Разбиваем массив на три части</a:t>
            </a:r>
          </a:p>
          <a:p>
            <a:r>
              <a:rPr lang="ru-RU" dirty="0">
                <a:latin typeface="+mj-lt"/>
              </a:rPr>
              <a:t>[4, 3]   1 # Искомый элемент в левой части и он первый</a:t>
            </a:r>
          </a:p>
          <a:p>
            <a:r>
              <a:rPr lang="ru-RU" i="1" dirty="0">
                <a:latin typeface="+mj-lt"/>
              </a:rPr>
              <a:t>4 #Выбрали случайным образом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[3]   [4]   []# Разбиваем массив на три части</a:t>
            </a:r>
          </a:p>
          <a:p>
            <a:r>
              <a:rPr lang="ru-RU" dirty="0">
                <a:latin typeface="+mj-lt"/>
              </a:rPr>
              <a:t>[3]   1 # Искомый элемент в левой части и он первый</a:t>
            </a:r>
          </a:p>
          <a:p>
            <a:r>
              <a:rPr lang="ru-RU" dirty="0">
                <a:latin typeface="+mj-lt"/>
              </a:rPr>
              <a:t>3 # Результат. </a:t>
            </a:r>
            <a:r>
              <a:rPr lang="ru-RU" b="1" dirty="0">
                <a:latin typeface="+mj-lt"/>
              </a:rPr>
              <a:t>Вторым элементом в исходном массиве является </a:t>
            </a:r>
            <a:r>
              <a:rPr lang="ru-RU" b="1" dirty="0" smtClean="0">
                <a:latin typeface="+mj-lt"/>
              </a:rPr>
              <a:t>3</a:t>
            </a:r>
            <a:endParaRPr lang="ru-RU" dirty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85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6347713" cy="947192"/>
          </a:xfrm>
        </p:spPr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136904" cy="498862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функция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randomizeSelect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{Вход: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 границы(верхняя, нижняя) поиска,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– номер искомого элемента}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если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вернуть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иначе: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randomPartition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{Разбивает массив на три части(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+1..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+1..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если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вернуть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иначе: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если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i≤k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вернуть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randomizeSelect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q,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иначе: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если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≤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вернуть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иначе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вернуть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randomizeSelect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(t+1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15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6347713" cy="947192"/>
          </a:xfrm>
        </p:spPr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136904" cy="498862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функция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randomPartition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p,r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p,r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Случайный выбор числа в интервале от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до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r.}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пока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k&lt;&gt;j: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если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a[k+1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иначе: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если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a[k+1]&gt;x: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a[k+1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↔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иначе:{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a[k+1]&lt;x}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a[i+1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↔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a[k+1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вернуть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8099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5D8470E6B5E0443A3CD64DE6EAE4BDF" ma:contentTypeVersion="2" ma:contentTypeDescription="Создание документа." ma:contentTypeScope="" ma:versionID="4e6ee3fd778d9c01de0003444aa0dfbc">
  <xsd:schema xmlns:xsd="http://www.w3.org/2001/XMLSchema" xmlns:xs="http://www.w3.org/2001/XMLSchema" xmlns:p="http://schemas.microsoft.com/office/2006/metadata/properties" xmlns:ns2="28c84340-a35e-4f9d-951e-f95277bd50cb" targetNamespace="http://schemas.microsoft.com/office/2006/metadata/properties" ma:root="true" ma:fieldsID="8118159d5e202785c95ff10c049d15af" ns2:_="">
    <xsd:import namespace="28c84340-a35e-4f9d-951e-f95277bd50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c84340-a35e-4f9d-951e-f95277bd50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B85DA2-CD72-484E-9DBF-288506C1B34B}"/>
</file>

<file path=customXml/itemProps2.xml><?xml version="1.0" encoding="utf-8"?>
<ds:datastoreItem xmlns:ds="http://schemas.openxmlformats.org/officeDocument/2006/customXml" ds:itemID="{AFD12E98-5933-4BF2-A283-E024905BF95F}"/>
</file>

<file path=customXml/itemProps3.xml><?xml version="1.0" encoding="utf-8"?>
<ds:datastoreItem xmlns:ds="http://schemas.openxmlformats.org/officeDocument/2006/customXml" ds:itemID="{9A30F72C-412D-42E5-82A1-DCC6544F23BC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2597</TotalTime>
  <Words>1309</Words>
  <Application>Microsoft Office PowerPoint</Application>
  <PresentationFormat>Экран (4:3)</PresentationFormat>
  <Paragraphs>122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Cambria Math</vt:lpstr>
      <vt:lpstr>Courier New</vt:lpstr>
      <vt:lpstr>Leelawadee UI Semilight</vt:lpstr>
      <vt:lpstr>Times New Roman</vt:lpstr>
      <vt:lpstr>Trebuchet MS</vt:lpstr>
      <vt:lpstr>Wingdings 3</vt:lpstr>
      <vt:lpstr>Аспект</vt:lpstr>
      <vt:lpstr>Порядковые статистики</vt:lpstr>
      <vt:lpstr>Порядковые статистики</vt:lpstr>
      <vt:lpstr>Порядковые статистики</vt:lpstr>
      <vt:lpstr>Порядковые статистики</vt:lpstr>
      <vt:lpstr>Выбор за линейное в среднем время</vt:lpstr>
      <vt:lpstr>Выбор за линейное в среднем время</vt:lpstr>
      <vt:lpstr>Пример</vt:lpstr>
      <vt:lpstr>Алгоритм</vt:lpstr>
      <vt:lpstr>Алгоритм</vt:lpstr>
      <vt:lpstr>Оценка времени работы</vt:lpstr>
      <vt:lpstr>Выбор за линейное в наихудшем случае время  </vt:lpstr>
      <vt:lpstr>Идея алгоритма</vt:lpstr>
      <vt:lpstr>Алгоритм</vt:lpstr>
      <vt:lpstr>Пример</vt:lpstr>
      <vt:lpstr>Пример</vt:lpstr>
      <vt:lpstr>Пример</vt:lpstr>
      <vt:lpstr>Анализ</vt:lpstr>
      <vt:lpstr>Пример</vt:lpstr>
      <vt:lpstr>Анализ времени работы алгоритма </vt:lpstr>
      <vt:lpstr>Анализ времени работы алгоритма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Медиана и порядковые статистики</dc:title>
  <dc:creator>admin</dc:creator>
  <cp:lastModifiedBy>kotelnikova.av@gmail.com</cp:lastModifiedBy>
  <cp:revision>106</cp:revision>
  <dcterms:created xsi:type="dcterms:W3CDTF">2015-06-22T08:32:18Z</dcterms:created>
  <dcterms:modified xsi:type="dcterms:W3CDTF">2021-05-17T09:59:43Z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0x01010085D8470E6B5E0443A3CD64DE6EAE4BDF</vt:lpwstr>
  </property>
</Properties>
</file>