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6" r:id="rId18"/>
    <p:sldId id="277" r:id="rId19"/>
    <p:sldId id="278" r:id="rId20"/>
    <p:sldId id="279" r:id="rId21"/>
    <p:sldId id="280" r:id="rId22"/>
    <p:sldId id="281" r:id="rId23"/>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20690C-668D-4CBD-A452-559D74FF9384}" type="datetimeFigureOut">
              <a:rPr lang="id-ID" smtClean="0"/>
              <a:t>22/03/2019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F8E4D46-FC25-4A4C-9B65-0D8BB2EEF5E3}"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20690C-668D-4CBD-A452-559D74FF9384}" type="datetimeFigureOut">
              <a:rPr lang="id-ID" smtClean="0"/>
              <a:t>22/03/2019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F8E4D46-FC25-4A4C-9B65-0D8BB2EEF5E3}"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20690C-668D-4CBD-A452-559D74FF9384}" type="datetimeFigureOut">
              <a:rPr lang="id-ID" smtClean="0"/>
              <a:t>22/03/2019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F8E4D46-FC25-4A4C-9B65-0D8BB2EEF5E3}"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20690C-668D-4CBD-A452-559D74FF9384}" type="datetimeFigureOut">
              <a:rPr lang="id-ID" smtClean="0"/>
              <a:t>22/03/2019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F8E4D46-FC25-4A4C-9B65-0D8BB2EEF5E3}"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20690C-668D-4CBD-A452-559D74FF9384}" type="datetimeFigureOut">
              <a:rPr lang="id-ID" smtClean="0"/>
              <a:t>22/03/2019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F8E4D46-FC25-4A4C-9B65-0D8BB2EEF5E3}"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20690C-668D-4CBD-A452-559D74FF9384}" type="datetimeFigureOut">
              <a:rPr lang="id-ID" smtClean="0"/>
              <a:t>22/03/2019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F8E4D46-FC25-4A4C-9B65-0D8BB2EEF5E3}"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20690C-668D-4CBD-A452-559D74FF9384}" type="datetimeFigureOut">
              <a:rPr lang="id-ID" smtClean="0"/>
              <a:t>22/03/2019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3F8E4D46-FC25-4A4C-9B65-0D8BB2EEF5E3}"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20690C-668D-4CBD-A452-559D74FF9384}" type="datetimeFigureOut">
              <a:rPr lang="id-ID" smtClean="0"/>
              <a:t>22/03/2019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3F8E4D46-FC25-4A4C-9B65-0D8BB2EEF5E3}"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20690C-668D-4CBD-A452-559D74FF9384}" type="datetimeFigureOut">
              <a:rPr lang="id-ID" smtClean="0"/>
              <a:t>22/03/2019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F8E4D46-FC25-4A4C-9B65-0D8BB2EEF5E3}"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20690C-668D-4CBD-A452-559D74FF9384}" type="datetimeFigureOut">
              <a:rPr lang="id-ID" smtClean="0"/>
              <a:t>22/03/2019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F8E4D46-FC25-4A4C-9B65-0D8BB2EEF5E3}" type="slidenum">
              <a:rPr lang="id-ID" smtClean="0"/>
              <a:t>‹#›</a:t>
            </a:fld>
            <a:endParaRPr lang="id-ID"/>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020690C-668D-4CBD-A452-559D74FF9384}" type="datetimeFigureOut">
              <a:rPr lang="id-ID" smtClean="0"/>
              <a:t>22/03/2019</a:t>
            </a:fld>
            <a:endParaRPr lang="id-ID"/>
          </a:p>
        </p:txBody>
      </p:sp>
      <p:sp>
        <p:nvSpPr>
          <p:cNvPr id="9" name="Slide Number Placeholder 8"/>
          <p:cNvSpPr>
            <a:spLocks noGrp="1"/>
          </p:cNvSpPr>
          <p:nvPr>
            <p:ph type="sldNum" sz="quarter" idx="11"/>
          </p:nvPr>
        </p:nvSpPr>
        <p:spPr/>
        <p:txBody>
          <a:bodyPr/>
          <a:lstStyle/>
          <a:p>
            <a:fld id="{3F8E4D46-FC25-4A4C-9B65-0D8BB2EEF5E3}" type="slidenum">
              <a:rPr lang="id-ID" smtClean="0"/>
              <a:t>‹#›</a:t>
            </a:fld>
            <a:endParaRPr lang="id-ID"/>
          </a:p>
        </p:txBody>
      </p:sp>
      <p:sp>
        <p:nvSpPr>
          <p:cNvPr id="10" name="Footer Placeholder 9"/>
          <p:cNvSpPr>
            <a:spLocks noGrp="1"/>
          </p:cNvSpPr>
          <p:nvPr>
            <p:ph type="ftr" sz="quarter" idx="12"/>
          </p:nvPr>
        </p:nvSpPr>
        <p:spPr/>
        <p:txBody>
          <a:bodyPr/>
          <a:lstStyle/>
          <a:p>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F8E4D46-FC25-4A4C-9B65-0D8BB2EEF5E3}" type="slidenum">
              <a:rPr lang="id-ID" smtClean="0"/>
              <a:t>‹#›</a:t>
            </a:fld>
            <a:endParaRPr lang="id-ID"/>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id-ID"/>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020690C-668D-4CBD-A452-559D74FF9384}" type="datetimeFigureOut">
              <a:rPr lang="id-ID" smtClean="0"/>
              <a:t>22/03/2019</a:t>
            </a:fld>
            <a:endParaRPr lang="id-ID"/>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python.org/downloa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petanikode.com/" TargetMode="External"/><Relationship Id="rId2" Type="http://schemas.openxmlformats.org/officeDocument/2006/relationships/hyperlink" Target="http://www.pythonindo.com/" TargetMode="External"/><Relationship Id="rId1" Type="http://schemas.openxmlformats.org/officeDocument/2006/relationships/slideLayout" Target="../slideLayouts/slideLayout2.xml"/><Relationship Id="rId4" Type="http://schemas.openxmlformats.org/officeDocument/2006/relationships/hyperlink" Target="http://www.belajarpython.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id-ID" sz="4400" dirty="0" smtClean="0">
                <a:solidFill>
                  <a:schemeClr val="tx1"/>
                </a:solidFill>
                <a:latin typeface="Times New Roman" pitchFamily="18" charset="0"/>
                <a:cs typeface="Times New Roman" pitchFamily="18" charset="0"/>
              </a:rPr>
              <a:t>Instalasi dan Pengenalan Python</a:t>
            </a:r>
            <a:r>
              <a:rPr lang="id-ID" sz="4800" dirty="0" smtClean="0">
                <a:solidFill>
                  <a:schemeClr val="tx1"/>
                </a:solidFill>
                <a:latin typeface="Times New Roman" pitchFamily="18" charset="0"/>
                <a:cs typeface="Times New Roman" pitchFamily="18" charset="0"/>
              </a:rPr>
              <a:t/>
            </a:r>
            <a:br>
              <a:rPr lang="id-ID" sz="4800" dirty="0" smtClean="0">
                <a:solidFill>
                  <a:schemeClr val="tx1"/>
                </a:solidFill>
                <a:latin typeface="Times New Roman" pitchFamily="18" charset="0"/>
                <a:cs typeface="Times New Roman" pitchFamily="18" charset="0"/>
              </a:rPr>
            </a:br>
            <a:r>
              <a:rPr lang="id-ID" sz="4800" dirty="0" smtClean="0">
                <a:latin typeface="Times New Roman" pitchFamily="18" charset="0"/>
                <a:cs typeface="Times New Roman" pitchFamily="18" charset="0"/>
              </a:rPr>
              <a:t/>
            </a:r>
            <a:br>
              <a:rPr lang="id-ID" sz="4800" dirty="0" smtClean="0">
                <a:latin typeface="Times New Roman" pitchFamily="18" charset="0"/>
                <a:cs typeface="Times New Roman" pitchFamily="18" charset="0"/>
              </a:rPr>
            </a:br>
            <a:endParaRPr lang="id-ID" sz="4800"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r>
              <a:rPr lang="id-ID" sz="2400" dirty="0">
                <a:solidFill>
                  <a:schemeClr val="tx1"/>
                </a:solidFill>
                <a:latin typeface="Times New Roman" pitchFamily="18" charset="0"/>
                <a:ea typeface="+mj-ea"/>
                <a:cs typeface="Times New Roman" pitchFamily="18" charset="0"/>
              </a:rPr>
              <a:t>Pengantar Algoritma Deep Learning</a:t>
            </a:r>
          </a:p>
          <a:p>
            <a:r>
              <a:rPr lang="id-ID" sz="2400" dirty="0" smtClean="0">
                <a:solidFill>
                  <a:schemeClr val="tx1"/>
                </a:solidFill>
                <a:latin typeface="Times New Roman" pitchFamily="18" charset="0"/>
                <a:ea typeface="+mj-ea"/>
                <a:cs typeface="Times New Roman" pitchFamily="18" charset="0"/>
              </a:rPr>
              <a:t>Faradillah </a:t>
            </a:r>
            <a:r>
              <a:rPr lang="id-ID" sz="2400" dirty="0">
                <a:solidFill>
                  <a:schemeClr val="tx1"/>
                </a:solidFill>
                <a:latin typeface="Times New Roman" pitchFamily="18" charset="0"/>
                <a:ea typeface="+mj-ea"/>
                <a:cs typeface="Times New Roman" pitchFamily="18" charset="0"/>
              </a:rPr>
              <a:t>Jauharah </a:t>
            </a:r>
            <a:r>
              <a:rPr lang="id-ID" sz="2400" dirty="0" smtClean="0">
                <a:solidFill>
                  <a:schemeClr val="tx1"/>
                </a:solidFill>
                <a:latin typeface="Times New Roman" pitchFamily="18" charset="0"/>
                <a:ea typeface="+mj-ea"/>
                <a:cs typeface="Times New Roman" pitchFamily="18" charset="0"/>
              </a:rPr>
              <a:t>Zulkarnaen</a:t>
            </a:r>
            <a:endParaRPr lang="id-ID" sz="2400" dirty="0">
              <a:solidFill>
                <a:schemeClr val="tx1"/>
              </a:solidFill>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951131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sv-SE" sz="4000" dirty="0">
                <a:latin typeface="Times New Roman" pitchFamily="18" charset="0"/>
                <a:cs typeface="Times New Roman" pitchFamily="18" charset="0"/>
              </a:rPr>
              <a:t>Kata Kunci dan Pengenal (Identifier</a:t>
            </a:r>
            <a:r>
              <a:rPr lang="sv-SE" sz="4000" dirty="0" smtClean="0">
                <a:latin typeface="Times New Roman" pitchFamily="18" charset="0"/>
                <a:cs typeface="Times New Roman" pitchFamily="18" charset="0"/>
              </a:rPr>
              <a:t>)</a:t>
            </a:r>
            <a:endParaRPr lang="id-ID"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r>
              <a:rPr lang="id-ID" sz="2000" dirty="0" smtClean="0">
                <a:latin typeface="Times New Roman" pitchFamily="18" charset="0"/>
                <a:cs typeface="Times New Roman" pitchFamily="18" charset="0"/>
              </a:rPr>
              <a:t>	Kata </a:t>
            </a:r>
            <a:r>
              <a:rPr lang="id-ID" sz="2000" dirty="0">
                <a:latin typeface="Times New Roman" pitchFamily="18" charset="0"/>
                <a:cs typeface="Times New Roman" pitchFamily="18" charset="0"/>
              </a:rPr>
              <a:t>kunci adalah kata – kata yang sudah ditetapkan dan dipakai Python untuk mendefinisikan sintaks dan struktur bahasa python sendiri. Kata kunci tidak bisa digunakan sebagai nama variabel, fungsi, maupun nama untuk pengenal lainnya.</a:t>
            </a:r>
          </a:p>
          <a:p>
            <a:pPr marL="0" indent="0" algn="just">
              <a:buNone/>
            </a:pPr>
            <a:r>
              <a:rPr lang="id-ID" sz="2000" dirty="0" smtClean="0">
                <a:latin typeface="Times New Roman" pitchFamily="18" charset="0"/>
                <a:cs typeface="Times New Roman" pitchFamily="18" charset="0"/>
              </a:rPr>
              <a:t>	Keyword </a:t>
            </a:r>
            <a:r>
              <a:rPr lang="id-ID" sz="2000" dirty="0">
                <a:latin typeface="Times New Roman" pitchFamily="18" charset="0"/>
                <a:cs typeface="Times New Roman" pitchFamily="18" charset="0"/>
              </a:rPr>
              <a:t>bersifat </a:t>
            </a:r>
            <a:r>
              <a:rPr lang="id-ID" sz="2000" i="1" dirty="0">
                <a:latin typeface="Times New Roman" pitchFamily="18" charset="0"/>
                <a:cs typeface="Times New Roman" pitchFamily="18" charset="0"/>
              </a:rPr>
              <a:t>case sensitive</a:t>
            </a:r>
            <a:r>
              <a:rPr lang="id-ID" sz="2000" dirty="0">
                <a:latin typeface="Times New Roman" pitchFamily="18" charset="0"/>
                <a:cs typeface="Times New Roman" pitchFamily="18" charset="0"/>
              </a:rPr>
              <a:t>. Artinya huruf besar berbeda dengan huruf kecil. Sejauh ini, ada 33 kata kunci di Python.</a:t>
            </a:r>
          </a:p>
          <a:p>
            <a:pPr marL="0" indent="0">
              <a:buNone/>
            </a:pPr>
            <a:endParaRPr lang="id-ID"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717032"/>
            <a:ext cx="6242474" cy="28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8421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fontScale="85000" lnSpcReduction="20000"/>
          </a:bodyPr>
          <a:lstStyle/>
          <a:p>
            <a:pPr marL="0" indent="0" algn="just">
              <a:buNone/>
            </a:pPr>
            <a:r>
              <a:rPr lang="id-ID" b="1" dirty="0">
                <a:latin typeface="Times New Roman" pitchFamily="18" charset="0"/>
                <a:cs typeface="Times New Roman" pitchFamily="18" charset="0"/>
              </a:rPr>
              <a:t>Pengenal (Identifier) Python</a:t>
            </a:r>
          </a:p>
          <a:p>
            <a:pPr marL="0" indent="0" algn="just">
              <a:buNone/>
            </a:pPr>
            <a:r>
              <a:rPr lang="id-ID" dirty="0" smtClean="0">
                <a:latin typeface="Times New Roman" pitchFamily="18" charset="0"/>
                <a:cs typeface="Times New Roman" pitchFamily="18" charset="0"/>
              </a:rPr>
              <a:t>	Pengenal </a:t>
            </a:r>
            <a:r>
              <a:rPr lang="id-ID" dirty="0">
                <a:latin typeface="Times New Roman" pitchFamily="18" charset="0"/>
                <a:cs typeface="Times New Roman" pitchFamily="18" charset="0"/>
              </a:rPr>
              <a:t>adalah nama yang diberikan untuk menamai hal di python seperti variabel, fungsi, kelas, dan lain sebagainya. Fungsinya adalah untuk membedakan antara satu entitas dengan yang lainnya</a:t>
            </a:r>
            <a:r>
              <a:rPr lang="id-ID" dirty="0" smtClean="0">
                <a:latin typeface="Times New Roman" pitchFamily="18" charset="0"/>
                <a:cs typeface="Times New Roman" pitchFamily="18" charset="0"/>
              </a:rPr>
              <a:t>.</a:t>
            </a:r>
          </a:p>
          <a:p>
            <a:pPr marL="0" indent="0" algn="just">
              <a:buNone/>
            </a:pPr>
            <a:endParaRPr lang="id-ID" dirty="0">
              <a:latin typeface="Times New Roman" pitchFamily="18" charset="0"/>
              <a:cs typeface="Times New Roman" pitchFamily="18" charset="0"/>
            </a:endParaRPr>
          </a:p>
          <a:p>
            <a:pPr marL="0" indent="0" algn="just">
              <a:buNone/>
            </a:pPr>
            <a:r>
              <a:rPr lang="id-ID" b="1" dirty="0" smtClean="0">
                <a:latin typeface="Times New Roman" pitchFamily="18" charset="0"/>
                <a:cs typeface="Times New Roman" pitchFamily="18" charset="0"/>
              </a:rPr>
              <a:t>Aturan </a:t>
            </a:r>
            <a:r>
              <a:rPr lang="id-ID" b="1" dirty="0">
                <a:latin typeface="Times New Roman" pitchFamily="18" charset="0"/>
                <a:cs typeface="Times New Roman" pitchFamily="18" charset="0"/>
              </a:rPr>
              <a:t>Penulisan Pengenal</a:t>
            </a:r>
          </a:p>
          <a:p>
            <a:pPr algn="just"/>
            <a:r>
              <a:rPr lang="id-ID" dirty="0">
                <a:latin typeface="Times New Roman" pitchFamily="18" charset="0"/>
                <a:cs typeface="Times New Roman" pitchFamily="18" charset="0"/>
              </a:rPr>
              <a:t>Pengenal bisa terdiri dari kombinasi huruf kecil (a-z) atau huruf besar (A-Z), angka ( 0-9 ), dan underscore ( _ ). namaKaryawan, bilangan_2, dan jenis_kenderaan_umum adalah nama variabel yang valid.</a:t>
            </a:r>
          </a:p>
          <a:p>
            <a:pPr algn="just"/>
            <a:r>
              <a:rPr lang="id-ID" dirty="0">
                <a:latin typeface="Times New Roman" pitchFamily="18" charset="0"/>
                <a:cs typeface="Times New Roman" pitchFamily="18" charset="0"/>
              </a:rPr>
              <a:t>Pengenal tidak bisa dimulai menggunakan angka. 1nama adalah invalid sedangkan nama1 adalah valid.</a:t>
            </a:r>
          </a:p>
          <a:p>
            <a:pPr algn="just"/>
            <a:r>
              <a:rPr lang="id-ID" dirty="0">
                <a:latin typeface="Times New Roman" pitchFamily="18" charset="0"/>
                <a:cs typeface="Times New Roman" pitchFamily="18" charset="0"/>
              </a:rPr>
              <a:t>Kata kunci tidak bisa dipakai sebagai nama pengenal.</a:t>
            </a:r>
          </a:p>
          <a:p>
            <a:pPr algn="just"/>
            <a:r>
              <a:rPr lang="id-ID" dirty="0">
                <a:latin typeface="Times New Roman" pitchFamily="18" charset="0"/>
                <a:cs typeface="Times New Roman" pitchFamily="18" charset="0"/>
              </a:rPr>
              <a:t>Karakter spesial seperti !, @, %, $, dan sebagainya tidak bisa digunakan sebagai pengenal.</a:t>
            </a:r>
          </a:p>
          <a:p>
            <a:pPr algn="just"/>
            <a:r>
              <a:rPr lang="id-ID" dirty="0">
                <a:latin typeface="Times New Roman" pitchFamily="18" charset="0"/>
                <a:cs typeface="Times New Roman" pitchFamily="18" charset="0"/>
              </a:rPr>
              <a:t>Python bersifat case sensitive. Huruf besar dan kecil dianggap berbeda. Jadi Variabel, variabel, dan VARIABEL, adalah 3 buah nama yang berbeda.</a:t>
            </a:r>
          </a:p>
          <a:p>
            <a:pPr marL="0" indent="0">
              <a:buNone/>
            </a:pPr>
            <a:endParaRPr lang="id-ID" dirty="0"/>
          </a:p>
        </p:txBody>
      </p:sp>
    </p:spTree>
    <p:extLst>
      <p:ext uri="{BB962C8B-B14F-4D97-AF65-F5344CB8AC3E}">
        <p14:creationId xmlns:p14="http://schemas.microsoft.com/office/powerpoint/2010/main" val="14334917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latin typeface="Times New Roman" pitchFamily="18" charset="0"/>
                <a:cs typeface="Times New Roman" pitchFamily="18" charset="0"/>
              </a:rPr>
              <a:t>Variabel dan Tipe Data </a:t>
            </a:r>
            <a:r>
              <a:rPr lang="id-ID" dirty="0" smtClean="0">
                <a:latin typeface="Times New Roman" pitchFamily="18" charset="0"/>
                <a:cs typeface="Times New Roman" pitchFamily="18" charset="0"/>
              </a:rPr>
              <a:t>Python</a:t>
            </a:r>
            <a:endParaRPr lang="id-ID"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marL="0" indent="0" algn="just">
              <a:buNone/>
            </a:pPr>
            <a:r>
              <a:rPr lang="id-ID" sz="2900" dirty="0" smtClean="0">
                <a:latin typeface="Times New Roman" pitchFamily="18" charset="0"/>
                <a:cs typeface="Times New Roman" pitchFamily="18" charset="0"/>
              </a:rPr>
              <a:t>	</a:t>
            </a:r>
            <a:r>
              <a:rPr lang="id-ID" sz="2600" dirty="0" smtClean="0">
                <a:latin typeface="Times New Roman" pitchFamily="18" charset="0"/>
                <a:cs typeface="Times New Roman" pitchFamily="18" charset="0"/>
              </a:rPr>
              <a:t>Variabel </a:t>
            </a:r>
            <a:r>
              <a:rPr lang="id-ID" sz="2600" dirty="0">
                <a:latin typeface="Times New Roman" pitchFamily="18" charset="0"/>
                <a:cs typeface="Times New Roman" pitchFamily="18" charset="0"/>
              </a:rPr>
              <a:t>adalah lokasi di memori yang digunakan untuk menyimpan nilai. Pada saat kita membuat sebuah variabel, kita ‘memesan’ tempat di dalam memori. Tempat tersebut bisa diisi dengan data atau objek, baik itu bilangan bulat (integer), pecahan (float), karakter (string), dan lain – lain</a:t>
            </a:r>
            <a:r>
              <a:rPr lang="id-ID" sz="2600" dirty="0" smtClean="0">
                <a:latin typeface="Times New Roman" pitchFamily="18" charset="0"/>
                <a:cs typeface="Times New Roman" pitchFamily="18" charset="0"/>
              </a:rPr>
              <a:t>.</a:t>
            </a:r>
          </a:p>
          <a:p>
            <a:pPr marL="0" indent="0" algn="just">
              <a:buNone/>
            </a:pPr>
            <a:endParaRPr lang="id-ID" sz="2600" dirty="0">
              <a:latin typeface="Times New Roman" pitchFamily="18" charset="0"/>
              <a:cs typeface="Times New Roman" pitchFamily="18" charset="0"/>
            </a:endParaRPr>
          </a:p>
          <a:p>
            <a:pPr marL="0" indent="0" algn="just">
              <a:buNone/>
            </a:pPr>
            <a:r>
              <a:rPr lang="id-ID" sz="2600" b="1" dirty="0">
                <a:latin typeface="Times New Roman" pitchFamily="18" charset="0"/>
                <a:cs typeface="Times New Roman" pitchFamily="18" charset="0"/>
              </a:rPr>
              <a:t>Memberi Nilai Variabel</a:t>
            </a:r>
          </a:p>
          <a:p>
            <a:pPr marL="0" indent="0" algn="just">
              <a:buNone/>
            </a:pPr>
            <a:r>
              <a:rPr lang="id-ID" sz="2600" dirty="0" smtClean="0">
                <a:latin typeface="Times New Roman" pitchFamily="18" charset="0"/>
                <a:cs typeface="Times New Roman" pitchFamily="18" charset="0"/>
              </a:rPr>
              <a:t>	Di </a:t>
            </a:r>
            <a:r>
              <a:rPr lang="id-ID" sz="2600" dirty="0">
                <a:latin typeface="Times New Roman" pitchFamily="18" charset="0"/>
                <a:cs typeface="Times New Roman" pitchFamily="18" charset="0"/>
              </a:rPr>
              <a:t>python, variabel tidak perlu dideklarasikan secara eksplisit. Deklarasi atau pembuatan variabel terjadi secara otomatis pada saat kita memberi (menugaskan) suatu nilai ke variabel. Tanda sama dengan ( = ) digunakan untuk memberikan nilai ke variabel.</a:t>
            </a:r>
          </a:p>
          <a:p>
            <a:pPr marL="0" indent="0" algn="just">
              <a:buNone/>
            </a:pPr>
            <a:r>
              <a:rPr lang="id-ID" sz="2600" dirty="0" smtClean="0">
                <a:latin typeface="Times New Roman" pitchFamily="18" charset="0"/>
                <a:cs typeface="Times New Roman" pitchFamily="18" charset="0"/>
              </a:rPr>
              <a:t>	Operand </a:t>
            </a:r>
            <a:r>
              <a:rPr lang="id-ID" sz="2600" dirty="0">
                <a:latin typeface="Times New Roman" pitchFamily="18" charset="0"/>
                <a:cs typeface="Times New Roman" pitchFamily="18" charset="0"/>
              </a:rPr>
              <a:t>di sebelah kiri tanda = adalah nama variabel dan di sebelah kanan tanda = adalah nilai yang disimpan di dalam variabel. Sebagai contoh:</a:t>
            </a:r>
          </a:p>
          <a:p>
            <a:pPr marL="0" indent="0">
              <a:buNone/>
            </a:pPr>
            <a:endParaRPr lang="id-ID" dirty="0"/>
          </a:p>
        </p:txBody>
      </p:sp>
    </p:spTree>
    <p:extLst>
      <p:ext uri="{BB962C8B-B14F-4D97-AF65-F5344CB8AC3E}">
        <p14:creationId xmlns:p14="http://schemas.microsoft.com/office/powerpoint/2010/main" val="28580284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pPr marL="0" indent="0">
              <a:buNone/>
            </a:pPr>
            <a:endParaRPr lang="id-ID" dirty="0" smtClean="0"/>
          </a:p>
          <a:p>
            <a:pPr marL="0" indent="0">
              <a:buNone/>
            </a:pPr>
            <a:endParaRPr lang="id-ID" dirty="0"/>
          </a:p>
          <a:p>
            <a:pPr marL="0" indent="0">
              <a:buNone/>
            </a:pPr>
            <a:endParaRPr lang="id-ID" dirty="0" smtClean="0"/>
          </a:p>
          <a:p>
            <a:pPr marL="0" indent="0">
              <a:buNone/>
            </a:pPr>
            <a:endParaRPr lang="id-ID" sz="2000" b="1" dirty="0" smtClean="0">
              <a:latin typeface="Times New Roman" pitchFamily="18" charset="0"/>
              <a:cs typeface="Times New Roman" pitchFamily="18" charset="0"/>
            </a:endParaRPr>
          </a:p>
          <a:p>
            <a:pPr marL="0" indent="0" algn="just">
              <a:buNone/>
            </a:pPr>
            <a:endParaRPr lang="id-ID" sz="2000" dirty="0" smtClean="0">
              <a:latin typeface="Times New Roman" pitchFamily="18" charset="0"/>
              <a:cs typeface="Times New Roman" pitchFamily="18" charset="0"/>
            </a:endParaRPr>
          </a:p>
          <a:p>
            <a:pPr marL="0" indent="0" algn="just">
              <a:buNone/>
            </a:pPr>
            <a:r>
              <a:rPr lang="id-ID" sz="2000" dirty="0" smtClean="0">
                <a:latin typeface="Times New Roman" pitchFamily="18" charset="0"/>
                <a:cs typeface="Times New Roman" pitchFamily="18" charset="0"/>
              </a:rPr>
              <a:t>Output :</a:t>
            </a:r>
            <a:endParaRPr lang="id-ID" sz="2000" dirty="0">
              <a:latin typeface="Times New Roman" pitchFamily="18" charset="0"/>
              <a:cs typeface="Times New Roman" pitchFamily="18" charset="0"/>
            </a:endParaRPr>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860"/>
          <a:stretch/>
        </p:blipFill>
        <p:spPr bwMode="auto">
          <a:xfrm>
            <a:off x="1077516" y="1772815"/>
            <a:ext cx="6534150" cy="1721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5520"/>
          <a:stretch/>
        </p:blipFill>
        <p:spPr bwMode="auto">
          <a:xfrm>
            <a:off x="1115616" y="4005064"/>
            <a:ext cx="6496050" cy="1907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00648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a:bodyPr>
          <a:lstStyle/>
          <a:p>
            <a:pPr marL="0" indent="0" algn="just">
              <a:buNone/>
            </a:pPr>
            <a:r>
              <a:rPr lang="id-ID" b="1" dirty="0">
                <a:latin typeface="Times New Roman" pitchFamily="18" charset="0"/>
                <a:cs typeface="Times New Roman" pitchFamily="18" charset="0"/>
              </a:rPr>
              <a:t>Multi penugasan</a:t>
            </a:r>
          </a:p>
          <a:p>
            <a:pPr marL="0" indent="0" algn="just">
              <a:buNone/>
            </a:pPr>
            <a:r>
              <a:rPr lang="id-ID" sz="2600" dirty="0" smtClean="0">
                <a:latin typeface="Times New Roman" pitchFamily="18" charset="0"/>
                <a:cs typeface="Times New Roman" pitchFamily="18" charset="0"/>
              </a:rPr>
              <a:t>	</a:t>
            </a:r>
            <a:r>
              <a:rPr lang="id-ID" sz="2200" dirty="0" smtClean="0">
                <a:latin typeface="Times New Roman" pitchFamily="18" charset="0"/>
                <a:cs typeface="Times New Roman" pitchFamily="18" charset="0"/>
              </a:rPr>
              <a:t>Kita </a:t>
            </a:r>
            <a:r>
              <a:rPr lang="id-ID" sz="2200" dirty="0">
                <a:latin typeface="Times New Roman" pitchFamily="18" charset="0"/>
                <a:cs typeface="Times New Roman" pitchFamily="18" charset="0"/>
              </a:rPr>
              <a:t>bisa memberi nilai ke beberapa variabel secara bersamaan seperti berikut.</a:t>
            </a:r>
          </a:p>
          <a:p>
            <a:pPr marL="0" indent="0" algn="just">
              <a:buNone/>
            </a:pPr>
            <a:r>
              <a:rPr lang="id-ID" sz="2200" dirty="0">
                <a:latin typeface="Times New Roman" pitchFamily="18" charset="0"/>
                <a:cs typeface="Times New Roman" pitchFamily="18" charset="0"/>
              </a:rPr>
              <a:t>	</a:t>
            </a:r>
            <a:r>
              <a:rPr lang="id-ID" sz="2200" dirty="0" smtClean="0">
                <a:latin typeface="Times New Roman" pitchFamily="18" charset="0"/>
                <a:cs typeface="Times New Roman" pitchFamily="18" charset="0"/>
              </a:rPr>
              <a:t>		x = y = z = 14</a:t>
            </a:r>
          </a:p>
          <a:p>
            <a:pPr marL="0" indent="0" algn="just">
              <a:buNone/>
            </a:pPr>
            <a:r>
              <a:rPr lang="id-ID" sz="2200" dirty="0">
                <a:latin typeface="Times New Roman" pitchFamily="18" charset="0"/>
                <a:cs typeface="Times New Roman" pitchFamily="18" charset="0"/>
              </a:rPr>
              <a:t>	</a:t>
            </a:r>
            <a:r>
              <a:rPr lang="id-ID" sz="2200" dirty="0" smtClean="0">
                <a:latin typeface="Times New Roman" pitchFamily="18" charset="0"/>
                <a:cs typeface="Times New Roman" pitchFamily="18" charset="0"/>
              </a:rPr>
              <a:t>Pada </a:t>
            </a:r>
            <a:r>
              <a:rPr lang="id-ID" sz="2200" dirty="0">
                <a:latin typeface="Times New Roman" pitchFamily="18" charset="0"/>
                <a:cs typeface="Times New Roman" pitchFamily="18" charset="0"/>
              </a:rPr>
              <a:t>contoh di atas, kita menciptakan sebuah objek integer, yaitu bilangan </a:t>
            </a:r>
            <a:r>
              <a:rPr lang="id-ID" sz="2200" dirty="0" smtClean="0">
                <a:latin typeface="Times New Roman" pitchFamily="18" charset="0"/>
                <a:cs typeface="Times New Roman" pitchFamily="18" charset="0"/>
              </a:rPr>
              <a:t>14, </a:t>
            </a:r>
            <a:r>
              <a:rPr lang="id-ID" sz="2200" dirty="0">
                <a:latin typeface="Times New Roman" pitchFamily="18" charset="0"/>
                <a:cs typeface="Times New Roman" pitchFamily="18" charset="0"/>
              </a:rPr>
              <a:t>dan kemudian kita menugaskan ketiga variabel untuk menunjuk ke lokasi yang sama yang berisi </a:t>
            </a:r>
            <a:r>
              <a:rPr lang="id-ID" sz="2200" dirty="0" smtClean="0">
                <a:latin typeface="Times New Roman" pitchFamily="18" charset="0"/>
                <a:cs typeface="Times New Roman" pitchFamily="18" charset="0"/>
              </a:rPr>
              <a:t>14.</a:t>
            </a:r>
            <a:endParaRPr lang="id-ID" sz="2200" dirty="0">
              <a:latin typeface="Times New Roman" pitchFamily="18" charset="0"/>
              <a:cs typeface="Times New Roman" pitchFamily="18" charset="0"/>
            </a:endParaRPr>
          </a:p>
          <a:p>
            <a:pPr marL="0" indent="0" algn="just">
              <a:buNone/>
            </a:pPr>
            <a:r>
              <a:rPr lang="id-ID" sz="2200" dirty="0" smtClean="0">
                <a:latin typeface="Times New Roman" pitchFamily="18" charset="0"/>
                <a:cs typeface="Times New Roman" pitchFamily="18" charset="0"/>
              </a:rPr>
              <a:t>	Kita </a:t>
            </a:r>
            <a:r>
              <a:rPr lang="id-ID" sz="2200" dirty="0">
                <a:latin typeface="Times New Roman" pitchFamily="18" charset="0"/>
                <a:cs typeface="Times New Roman" pitchFamily="18" charset="0"/>
              </a:rPr>
              <a:t>juga bisa menugaskan masing – masing variabel ke objek yang berbeda dalam sebaris perintah. Sebagai contoh:</a:t>
            </a:r>
          </a:p>
          <a:p>
            <a:pPr marL="0" indent="0" algn="just">
              <a:buNone/>
            </a:pPr>
            <a:r>
              <a:rPr lang="id-ID" sz="2200" dirty="0" smtClean="0">
                <a:latin typeface="Times New Roman" pitchFamily="18" charset="0"/>
                <a:cs typeface="Times New Roman" pitchFamily="18" charset="0"/>
              </a:rPr>
              <a:t>			a, b, c = 6, 9.7, “Dilla“</a:t>
            </a:r>
          </a:p>
          <a:p>
            <a:pPr marL="0" indent="0" algn="just">
              <a:buNone/>
            </a:pPr>
            <a:r>
              <a:rPr lang="id-ID" sz="2200" dirty="0" smtClean="0">
                <a:latin typeface="Times New Roman" pitchFamily="18" charset="0"/>
                <a:cs typeface="Times New Roman" pitchFamily="18" charset="0"/>
              </a:rPr>
              <a:t>	Pada </a:t>
            </a:r>
            <a:r>
              <a:rPr lang="id-ID" sz="2200" dirty="0">
                <a:latin typeface="Times New Roman" pitchFamily="18" charset="0"/>
                <a:cs typeface="Times New Roman" pitchFamily="18" charset="0"/>
              </a:rPr>
              <a:t>contoh di atas, variabel a diberi nilai </a:t>
            </a:r>
            <a:r>
              <a:rPr lang="id-ID" sz="2200" dirty="0" smtClean="0">
                <a:latin typeface="Times New Roman" pitchFamily="18" charset="0"/>
                <a:cs typeface="Times New Roman" pitchFamily="18" charset="0"/>
              </a:rPr>
              <a:t>6, </a:t>
            </a:r>
            <a:r>
              <a:rPr lang="id-ID" sz="2200" dirty="0">
                <a:latin typeface="Times New Roman" pitchFamily="18" charset="0"/>
                <a:cs typeface="Times New Roman" pitchFamily="18" charset="0"/>
              </a:rPr>
              <a:t>b nilai </a:t>
            </a:r>
            <a:r>
              <a:rPr lang="id-ID" sz="2200" dirty="0" smtClean="0">
                <a:latin typeface="Times New Roman" pitchFamily="18" charset="0"/>
                <a:cs typeface="Times New Roman" pitchFamily="18" charset="0"/>
              </a:rPr>
              <a:t>9.7, </a:t>
            </a:r>
            <a:r>
              <a:rPr lang="id-ID" sz="2200" dirty="0">
                <a:latin typeface="Times New Roman" pitchFamily="18" charset="0"/>
                <a:cs typeface="Times New Roman" pitchFamily="18" charset="0"/>
              </a:rPr>
              <a:t>dan variabel c diberi nilai </a:t>
            </a:r>
            <a:r>
              <a:rPr lang="id-ID" sz="2200" dirty="0" smtClean="0">
                <a:latin typeface="Times New Roman" pitchFamily="18" charset="0"/>
                <a:cs typeface="Times New Roman" pitchFamily="18" charset="0"/>
              </a:rPr>
              <a:t>“Dilla”.</a:t>
            </a:r>
            <a:endParaRPr lang="id-ID" sz="2200" dirty="0">
              <a:latin typeface="Times New Roman" pitchFamily="18" charset="0"/>
              <a:cs typeface="Times New Roman" pitchFamily="18" charset="0"/>
            </a:endParaRPr>
          </a:p>
          <a:p>
            <a:pPr marL="0" indent="0">
              <a:buNone/>
            </a:pPr>
            <a:endParaRPr lang="id-ID" dirty="0"/>
          </a:p>
        </p:txBody>
      </p:sp>
    </p:spTree>
    <p:extLst>
      <p:ext uri="{BB962C8B-B14F-4D97-AF65-F5344CB8AC3E}">
        <p14:creationId xmlns:p14="http://schemas.microsoft.com/office/powerpoint/2010/main" val="1922652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a:bodyPr>
          <a:lstStyle/>
          <a:p>
            <a:pPr marL="0" indent="0" algn="just">
              <a:buNone/>
            </a:pPr>
            <a:r>
              <a:rPr lang="id-ID" b="1" dirty="0">
                <a:latin typeface="Times New Roman" pitchFamily="18" charset="0"/>
                <a:cs typeface="Times New Roman" pitchFamily="18" charset="0"/>
              </a:rPr>
              <a:t>Tipe Data </a:t>
            </a:r>
            <a:r>
              <a:rPr lang="id-ID" b="1" dirty="0" smtClean="0">
                <a:latin typeface="Times New Roman" pitchFamily="18" charset="0"/>
                <a:cs typeface="Times New Roman" pitchFamily="18" charset="0"/>
              </a:rPr>
              <a:t>Python</a:t>
            </a:r>
          </a:p>
          <a:p>
            <a:pPr marL="0" indent="0">
              <a:buNone/>
            </a:pPr>
            <a:r>
              <a:rPr lang="id-ID" sz="1800" dirty="0" smtClean="0"/>
              <a:t>	</a:t>
            </a:r>
            <a:r>
              <a:rPr lang="id-ID" sz="2000" dirty="0" smtClean="0">
                <a:latin typeface="Times New Roman" pitchFamily="18" charset="0"/>
                <a:cs typeface="Times New Roman" pitchFamily="18" charset="0"/>
              </a:rPr>
              <a:t>Tipe </a:t>
            </a:r>
            <a:r>
              <a:rPr lang="id-ID" sz="2000" dirty="0">
                <a:latin typeface="Times New Roman" pitchFamily="18" charset="0"/>
                <a:cs typeface="Times New Roman" pitchFamily="18" charset="0"/>
              </a:rPr>
              <a:t>data adalah suatu media atau memori pada komputer yang digunakan untuk menampung informasi.</a:t>
            </a:r>
          </a:p>
          <a:p>
            <a:pPr marL="0" indent="0">
              <a:buNone/>
            </a:pPr>
            <a:r>
              <a:rPr lang="id-ID" sz="2000" dirty="0" smtClean="0">
                <a:latin typeface="Times New Roman" pitchFamily="18" charset="0"/>
                <a:cs typeface="Times New Roman" pitchFamily="18" charset="0"/>
              </a:rPr>
              <a:t>	Berikut </a:t>
            </a:r>
            <a:r>
              <a:rPr lang="id-ID" sz="2000" dirty="0">
                <a:latin typeface="Times New Roman" pitchFamily="18" charset="0"/>
                <a:cs typeface="Times New Roman" pitchFamily="18" charset="0"/>
              </a:rPr>
              <a:t>adalah tipe data dari bahasa pemrograman Python :</a:t>
            </a:r>
          </a:p>
          <a:p>
            <a:pPr marL="0" indent="0" algn="just">
              <a:buNone/>
            </a:pPr>
            <a:endParaRPr lang="id-ID" sz="2400" dirty="0" smtClean="0">
              <a:latin typeface="Times New Roman" pitchFamily="18" charset="0"/>
              <a:cs typeface="Times New Roman" pitchFamily="18" charset="0"/>
            </a:endParaRPr>
          </a:p>
          <a:p>
            <a:pPr marL="0" indent="0">
              <a:buNone/>
            </a:pPr>
            <a:endParaRPr lang="id-ID"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5503"/>
          <a:stretch/>
        </p:blipFill>
        <p:spPr bwMode="auto">
          <a:xfrm>
            <a:off x="827584" y="3284984"/>
            <a:ext cx="6724650" cy="2860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8337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p:txBody>
          <a:bodyPr/>
          <a:lstStyle/>
          <a:p>
            <a:endParaRPr lang="id-ID" dirty="0"/>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3934"/>
          <a:stretch/>
        </p:blipFill>
        <p:spPr bwMode="auto">
          <a:xfrm>
            <a:off x="899592" y="2276872"/>
            <a:ext cx="6724650" cy="2417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694515"/>
            <a:ext cx="67246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33001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pPr algn="ctr"/>
            <a:r>
              <a:rPr lang="id-ID" dirty="0" smtClean="0">
                <a:latin typeface="Times New Roman" pitchFamily="18" charset="0"/>
                <a:cs typeface="Times New Roman" pitchFamily="18" charset="0"/>
              </a:rPr>
              <a:t>Operator Python</a:t>
            </a:r>
            <a:endParaRPr lang="id-ID" dirty="0">
              <a:latin typeface="Times New Roman" pitchFamily="18" charset="0"/>
              <a:cs typeface="Times New Roman" pitchFamily="18" charset="0"/>
            </a:endParaRPr>
          </a:p>
        </p:txBody>
      </p:sp>
      <p:sp>
        <p:nvSpPr>
          <p:cNvPr id="3" name="Content Placeholder 2"/>
          <p:cNvSpPr>
            <a:spLocks noGrp="1"/>
          </p:cNvSpPr>
          <p:nvPr>
            <p:ph idx="1"/>
          </p:nvPr>
        </p:nvSpPr>
        <p:spPr>
          <a:xfrm>
            <a:off x="467544" y="980728"/>
            <a:ext cx="8229600" cy="4525963"/>
          </a:xfrm>
        </p:spPr>
        <p:txBody>
          <a:bodyPr>
            <a:normAutofit/>
          </a:bodyPr>
          <a:lstStyle/>
          <a:p>
            <a:pPr marL="0" indent="0">
              <a:buNone/>
            </a:pPr>
            <a:r>
              <a:rPr lang="id-ID" dirty="0" smtClean="0">
                <a:latin typeface="Times New Roman" pitchFamily="18" charset="0"/>
                <a:cs typeface="Times New Roman" pitchFamily="18" charset="0"/>
              </a:rPr>
              <a:t>Operator Aritmatika</a:t>
            </a:r>
            <a:endParaRPr lang="id-ID" dirty="0">
              <a:latin typeface="Times New Roman" pitchFamily="18" charset="0"/>
              <a:cs typeface="Times New Roman" pitchFamily="18"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628800"/>
            <a:ext cx="6734175"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89697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lgn="l"/>
            <a:r>
              <a:rPr lang="id-ID" sz="2200" dirty="0" smtClean="0">
                <a:latin typeface="Times New Roman" pitchFamily="18" charset="0"/>
                <a:cs typeface="Times New Roman" pitchFamily="18" charset="0"/>
              </a:rPr>
              <a:t>Operator Perbandingan</a:t>
            </a:r>
            <a:r>
              <a:rPr lang="id-ID" sz="3200" dirty="0" smtClean="0">
                <a:latin typeface="Times New Roman" pitchFamily="18" charset="0"/>
                <a:cs typeface="Times New Roman" pitchFamily="18" charset="0"/>
              </a:rPr>
              <a:t/>
            </a:r>
            <a:br>
              <a:rPr lang="id-ID" sz="3200" dirty="0" smtClean="0">
                <a:latin typeface="Times New Roman" pitchFamily="18" charset="0"/>
                <a:cs typeface="Times New Roman" pitchFamily="18" charset="0"/>
              </a:rPr>
            </a:br>
            <a:r>
              <a:rPr lang="id-ID" sz="3200" dirty="0" smtClean="0">
                <a:latin typeface="Times New Roman" pitchFamily="18" charset="0"/>
                <a:cs typeface="Times New Roman" pitchFamily="18" charset="0"/>
              </a:rPr>
              <a:t/>
            </a:r>
            <a:br>
              <a:rPr lang="id-ID" sz="3200" dirty="0" smtClean="0">
                <a:latin typeface="Times New Roman" pitchFamily="18" charset="0"/>
                <a:cs typeface="Times New Roman" pitchFamily="18" charset="0"/>
              </a:rPr>
            </a:br>
            <a:endParaRPr lang="id-ID"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endParaRPr lang="id-ID"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124744"/>
            <a:ext cx="6743700"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77614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lgn="l"/>
            <a:r>
              <a:rPr lang="id-ID" sz="2200" dirty="0" smtClean="0">
                <a:latin typeface="Times New Roman" pitchFamily="18" charset="0"/>
                <a:cs typeface="Times New Roman" pitchFamily="18" charset="0"/>
              </a:rPr>
              <a:t>Operator Penugasan</a:t>
            </a:r>
            <a:r>
              <a:rPr lang="id-ID" sz="3200" dirty="0" smtClean="0">
                <a:latin typeface="Times New Roman" pitchFamily="18" charset="0"/>
                <a:cs typeface="Times New Roman" pitchFamily="18" charset="0"/>
              </a:rPr>
              <a:t/>
            </a:r>
            <a:br>
              <a:rPr lang="id-ID" sz="3200" dirty="0" smtClean="0">
                <a:latin typeface="Times New Roman" pitchFamily="18" charset="0"/>
                <a:cs typeface="Times New Roman" pitchFamily="18" charset="0"/>
              </a:rPr>
            </a:br>
            <a:r>
              <a:rPr lang="id-ID" sz="3200" dirty="0" smtClean="0">
                <a:latin typeface="Times New Roman" pitchFamily="18" charset="0"/>
                <a:cs typeface="Times New Roman" pitchFamily="18" charset="0"/>
              </a:rPr>
              <a:t/>
            </a:r>
            <a:br>
              <a:rPr lang="id-ID" sz="3200" dirty="0" smtClean="0">
                <a:latin typeface="Times New Roman" pitchFamily="18" charset="0"/>
                <a:cs typeface="Times New Roman" pitchFamily="18" charset="0"/>
              </a:rPr>
            </a:br>
            <a:endParaRPr lang="id-ID"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endParaRPr lang="id-ID"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608031"/>
            <a:ext cx="6734175"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5860646"/>
            <a:ext cx="66960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4058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id-ID" dirty="0" smtClean="0">
                <a:latin typeface="Times New Roman" pitchFamily="18" charset="0"/>
                <a:cs typeface="Times New Roman" pitchFamily="18" charset="0"/>
              </a:rPr>
              <a:t>Instalasi Python di Windows</a:t>
            </a:r>
            <a:endParaRPr lang="id-ID"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r>
              <a:rPr lang="id-ID" sz="2000" smtClean="0">
                <a:latin typeface="Times New Roman" pitchFamily="18" charset="0"/>
                <a:cs typeface="Times New Roman" pitchFamily="18" charset="0"/>
              </a:rPr>
              <a:t>1. Download </a:t>
            </a:r>
            <a:r>
              <a:rPr lang="id-ID" sz="2000" dirty="0" smtClean="0">
                <a:latin typeface="Times New Roman" pitchFamily="18" charset="0"/>
                <a:cs typeface="Times New Roman" pitchFamily="18" charset="0"/>
              </a:rPr>
              <a:t>istaller python di situs </a:t>
            </a:r>
            <a:r>
              <a:rPr lang="id-ID" sz="2000" dirty="0" smtClean="0">
                <a:latin typeface="Times New Roman" pitchFamily="18" charset="0"/>
                <a:cs typeface="Times New Roman" pitchFamily="18" charset="0"/>
                <a:hlinkClick r:id="rId2"/>
              </a:rPr>
              <a:t>https://www.python.org/download</a:t>
            </a:r>
            <a:r>
              <a:rPr lang="id-ID" sz="2000" dirty="0" smtClean="0">
                <a:latin typeface="Times New Roman" pitchFamily="18" charset="0"/>
                <a:cs typeface="Times New Roman" pitchFamily="18" charset="0"/>
              </a:rPr>
              <a:t>.</a:t>
            </a:r>
            <a:endParaRPr lang="id-ID"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412657"/>
            <a:ext cx="6759285" cy="36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67071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lgn="l"/>
            <a:r>
              <a:rPr lang="it-IT" sz="2200" dirty="0" smtClean="0">
                <a:latin typeface="Times New Roman" pitchFamily="18" charset="0"/>
                <a:cs typeface="Times New Roman" pitchFamily="18" charset="0"/>
              </a:rPr>
              <a:t>Prioritas Eksekusi Operator di Python</a:t>
            </a:r>
            <a:r>
              <a:rPr lang="it-IT" sz="3200" dirty="0" smtClean="0">
                <a:latin typeface="Times New Roman" pitchFamily="18" charset="0"/>
                <a:cs typeface="Times New Roman" pitchFamily="18" charset="0"/>
              </a:rPr>
              <a:t/>
            </a:r>
            <a:br>
              <a:rPr lang="it-IT" sz="3200" dirty="0" smtClean="0">
                <a:latin typeface="Times New Roman" pitchFamily="18" charset="0"/>
                <a:cs typeface="Times New Roman" pitchFamily="18" charset="0"/>
              </a:rPr>
            </a:br>
            <a:r>
              <a:rPr lang="id-ID" sz="3200" dirty="0" smtClean="0">
                <a:latin typeface="Times New Roman" pitchFamily="18" charset="0"/>
                <a:cs typeface="Times New Roman" pitchFamily="18" charset="0"/>
              </a:rPr>
              <a:t/>
            </a:r>
            <a:br>
              <a:rPr lang="id-ID" sz="3200" dirty="0" smtClean="0">
                <a:latin typeface="Times New Roman" pitchFamily="18" charset="0"/>
                <a:cs typeface="Times New Roman" pitchFamily="18" charset="0"/>
              </a:rPr>
            </a:br>
            <a:endParaRPr lang="id-ID"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endParaRPr lang="id-ID"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620688"/>
            <a:ext cx="672465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06" y="5782816"/>
            <a:ext cx="67246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13277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latin typeface="Times New Roman" pitchFamily="18" charset="0"/>
                <a:cs typeface="Times New Roman" pitchFamily="18" charset="0"/>
              </a:rPr>
              <a:t>Referensi</a:t>
            </a:r>
            <a:endParaRPr lang="id-ID" dirty="0"/>
          </a:p>
        </p:txBody>
      </p:sp>
      <p:sp>
        <p:nvSpPr>
          <p:cNvPr id="3" name="Content Placeholder 2"/>
          <p:cNvSpPr>
            <a:spLocks noGrp="1"/>
          </p:cNvSpPr>
          <p:nvPr>
            <p:ph idx="1"/>
          </p:nvPr>
        </p:nvSpPr>
        <p:spPr/>
        <p:txBody>
          <a:bodyPr>
            <a:normAutofit/>
          </a:bodyPr>
          <a:lstStyle/>
          <a:p>
            <a:pPr marL="0" indent="0">
              <a:buNone/>
            </a:pPr>
            <a:r>
              <a:rPr lang="id-ID" sz="2000" dirty="0">
                <a:latin typeface="Times New Roman" pitchFamily="18" charset="0"/>
                <a:cs typeface="Times New Roman" pitchFamily="18" charset="0"/>
              </a:rPr>
              <a:t>	</a:t>
            </a:r>
            <a:r>
              <a:rPr lang="id-ID" sz="2000" dirty="0" smtClean="0">
                <a:latin typeface="Times New Roman" pitchFamily="18" charset="0"/>
                <a:cs typeface="Times New Roman" pitchFamily="18" charset="0"/>
              </a:rPr>
              <a:t>-Pythonindo. </a:t>
            </a:r>
            <a:r>
              <a:rPr lang="id-ID" sz="2000" i="1" dirty="0" smtClean="0">
                <a:latin typeface="Times New Roman" pitchFamily="18" charset="0"/>
                <a:cs typeface="Times New Roman" pitchFamily="18" charset="0"/>
              </a:rPr>
              <a:t>Cara </a:t>
            </a:r>
            <a:r>
              <a:rPr lang="id-ID" sz="2000" i="1" dirty="0">
                <a:latin typeface="Times New Roman" pitchFamily="18" charset="0"/>
                <a:cs typeface="Times New Roman" pitchFamily="18" charset="0"/>
              </a:rPr>
              <a:t>Instalasi Python. </a:t>
            </a:r>
            <a:r>
              <a:rPr lang="id-ID" sz="2000" i="1" dirty="0" smtClean="0">
                <a:latin typeface="Times New Roman" pitchFamily="18" charset="0"/>
                <a:cs typeface="Times New Roman" pitchFamily="18" charset="0"/>
              </a:rPr>
              <a:t>	</a:t>
            </a:r>
            <a:r>
              <a:rPr lang="id-ID" sz="2000" u="sng" dirty="0" smtClean="0">
                <a:latin typeface="Times New Roman" pitchFamily="18" charset="0"/>
                <a:cs typeface="Times New Roman" pitchFamily="18" charset="0"/>
                <a:hlinkClick r:id="rId2"/>
              </a:rPr>
              <a:t>http</a:t>
            </a:r>
            <a:r>
              <a:rPr lang="id-ID" sz="2000" u="sng" dirty="0">
                <a:latin typeface="Times New Roman" pitchFamily="18" charset="0"/>
                <a:cs typeface="Times New Roman" pitchFamily="18" charset="0"/>
                <a:hlinkClick r:id="rId2"/>
              </a:rPr>
              <a:t>://</a:t>
            </a:r>
            <a:r>
              <a:rPr lang="id-ID" sz="2000" u="sng" dirty="0" smtClean="0">
                <a:latin typeface="Times New Roman" pitchFamily="18" charset="0"/>
                <a:cs typeface="Times New Roman" pitchFamily="18" charset="0"/>
                <a:hlinkClick r:id="rId2"/>
              </a:rPr>
              <a:t>www.pythonindo.com</a:t>
            </a:r>
            <a:r>
              <a:rPr lang="id-ID" sz="2000" dirty="0" smtClean="0">
                <a:latin typeface="Times New Roman" pitchFamily="18" charset="0"/>
                <a:cs typeface="Times New Roman" pitchFamily="18" charset="0"/>
              </a:rPr>
              <a:t>.</a:t>
            </a:r>
          </a:p>
          <a:p>
            <a:pPr marL="0" indent="0">
              <a:buNone/>
            </a:pPr>
            <a:r>
              <a:rPr lang="id-ID" sz="2000" dirty="0">
                <a:effectLst/>
                <a:latin typeface="Times New Roman" pitchFamily="18" charset="0"/>
                <a:cs typeface="Times New Roman" pitchFamily="18" charset="0"/>
              </a:rPr>
              <a:t>	</a:t>
            </a:r>
            <a:r>
              <a:rPr lang="id-ID" sz="2000" dirty="0" smtClean="0">
                <a:latin typeface="Times New Roman" pitchFamily="18" charset="0"/>
                <a:cs typeface="Times New Roman" pitchFamily="18" charset="0"/>
              </a:rPr>
              <a:t>- Pythonindo. </a:t>
            </a:r>
            <a:r>
              <a:rPr lang="sv-SE" sz="2000" i="1" dirty="0">
                <a:latin typeface="Times New Roman" pitchFamily="18" charset="0"/>
                <a:cs typeface="Times New Roman" pitchFamily="18" charset="0"/>
              </a:rPr>
              <a:t>Kata Kunci dan Pengenal (Identifier</a:t>
            </a:r>
            <a:r>
              <a:rPr lang="sv-SE" sz="2000" i="1" dirty="0" smtClean="0">
                <a:latin typeface="Times New Roman" pitchFamily="18" charset="0"/>
                <a:cs typeface="Times New Roman" pitchFamily="18" charset="0"/>
              </a:rPr>
              <a:t>)</a:t>
            </a:r>
            <a:r>
              <a:rPr lang="id-ID" sz="2000" i="1" dirty="0" smtClean="0">
                <a:latin typeface="Times New Roman" pitchFamily="18" charset="0"/>
                <a:cs typeface="Times New Roman" pitchFamily="18" charset="0"/>
              </a:rPr>
              <a:t>. 		</a:t>
            </a:r>
            <a:r>
              <a:rPr lang="id-ID" sz="2000" u="sng" dirty="0" smtClean="0">
                <a:latin typeface="Times New Roman" pitchFamily="18" charset="0"/>
                <a:cs typeface="Times New Roman" pitchFamily="18" charset="0"/>
                <a:hlinkClick r:id="rId2"/>
              </a:rPr>
              <a:t>http://www.pythonindo.com</a:t>
            </a:r>
            <a:r>
              <a:rPr lang="id-ID" sz="2000" dirty="0" smtClean="0">
                <a:latin typeface="Times New Roman" pitchFamily="18" charset="0"/>
                <a:cs typeface="Times New Roman" pitchFamily="18" charset="0"/>
              </a:rPr>
              <a:t>.</a:t>
            </a:r>
          </a:p>
          <a:p>
            <a:pPr marL="0" indent="0">
              <a:buNone/>
            </a:pPr>
            <a:r>
              <a:rPr lang="id-ID" sz="2000" dirty="0">
                <a:effectLst/>
                <a:latin typeface="Times New Roman" pitchFamily="18" charset="0"/>
                <a:cs typeface="Times New Roman" pitchFamily="18" charset="0"/>
              </a:rPr>
              <a:t>	</a:t>
            </a:r>
            <a:r>
              <a:rPr lang="id-ID" sz="2000" dirty="0" smtClean="0">
                <a:effectLst/>
                <a:latin typeface="Times New Roman" pitchFamily="18" charset="0"/>
                <a:cs typeface="Times New Roman" pitchFamily="18" charset="0"/>
              </a:rPr>
              <a:t>- </a:t>
            </a:r>
            <a:r>
              <a:rPr lang="id-ID" sz="2000" dirty="0" smtClean="0">
                <a:latin typeface="Times New Roman" pitchFamily="18" charset="0"/>
                <a:cs typeface="Times New Roman" pitchFamily="18" charset="0"/>
              </a:rPr>
              <a:t>Pythonindo. </a:t>
            </a:r>
            <a:r>
              <a:rPr lang="id-ID" sz="2000" i="1" dirty="0" smtClean="0">
                <a:latin typeface="Times New Roman" pitchFamily="18" charset="0"/>
                <a:cs typeface="Times New Roman" pitchFamily="18" charset="0"/>
              </a:rPr>
              <a:t>Variabel </a:t>
            </a:r>
            <a:r>
              <a:rPr lang="id-ID" sz="2000" i="1" dirty="0">
                <a:latin typeface="Times New Roman" pitchFamily="18" charset="0"/>
                <a:cs typeface="Times New Roman" pitchFamily="18" charset="0"/>
              </a:rPr>
              <a:t>dan Tipe Data </a:t>
            </a:r>
            <a:r>
              <a:rPr lang="id-ID" sz="2000" i="1" dirty="0" smtClean="0">
                <a:latin typeface="Times New Roman" pitchFamily="18" charset="0"/>
                <a:cs typeface="Times New Roman" pitchFamily="18" charset="0"/>
              </a:rPr>
              <a:t>Python. 	</a:t>
            </a:r>
            <a:r>
              <a:rPr lang="id-ID" sz="2000" u="sng" dirty="0" smtClean="0">
                <a:latin typeface="Times New Roman" pitchFamily="18" charset="0"/>
                <a:cs typeface="Times New Roman" pitchFamily="18" charset="0"/>
                <a:hlinkClick r:id="rId2"/>
              </a:rPr>
              <a:t>http://www.pythonindo.com</a:t>
            </a:r>
            <a:r>
              <a:rPr lang="id-ID" sz="2000" dirty="0" smtClean="0">
                <a:latin typeface="Times New Roman" pitchFamily="18" charset="0"/>
                <a:cs typeface="Times New Roman" pitchFamily="18" charset="0"/>
              </a:rPr>
              <a:t>.</a:t>
            </a:r>
          </a:p>
          <a:p>
            <a:pPr marL="0" indent="0">
              <a:buNone/>
            </a:pPr>
            <a:r>
              <a:rPr lang="id-ID" sz="2000" dirty="0">
                <a:latin typeface="Times New Roman" pitchFamily="18" charset="0"/>
                <a:cs typeface="Times New Roman" pitchFamily="18" charset="0"/>
              </a:rPr>
              <a:t>	</a:t>
            </a:r>
            <a:r>
              <a:rPr lang="id-ID" sz="2000" dirty="0" smtClean="0">
                <a:latin typeface="Times New Roman" pitchFamily="18" charset="0"/>
                <a:cs typeface="Times New Roman" pitchFamily="18" charset="0"/>
              </a:rPr>
              <a:t>- Muhar Dian. </a:t>
            </a:r>
            <a:r>
              <a:rPr lang="id-ID" sz="2000" i="1" dirty="0">
                <a:latin typeface="Times New Roman" pitchFamily="18" charset="0"/>
                <a:cs typeface="Times New Roman" pitchFamily="18" charset="0"/>
              </a:rPr>
              <a:t>Belajar Pemrograman Python: Cara Install </a:t>
            </a:r>
            <a:r>
              <a:rPr lang="id-ID" sz="2000" i="1" dirty="0" smtClean="0">
                <a:latin typeface="Times New Roman" pitchFamily="18" charset="0"/>
                <a:cs typeface="Times New Roman" pitchFamily="18" charset="0"/>
              </a:rPr>
              <a:t>	Python </a:t>
            </a:r>
            <a:r>
              <a:rPr lang="id-ID" sz="2000" i="1" dirty="0">
                <a:latin typeface="Times New Roman" pitchFamily="18" charset="0"/>
                <a:cs typeface="Times New Roman" pitchFamily="18" charset="0"/>
              </a:rPr>
              <a:t>di </a:t>
            </a:r>
            <a:r>
              <a:rPr lang="id-ID" sz="2000" i="1" dirty="0" smtClean="0">
                <a:latin typeface="Times New Roman" pitchFamily="18" charset="0"/>
                <a:cs typeface="Times New Roman" pitchFamily="18" charset="0"/>
              </a:rPr>
              <a:t>Windows. </a:t>
            </a:r>
            <a:r>
              <a:rPr lang="id-ID" sz="2000" u="sng" dirty="0" smtClean="0">
                <a:latin typeface="Times New Roman" pitchFamily="18" charset="0"/>
                <a:cs typeface="Times New Roman" pitchFamily="18" charset="0"/>
                <a:hlinkClick r:id="rId3"/>
              </a:rPr>
              <a:t>http://www.petanikode.com</a:t>
            </a:r>
            <a:r>
              <a:rPr lang="id-ID" sz="2000" dirty="0" smtClean="0">
                <a:latin typeface="Times New Roman" pitchFamily="18" charset="0"/>
                <a:cs typeface="Times New Roman" pitchFamily="18" charset="0"/>
              </a:rPr>
              <a:t>.</a:t>
            </a:r>
          </a:p>
          <a:p>
            <a:pPr marL="0" indent="0">
              <a:buNone/>
            </a:pPr>
            <a:r>
              <a:rPr lang="id-ID" sz="2000" dirty="0">
                <a:latin typeface="Times New Roman" pitchFamily="18" charset="0"/>
                <a:cs typeface="Times New Roman" pitchFamily="18" charset="0"/>
              </a:rPr>
              <a:t>	</a:t>
            </a:r>
            <a:r>
              <a:rPr lang="id-ID" sz="2000" dirty="0" smtClean="0">
                <a:latin typeface="Times New Roman" pitchFamily="18" charset="0"/>
                <a:cs typeface="Times New Roman" pitchFamily="18" charset="0"/>
              </a:rPr>
              <a:t>- Belajarpython. </a:t>
            </a:r>
            <a:r>
              <a:rPr lang="id-ID" sz="2000" i="1" dirty="0">
                <a:latin typeface="Times New Roman" pitchFamily="18" charset="0"/>
                <a:cs typeface="Times New Roman" pitchFamily="18" charset="0"/>
              </a:rPr>
              <a:t>Tipe Data </a:t>
            </a:r>
            <a:r>
              <a:rPr lang="id-ID" sz="2000" i="1" dirty="0" smtClean="0">
                <a:latin typeface="Times New Roman" pitchFamily="18" charset="0"/>
                <a:cs typeface="Times New Roman" pitchFamily="18" charset="0"/>
              </a:rPr>
              <a:t>Python. 	</a:t>
            </a:r>
            <a:r>
              <a:rPr lang="id-ID" sz="2000" u="sng" dirty="0" smtClean="0">
                <a:latin typeface="Times New Roman" pitchFamily="18" charset="0"/>
                <a:cs typeface="Times New Roman" pitchFamily="18" charset="0"/>
                <a:hlinkClick r:id="rId4"/>
              </a:rPr>
              <a:t>http://www.belajarpython.com</a:t>
            </a:r>
            <a:r>
              <a:rPr lang="id-ID" sz="2000" dirty="0" smtClean="0">
                <a:latin typeface="Times New Roman" pitchFamily="18" charset="0"/>
                <a:cs typeface="Times New Roman" pitchFamily="18" charset="0"/>
              </a:rPr>
              <a:t>.</a:t>
            </a:r>
          </a:p>
          <a:p>
            <a:pPr marL="0" indent="0">
              <a:buNone/>
            </a:pPr>
            <a:r>
              <a:rPr lang="id-ID" sz="2000" dirty="0">
                <a:latin typeface="Times New Roman" pitchFamily="18" charset="0"/>
                <a:cs typeface="Times New Roman" pitchFamily="18" charset="0"/>
              </a:rPr>
              <a:t>	</a:t>
            </a:r>
            <a:r>
              <a:rPr lang="id-ID" sz="2000" dirty="0" smtClean="0">
                <a:latin typeface="Times New Roman" pitchFamily="18" charset="0"/>
                <a:cs typeface="Times New Roman" pitchFamily="18" charset="0"/>
              </a:rPr>
              <a:t>- Belajarpython. </a:t>
            </a:r>
            <a:r>
              <a:rPr lang="id-ID" sz="2000" i="1" dirty="0">
                <a:latin typeface="Times New Roman" pitchFamily="18" charset="0"/>
                <a:cs typeface="Times New Roman" pitchFamily="18" charset="0"/>
              </a:rPr>
              <a:t>Operator </a:t>
            </a:r>
            <a:r>
              <a:rPr lang="id-ID" sz="2000" i="1" dirty="0" smtClean="0">
                <a:latin typeface="Times New Roman" pitchFamily="18" charset="0"/>
                <a:cs typeface="Times New Roman" pitchFamily="18" charset="0"/>
              </a:rPr>
              <a:t>Python. 	</a:t>
            </a:r>
            <a:r>
              <a:rPr lang="id-ID" sz="2000" u="sng" dirty="0" smtClean="0">
                <a:latin typeface="Times New Roman" pitchFamily="18" charset="0"/>
                <a:cs typeface="Times New Roman" pitchFamily="18" charset="0"/>
                <a:hlinkClick r:id="rId4"/>
              </a:rPr>
              <a:t>http://www.belajarpython.com</a:t>
            </a:r>
            <a:r>
              <a:rPr lang="id-ID" sz="2000" dirty="0" smtClean="0">
                <a:latin typeface="Times New Roman" pitchFamily="18" charset="0"/>
                <a:cs typeface="Times New Roman" pitchFamily="18" charset="0"/>
              </a:rPr>
              <a:t>.</a:t>
            </a:r>
          </a:p>
          <a:p>
            <a:pPr marL="0" indent="0">
              <a:buNone/>
            </a:pPr>
            <a:endParaRPr lang="id-ID" sz="2000" dirty="0" smtClean="0"/>
          </a:p>
          <a:p>
            <a:pPr marL="0" indent="0">
              <a:buNone/>
            </a:pPr>
            <a:endParaRPr lang="id-ID" sz="2000" dirty="0" smtClean="0"/>
          </a:p>
          <a:p>
            <a:pPr marL="0" indent="0">
              <a:buNone/>
            </a:pPr>
            <a:endParaRPr lang="id-ID" sz="2000" i="1" dirty="0"/>
          </a:p>
          <a:p>
            <a:pPr marL="0" indent="0">
              <a:buNone/>
            </a:pPr>
            <a:endParaRPr lang="id-ID" sz="2000" dirty="0" smtClean="0">
              <a:effectLst/>
            </a:endParaRPr>
          </a:p>
          <a:p>
            <a:pPr marL="0" indent="0">
              <a:buNone/>
            </a:pPr>
            <a:endParaRPr lang="id-ID" sz="2000" dirty="0" smtClean="0">
              <a:effectLst/>
            </a:endParaRPr>
          </a:p>
          <a:p>
            <a:pPr marL="0" indent="0">
              <a:buNone/>
            </a:pPr>
            <a:endParaRPr lang="id-ID" dirty="0">
              <a:latin typeface="Times New Roman" pitchFamily="18" charset="0"/>
              <a:cs typeface="Times New Roman" pitchFamily="18" charset="0"/>
            </a:endParaRPr>
          </a:p>
        </p:txBody>
      </p:sp>
    </p:spTree>
    <p:extLst>
      <p:ext uri="{BB962C8B-B14F-4D97-AF65-F5344CB8AC3E}">
        <p14:creationId xmlns:p14="http://schemas.microsoft.com/office/powerpoint/2010/main" val="19966776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08920"/>
            <a:ext cx="8229600" cy="1143000"/>
          </a:xfrm>
        </p:spPr>
        <p:txBody>
          <a:bodyPr/>
          <a:lstStyle/>
          <a:p>
            <a:r>
              <a:rPr lang="id-ID" dirty="0" smtClean="0"/>
              <a:t>	</a:t>
            </a:r>
            <a:r>
              <a:rPr lang="id-ID" dirty="0" smtClean="0">
                <a:latin typeface="Times New Roman" pitchFamily="18" charset="0"/>
                <a:cs typeface="Times New Roman" pitchFamily="18" charset="0"/>
              </a:rPr>
              <a:t>	Terima Kasih !</a:t>
            </a:r>
            <a:endParaRPr lang="id-ID" dirty="0">
              <a:latin typeface="Times New Roman" pitchFamily="18" charset="0"/>
              <a:cs typeface="Times New Roman" pitchFamily="18" charset="0"/>
            </a:endParaRPr>
          </a:p>
        </p:txBody>
      </p:sp>
    </p:spTree>
    <p:extLst>
      <p:ext uri="{BB962C8B-B14F-4D97-AF65-F5344CB8AC3E}">
        <p14:creationId xmlns:p14="http://schemas.microsoft.com/office/powerpoint/2010/main" val="860139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pPr marL="0" indent="0" algn="just">
              <a:buNone/>
            </a:pPr>
            <a:r>
              <a:rPr lang="id-ID" sz="2000" dirty="0" smtClean="0">
                <a:latin typeface="Times New Roman" pitchFamily="18" charset="0"/>
                <a:cs typeface="Times New Roman" pitchFamily="18" charset="0"/>
              </a:rPr>
              <a:t>2. </a:t>
            </a:r>
            <a:r>
              <a:rPr lang="id-ID" sz="2000" dirty="0">
                <a:latin typeface="Times New Roman" pitchFamily="18" charset="0"/>
                <a:cs typeface="Times New Roman" pitchFamily="18" charset="0"/>
              </a:rPr>
              <a:t>Tunggu hingga proses download selesai. Setelah selesai, buka folder tempat python terdownload. </a:t>
            </a:r>
            <a:r>
              <a:rPr lang="id-ID" sz="2000" dirty="0" smtClean="0">
                <a:latin typeface="Times New Roman" pitchFamily="18" charset="0"/>
                <a:cs typeface="Times New Roman" pitchFamily="18" charset="0"/>
              </a:rPr>
              <a:t>Bila </a:t>
            </a:r>
            <a:r>
              <a:rPr lang="id-ID" sz="2000" dirty="0">
                <a:latin typeface="Times New Roman" pitchFamily="18" charset="0"/>
                <a:cs typeface="Times New Roman" pitchFamily="18" charset="0"/>
              </a:rPr>
              <a:t>sudah ketemu, klik 2 kali. Akan muncul halaman peringatan (bila Anda menggunakan windows 7). Klik saja Run.</a:t>
            </a:r>
          </a:p>
          <a:p>
            <a:pPr marL="0" indent="0">
              <a:buNone/>
            </a:pPr>
            <a:endParaRPr lang="id-ID" dirty="0"/>
          </a:p>
        </p:txBody>
      </p:sp>
      <p:pic>
        <p:nvPicPr>
          <p:cNvPr id="2050" name="Picture 2" descr="https://i2.wp.com/www.pythonindo.com/wp-content/uploads/2017/08/install-python-1.png?w=415&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996951"/>
            <a:ext cx="3952875"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2169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pPr marL="0" indent="0" algn="just">
              <a:buNone/>
            </a:pPr>
            <a:r>
              <a:rPr lang="id-ID" sz="2000" dirty="0" smtClean="0">
                <a:latin typeface="Times New Roman" pitchFamily="18" charset="0"/>
                <a:cs typeface="Times New Roman" pitchFamily="18" charset="0"/>
              </a:rPr>
              <a:t>3. </a:t>
            </a:r>
            <a:r>
              <a:rPr lang="id-ID" sz="2000" dirty="0">
                <a:latin typeface="Times New Roman" pitchFamily="18" charset="0"/>
                <a:cs typeface="Times New Roman" pitchFamily="18" charset="0"/>
              </a:rPr>
              <a:t>Selanjutnya, akan muncul kotak dialog berikutnya. Pilih Install For All Users. Kemudian klik Next</a:t>
            </a:r>
            <a:r>
              <a:rPr lang="id-ID" sz="2000" dirty="0" smtClean="0">
                <a:latin typeface="Times New Roman" pitchFamily="18" charset="0"/>
                <a:cs typeface="Times New Roman" pitchFamily="18" charset="0"/>
              </a:rPr>
              <a:t>. Berguna </a:t>
            </a:r>
            <a:r>
              <a:rPr lang="id-ID" sz="2000" dirty="0">
                <a:latin typeface="Times New Roman" pitchFamily="18" charset="0"/>
                <a:cs typeface="Times New Roman" pitchFamily="18" charset="0"/>
              </a:rPr>
              <a:t>untuk memilih siapa saja yang boleh memakai python.</a:t>
            </a:r>
          </a:p>
          <a:p>
            <a:pPr marL="0" indent="0">
              <a:buNone/>
            </a:pPr>
            <a:endParaRPr lang="id-ID" dirty="0"/>
          </a:p>
        </p:txBody>
      </p:sp>
      <p:pic>
        <p:nvPicPr>
          <p:cNvPr id="3074" name="Picture 2" descr="https://i0.wp.com/www.pythonindo.com/wp-content/uploads/2017/08/install-python-2.png?w=496&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636912"/>
            <a:ext cx="4724400"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282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pPr marL="0" indent="0" algn="just">
              <a:buNone/>
            </a:pPr>
            <a:r>
              <a:rPr lang="id-ID" sz="2000" dirty="0" smtClean="0">
                <a:latin typeface="Times New Roman" pitchFamily="18" charset="0"/>
                <a:cs typeface="Times New Roman" pitchFamily="18" charset="0"/>
              </a:rPr>
              <a:t>4. </a:t>
            </a:r>
            <a:r>
              <a:rPr lang="id-ID" sz="2000" dirty="0">
                <a:latin typeface="Times New Roman" pitchFamily="18" charset="0"/>
                <a:cs typeface="Times New Roman" pitchFamily="18" charset="0"/>
              </a:rPr>
              <a:t>Pastikan program terinstall di C:\Python34. Klik Next</a:t>
            </a:r>
            <a:r>
              <a:rPr lang="id-ID" sz="2000" dirty="0" smtClean="0">
                <a:latin typeface="Times New Roman" pitchFamily="18" charset="0"/>
                <a:cs typeface="Times New Roman" pitchFamily="18" charset="0"/>
              </a:rPr>
              <a:t>. Berguna untuk m</a:t>
            </a:r>
            <a:r>
              <a:rPr lang="fi-FI" sz="2000" dirty="0" smtClean="0">
                <a:latin typeface="Times New Roman" pitchFamily="18" charset="0"/>
                <a:cs typeface="Times New Roman" pitchFamily="18" charset="0"/>
              </a:rPr>
              <a:t>en</a:t>
            </a:r>
            <a:r>
              <a:rPr lang="id-ID" sz="2000" dirty="0" smtClean="0">
                <a:latin typeface="Times New Roman" pitchFamily="18" charset="0"/>
                <a:cs typeface="Times New Roman" pitchFamily="18" charset="0"/>
              </a:rPr>
              <a:t>en</a:t>
            </a:r>
            <a:r>
              <a:rPr lang="fi-FI" sz="2000" dirty="0" smtClean="0">
                <a:latin typeface="Times New Roman" pitchFamily="18" charset="0"/>
                <a:cs typeface="Times New Roman" pitchFamily="18" charset="0"/>
              </a:rPr>
              <a:t>tukan </a:t>
            </a:r>
            <a:r>
              <a:rPr lang="fi-FI" sz="2000" dirty="0">
                <a:latin typeface="Times New Roman" pitchFamily="18" charset="0"/>
                <a:cs typeface="Times New Roman" pitchFamily="18" charset="0"/>
              </a:rPr>
              <a:t>lokasi python akan diinstal.</a:t>
            </a:r>
            <a:endParaRPr lang="id-ID" sz="2000" dirty="0">
              <a:latin typeface="Times New Roman" pitchFamily="18" charset="0"/>
              <a:cs typeface="Times New Roman" pitchFamily="18" charset="0"/>
            </a:endParaRPr>
          </a:p>
          <a:p>
            <a:pPr marL="0" indent="0">
              <a:buNone/>
            </a:pPr>
            <a:endParaRPr lang="id-ID" dirty="0"/>
          </a:p>
        </p:txBody>
      </p:sp>
      <p:pic>
        <p:nvPicPr>
          <p:cNvPr id="4098" name="Picture 2" descr="https://i0.wp.com/www.pythonindo.com/wp-content/uploads/2017/08/install-python-4.png?w=496&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420888"/>
            <a:ext cx="4724400"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717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pPr marL="0" indent="0" algn="just">
              <a:buNone/>
            </a:pPr>
            <a:r>
              <a:rPr lang="id-ID" sz="2000" dirty="0" smtClean="0">
                <a:latin typeface="Times New Roman" pitchFamily="18" charset="0"/>
                <a:cs typeface="Times New Roman" pitchFamily="18" charset="0"/>
              </a:rPr>
              <a:t>5. </a:t>
            </a:r>
            <a:r>
              <a:rPr lang="id-ID" sz="2000" dirty="0">
                <a:latin typeface="Times New Roman" pitchFamily="18" charset="0"/>
                <a:cs typeface="Times New Roman" pitchFamily="18" charset="0"/>
              </a:rPr>
              <a:t>Di kotak dialog kostumisasi Python, scroll ke bawah, dan pilih Add Python.exe to path. Pilih Will be installed on local hardrive. Jangan lupa untuk mengaktifkan </a:t>
            </a:r>
            <a:r>
              <a:rPr lang="id-ID" sz="2000" b="1" i="1" dirty="0">
                <a:latin typeface="Times New Roman" pitchFamily="18" charset="0"/>
                <a:cs typeface="Times New Roman" pitchFamily="18" charset="0"/>
              </a:rPr>
              <a:t>‘Add python.exe to path’</a:t>
            </a:r>
            <a:r>
              <a:rPr lang="id-ID" sz="2000" dirty="0">
                <a:latin typeface="Times New Roman" pitchFamily="18" charset="0"/>
                <a:cs typeface="Times New Roman" pitchFamily="18" charset="0"/>
              </a:rPr>
              <a:t> agar perintah</a:t>
            </a:r>
            <a:r>
              <a:rPr lang="id-ID" sz="2000" dirty="0" smtClean="0">
                <a:latin typeface="Times New Roman" pitchFamily="18" charset="0"/>
                <a:cs typeface="Times New Roman" pitchFamily="18" charset="0"/>
              </a:rPr>
              <a:t>python</a:t>
            </a:r>
            <a:r>
              <a:rPr lang="id-ID" sz="2000" dirty="0">
                <a:latin typeface="Times New Roman" pitchFamily="18" charset="0"/>
                <a:cs typeface="Times New Roman" pitchFamily="18" charset="0"/>
              </a:rPr>
              <a:t> dikenali pada CMD </a:t>
            </a:r>
            <a:r>
              <a:rPr lang="id-ID" sz="2000" i="1" dirty="0">
                <a:latin typeface="Times New Roman" pitchFamily="18" charset="0"/>
                <a:cs typeface="Times New Roman" pitchFamily="18" charset="0"/>
              </a:rPr>
              <a:t>(Command Prompt</a:t>
            </a:r>
            <a:r>
              <a:rPr lang="id-ID" sz="2000" i="1" dirty="0" smtClean="0">
                <a:latin typeface="Times New Roman" pitchFamily="18" charset="0"/>
                <a:cs typeface="Times New Roman" pitchFamily="18" charset="0"/>
              </a:rPr>
              <a:t>)</a:t>
            </a:r>
            <a:r>
              <a:rPr lang="id-ID" sz="2000" dirty="0" smtClean="0">
                <a:latin typeface="Times New Roman" pitchFamily="18" charset="0"/>
                <a:cs typeface="Times New Roman" pitchFamily="18" charset="0"/>
              </a:rPr>
              <a:t>. Klik Next. Berguna untuk </a:t>
            </a:r>
            <a:r>
              <a:rPr lang="nn-NO" sz="2000" dirty="0">
                <a:latin typeface="Times New Roman" pitchFamily="18" charset="0"/>
                <a:cs typeface="Times New Roman" pitchFamily="18" charset="0"/>
              </a:rPr>
              <a:t>menentukan fitur-fitur yang akan diinstal.</a:t>
            </a:r>
            <a:endParaRPr lang="id-ID" sz="2000" dirty="0" smtClean="0">
              <a:latin typeface="Times New Roman" pitchFamily="18" charset="0"/>
              <a:cs typeface="Times New Roman" pitchFamily="18" charset="0"/>
            </a:endParaRPr>
          </a:p>
          <a:p>
            <a:pPr marL="0" indent="0">
              <a:buNone/>
            </a:pPr>
            <a:endParaRPr lang="id-ID" dirty="0"/>
          </a:p>
        </p:txBody>
      </p:sp>
      <p:pic>
        <p:nvPicPr>
          <p:cNvPr id="5122" name="Picture 2" descr="https://i0.wp.com/www.pythonindo.com/wp-content/uploads/2017/08/install-python-5.png?w=495&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3284984"/>
            <a:ext cx="3973943" cy="34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103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pPr marL="0" indent="0" algn="just">
              <a:buNone/>
            </a:pPr>
            <a:r>
              <a:rPr lang="id-ID" sz="2000" dirty="0" smtClean="0">
                <a:latin typeface="Times New Roman" pitchFamily="18" charset="0"/>
                <a:cs typeface="Times New Roman" pitchFamily="18" charset="0"/>
              </a:rPr>
              <a:t>6. </a:t>
            </a:r>
            <a:r>
              <a:rPr lang="fi-FI" sz="2000" dirty="0">
                <a:latin typeface="Times New Roman" pitchFamily="18" charset="0"/>
                <a:cs typeface="Times New Roman" pitchFamily="18" charset="0"/>
              </a:rPr>
              <a:t>Tunggu sampai proses instalasi selesai.</a:t>
            </a:r>
          </a:p>
          <a:p>
            <a:pPr marL="0" indent="0">
              <a:buNone/>
            </a:pPr>
            <a:endParaRPr lang="id-ID" dirty="0"/>
          </a:p>
        </p:txBody>
      </p:sp>
      <p:pic>
        <p:nvPicPr>
          <p:cNvPr id="6146" name="Picture 2" descr="https://i2.wp.com/www.pythonindo.com/wp-content/uploads/2017/08/install-python-6.png?w=496&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318088"/>
            <a:ext cx="4724400" cy="4038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318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pPr marL="0" indent="0" algn="just">
              <a:buNone/>
            </a:pPr>
            <a:r>
              <a:rPr lang="id-ID" sz="2000" dirty="0" smtClean="0">
                <a:latin typeface="Times New Roman" pitchFamily="18" charset="0"/>
                <a:cs typeface="Times New Roman" pitchFamily="18" charset="0"/>
              </a:rPr>
              <a:t>7. </a:t>
            </a:r>
            <a:r>
              <a:rPr lang="id-ID" sz="2000" dirty="0">
                <a:latin typeface="Times New Roman" pitchFamily="18" charset="0"/>
                <a:cs typeface="Times New Roman" pitchFamily="18" charset="0"/>
              </a:rPr>
              <a:t>Bila sudah selesai, akan keluar kotak dialog sebagai berikut. Hal ini menandakan bahwa python sudah terinstal di komputer Anda dan sudah siap untuk </a:t>
            </a:r>
            <a:r>
              <a:rPr lang="id-ID" sz="2000" dirty="0" smtClean="0">
                <a:latin typeface="Times New Roman" pitchFamily="18" charset="0"/>
                <a:cs typeface="Times New Roman" pitchFamily="18" charset="0"/>
              </a:rPr>
              <a:t>digunakan. Klik </a:t>
            </a:r>
            <a:r>
              <a:rPr lang="id-ID" sz="2000" dirty="0">
                <a:latin typeface="Times New Roman" pitchFamily="18" charset="0"/>
                <a:cs typeface="Times New Roman" pitchFamily="18" charset="0"/>
              </a:rPr>
              <a:t>Finish.</a:t>
            </a:r>
          </a:p>
          <a:p>
            <a:pPr marL="0" indent="0">
              <a:buNone/>
            </a:pPr>
            <a:endParaRPr lang="id-ID" dirty="0"/>
          </a:p>
        </p:txBody>
      </p:sp>
      <p:pic>
        <p:nvPicPr>
          <p:cNvPr id="7170" name="Picture 2" descr="https://i2.wp.com/www.pythonindo.com/wp-content/uploads/2017/08/install-python-7.png?w=498&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636912"/>
            <a:ext cx="4743450"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452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pPr marL="0" indent="0" algn="just">
              <a:buNone/>
            </a:pPr>
            <a:r>
              <a:rPr lang="id-ID" sz="2000" dirty="0" smtClean="0">
                <a:latin typeface="Times New Roman" pitchFamily="18" charset="0"/>
                <a:cs typeface="Times New Roman" pitchFamily="18" charset="0"/>
              </a:rPr>
              <a:t>8. </a:t>
            </a:r>
            <a:r>
              <a:rPr lang="id-ID" sz="2000" dirty="0">
                <a:latin typeface="Times New Roman" pitchFamily="18" charset="0"/>
                <a:cs typeface="Times New Roman" pitchFamily="18" charset="0"/>
              </a:rPr>
              <a:t>Apabila Instalasi selesai buka cmd kemudian ketik </a:t>
            </a:r>
            <a:r>
              <a:rPr lang="en-US" sz="2000" dirty="0">
                <a:latin typeface="Times New Roman" pitchFamily="18" charset="0"/>
                <a:cs typeface="Times New Roman" pitchFamily="18" charset="0"/>
              </a:rPr>
              <a:t>“</a:t>
            </a:r>
            <a:r>
              <a:rPr lang="id-ID" sz="2000" b="1" dirty="0">
                <a:latin typeface="Times New Roman" pitchFamily="18" charset="0"/>
                <a:cs typeface="Times New Roman" pitchFamily="18" charset="0"/>
              </a:rPr>
              <a:t>python –version</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 </a:t>
            </a:r>
            <a:r>
              <a:rPr lang="id-ID" sz="2000" dirty="0">
                <a:latin typeface="Times New Roman" pitchFamily="18" charset="0"/>
                <a:cs typeface="Times New Roman" pitchFamily="18" charset="0"/>
              </a:rPr>
              <a:t>dan </a:t>
            </a:r>
            <a:r>
              <a:rPr lang="en-US" sz="2000" dirty="0">
                <a:latin typeface="Times New Roman" pitchFamily="18" charset="0"/>
                <a:cs typeface="Times New Roman" pitchFamily="18" charset="0"/>
              </a:rPr>
              <a:t>“</a:t>
            </a:r>
            <a:r>
              <a:rPr lang="id-ID" sz="2000" b="1" dirty="0">
                <a:latin typeface="Times New Roman" pitchFamily="18" charset="0"/>
                <a:cs typeface="Times New Roman" pitchFamily="18" charset="0"/>
              </a:rPr>
              <a:t>pip –version</a:t>
            </a:r>
            <a:r>
              <a:rPr lang="en-US" sz="2000" dirty="0">
                <a:latin typeface="Times New Roman" pitchFamily="18" charset="0"/>
                <a:cs typeface="Times New Roman" pitchFamily="18" charset="0"/>
              </a:rPr>
              <a:t>”</a:t>
            </a:r>
            <a:r>
              <a:rPr lang="id-ID" sz="2000" dirty="0">
                <a:latin typeface="Times New Roman" pitchFamily="18" charset="0"/>
                <a:cs typeface="Times New Roman" pitchFamily="18" charset="0"/>
              </a:rPr>
              <a:t> untuk memastikan instalasi Python dan PIP sudah berhasil</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a:t>
            </a:r>
            <a:r>
              <a:rPr lang="id-ID" sz="2000" dirty="0">
                <a:latin typeface="Times New Roman" pitchFamily="18" charset="0"/>
                <a:cs typeface="Times New Roman" pitchFamily="18" charset="0"/>
              </a:rPr>
              <a:t>versi yang terinstal sesuai</a:t>
            </a:r>
            <a:r>
              <a:rPr lang="id-ID" sz="2000" dirty="0" smtClean="0">
                <a:latin typeface="Times New Roman" pitchFamily="18" charset="0"/>
                <a:cs typeface="Times New Roman" pitchFamily="18" charset="0"/>
              </a:rPr>
              <a:t>.</a:t>
            </a:r>
          </a:p>
          <a:p>
            <a:pPr marL="0" indent="0">
              <a:buNone/>
            </a:pPr>
            <a:endParaRPr lang="id-ID"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573016"/>
            <a:ext cx="6448425"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57731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144</TotalTime>
  <Words>263</Words>
  <Application>Microsoft Office PowerPoint</Application>
  <PresentationFormat>On-screen Show (4:3)</PresentationFormat>
  <Paragraphs>63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Adjacency</vt:lpstr>
      <vt:lpstr>Instalasi dan Pengenalan Python  </vt:lpstr>
      <vt:lpstr>Instalasi Python di Windows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Kata Kunci dan Pengenal (Identifier)</vt:lpstr>
      <vt:lpstr>PowerPoint Presentation</vt:lpstr>
      <vt:lpstr>Variabel dan Tipe Data Python</vt:lpstr>
      <vt:lpstr>PowerPoint Presentation</vt:lpstr>
      <vt:lpstr>PowerPoint Presentation</vt:lpstr>
      <vt:lpstr>PowerPoint Presentation</vt:lpstr>
      <vt:lpstr>PowerPoint Presentation</vt:lpstr>
      <vt:lpstr>Operator Python</vt:lpstr>
      <vt:lpstr>Operator Perbandingan  </vt:lpstr>
      <vt:lpstr>Operator Penugasan  </vt:lpstr>
      <vt:lpstr>Prioritas Eksekusi Operator di Python  </vt:lpstr>
      <vt:lpstr>Referensi</vt:lpstr>
      <vt:lpstr>  Terima Kasih !</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19</cp:revision>
  <dcterms:created xsi:type="dcterms:W3CDTF">2019-03-22T12:00:09Z</dcterms:created>
  <dcterms:modified xsi:type="dcterms:W3CDTF">2019-03-22T14:35:23Z</dcterms:modified>
</cp:coreProperties>
</file>