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33"/>
  </p:notesMasterIdLst>
  <p:sldIdLst>
    <p:sldId id="256" r:id="rId2"/>
    <p:sldId id="257" r:id="rId3"/>
    <p:sldId id="319" r:id="rId4"/>
    <p:sldId id="320" r:id="rId5"/>
    <p:sldId id="321" r:id="rId6"/>
    <p:sldId id="322" r:id="rId7"/>
    <p:sldId id="323" r:id="rId8"/>
    <p:sldId id="324" r:id="rId9"/>
    <p:sldId id="326" r:id="rId10"/>
    <p:sldId id="327" r:id="rId11"/>
    <p:sldId id="325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7" r:id="rId22"/>
    <p:sldId id="336" r:id="rId23"/>
    <p:sldId id="339" r:id="rId24"/>
    <p:sldId id="340" r:id="rId25"/>
    <p:sldId id="346" r:id="rId26"/>
    <p:sldId id="341" r:id="rId27"/>
    <p:sldId id="343" r:id="rId28"/>
    <p:sldId id="344" r:id="rId29"/>
    <p:sldId id="342" r:id="rId30"/>
    <p:sldId id="345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12" autoAdjust="0"/>
  </p:normalViewPr>
  <p:slideViewPr>
    <p:cSldViewPr snapToGrid="0">
      <p:cViewPr varScale="1">
        <p:scale>
          <a:sx n="56" d="100"/>
          <a:sy n="5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AD598-C596-4B28-9C0B-C4ACC352EAF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1C981-CF45-473B-A58D-53AB0CC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structure: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the data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accessed, associated and processed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Traversal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satu-satu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C981-CF45-473B-A58D-53AB0CC8C4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1005450"/>
            <a:ext cx="9828356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3" y="2480463"/>
            <a:ext cx="98283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66" y="1488609"/>
            <a:ext cx="1582175" cy="1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0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6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809144"/>
          </a:xfrm>
        </p:spPr>
        <p:txBody>
          <a:bodyPr anchor="ctr"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4055399"/>
          </a:xfrm>
        </p:spPr>
        <p:txBody>
          <a:bodyPr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7E359-581F-4FE3-8999-062050602B5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1CD78-1988-4BF9-A000-D2D6A7EA3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9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27E359-581F-4FE3-8999-062050602B5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51CD78-1988-4BF9-A000-D2D6A7EA39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7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n-NO" dirty="0" smtClean="0"/>
              <a:t>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Binary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8" y="2495833"/>
            <a:ext cx="5366565" cy="4096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192" y="1927390"/>
            <a:ext cx="671209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root,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tambahkan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– node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anaknya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313241" y="2495833"/>
            <a:ext cx="3996649" cy="3430643"/>
            <a:chOff x="7313241" y="2495833"/>
            <a:chExt cx="3996649" cy="3430643"/>
          </a:xfrm>
        </p:grpSpPr>
        <p:sp>
          <p:nvSpPr>
            <p:cNvPr id="8" name="Flowchart: Connector 7"/>
            <p:cNvSpPr/>
            <p:nvPr/>
          </p:nvSpPr>
          <p:spPr>
            <a:xfrm>
              <a:off x="9103057" y="2495833"/>
              <a:ext cx="696036" cy="58856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9951493" y="3434018"/>
              <a:ext cx="696036" cy="58856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8468437" y="3482825"/>
              <a:ext cx="696036" cy="58856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7936174" y="4502054"/>
              <a:ext cx="696036" cy="58856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8" idx="3"/>
            </p:cNvCxnSpPr>
            <p:nvPr/>
          </p:nvCxnSpPr>
          <p:spPr>
            <a:xfrm flipH="1">
              <a:off x="8925636" y="2998201"/>
              <a:ext cx="279353" cy="4846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3"/>
              <a:endCxn id="11" idx="0"/>
            </p:cNvCxnSpPr>
            <p:nvPr/>
          </p:nvCxnSpPr>
          <p:spPr>
            <a:xfrm flipH="1">
              <a:off x="8284192" y="3985193"/>
              <a:ext cx="286177" cy="5168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5"/>
              <a:endCxn id="9" idx="1"/>
            </p:cNvCxnSpPr>
            <p:nvPr/>
          </p:nvCxnSpPr>
          <p:spPr>
            <a:xfrm>
              <a:off x="9697161" y="2998201"/>
              <a:ext cx="356264" cy="522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925636" y="463170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91742" y="4631706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47529" y="463170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 flipH="1">
              <a:off x="10022923" y="3985193"/>
              <a:ext cx="144659" cy="6465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22" idx="0"/>
            </p:cNvCxnSpPr>
            <p:nvPr/>
          </p:nvCxnSpPr>
          <p:spPr>
            <a:xfrm>
              <a:off x="10545597" y="3936386"/>
              <a:ext cx="433113" cy="6953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0"/>
            </p:cNvCxnSpPr>
            <p:nvPr/>
          </p:nvCxnSpPr>
          <p:spPr>
            <a:xfrm>
              <a:off x="9062541" y="3985193"/>
              <a:ext cx="194276" cy="6465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313241" y="5554543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68010" y="561869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/>
            <p:cNvCxnSpPr>
              <a:stCxn id="11" idx="3"/>
            </p:cNvCxnSpPr>
            <p:nvPr/>
          </p:nvCxnSpPr>
          <p:spPr>
            <a:xfrm flipH="1">
              <a:off x="7771428" y="5004422"/>
              <a:ext cx="266678" cy="5382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5"/>
              <a:endCxn id="31" idx="0"/>
            </p:cNvCxnSpPr>
            <p:nvPr/>
          </p:nvCxnSpPr>
          <p:spPr>
            <a:xfrm>
              <a:off x="8530278" y="5004422"/>
              <a:ext cx="268913" cy="614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35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Melintasi</a:t>
            </a:r>
            <a:r>
              <a:rPr lang="en-US" dirty="0" smtClean="0"/>
              <a:t> Binary Tree (</a:t>
            </a:r>
            <a:r>
              <a:rPr lang="en-US" i="1" dirty="0" smtClean="0"/>
              <a:t>Tree Traversal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Ada 3 </a:t>
            </a:r>
            <a:r>
              <a:rPr lang="en-US" sz="2000" dirty="0" err="1" smtClean="0"/>
              <a:t>cara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melintasi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tree (</a:t>
            </a:r>
            <a:r>
              <a:rPr lang="en-US" sz="2000" i="1" dirty="0" err="1" smtClean="0"/>
              <a:t>eg</a:t>
            </a:r>
            <a:r>
              <a:rPr lang="en-US" sz="2000" i="1" dirty="0" smtClean="0"/>
              <a:t>.</a:t>
            </a:r>
            <a:r>
              <a:rPr lang="en-US" sz="2000" dirty="0" smtClean="0"/>
              <a:t>: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membaca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node – node di tree)</a:t>
            </a:r>
          </a:p>
          <a:p>
            <a:pPr lvl="1"/>
            <a:r>
              <a:rPr lang="en-US" sz="1800" b="1" dirty="0" smtClean="0"/>
              <a:t>Pre-Order</a:t>
            </a:r>
          </a:p>
          <a:p>
            <a:pPr lvl="1"/>
            <a:r>
              <a:rPr lang="en-US" sz="1800" b="1" dirty="0" smtClean="0"/>
              <a:t>In-Order</a:t>
            </a:r>
          </a:p>
          <a:p>
            <a:pPr lvl="1"/>
            <a:r>
              <a:rPr lang="en-US" sz="1800" b="1" dirty="0" smtClean="0"/>
              <a:t>Post-Order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1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Traversal: Pre-Order (</a:t>
            </a:r>
            <a:r>
              <a:rPr lang="en-US" dirty="0"/>
              <a:t>Root, Left, Right)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re-order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 smtClean="0"/>
              <a:t>: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Kunjungi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(</a:t>
            </a:r>
            <a:r>
              <a:rPr lang="en-US" i="1" dirty="0" smtClean="0"/>
              <a:t>root node</a:t>
            </a:r>
            <a:r>
              <a:rPr lang="en-US" dirty="0" smtClean="0"/>
              <a:t>)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pre-order traversal </a:t>
            </a:r>
            <a:r>
              <a:rPr lang="en-US" dirty="0" err="1" smtClean="0"/>
              <a:t>pada</a:t>
            </a:r>
            <a:r>
              <a:rPr lang="en-US" dirty="0" smtClean="0"/>
              <a:t> subtree </a:t>
            </a:r>
            <a:r>
              <a:rPr lang="en-US" dirty="0" err="1" smtClean="0"/>
              <a:t>kiri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pre-order traversal </a:t>
            </a:r>
            <a:r>
              <a:rPr lang="en-US" dirty="0" err="1" smtClean="0"/>
              <a:t>pada</a:t>
            </a:r>
            <a:r>
              <a:rPr lang="en-US" dirty="0" smtClean="0"/>
              <a:t> subtree </a:t>
            </a:r>
            <a:r>
              <a:rPr lang="en-US" dirty="0" err="1" smtClean="0"/>
              <a:t>kanan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82" y="3340573"/>
            <a:ext cx="4784536" cy="26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Traversal: In-Order</a:t>
            </a:r>
            <a:r>
              <a:rPr lang="en-US" dirty="0"/>
              <a:t> (Left, Root, Right)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485709"/>
          </a:xfrm>
        </p:spPr>
        <p:txBody>
          <a:bodyPr/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in-order traversal </a:t>
            </a:r>
            <a:r>
              <a:rPr lang="en-US" dirty="0" err="1" smtClean="0"/>
              <a:t>pada</a:t>
            </a:r>
            <a:r>
              <a:rPr lang="en-US" dirty="0" smtClean="0"/>
              <a:t> subtree </a:t>
            </a:r>
            <a:r>
              <a:rPr lang="en-US" dirty="0" err="1" smtClean="0"/>
              <a:t>kiri</a:t>
            </a: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Kunjungi</a:t>
            </a:r>
            <a:r>
              <a:rPr lang="en-US" dirty="0" smtClean="0"/>
              <a:t> root node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in-order traversal </a:t>
            </a:r>
            <a:r>
              <a:rPr lang="en-US" dirty="0" err="1" smtClean="0"/>
              <a:t>pada</a:t>
            </a:r>
            <a:r>
              <a:rPr lang="en-US" dirty="0" smtClean="0"/>
              <a:t> subtree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0877"/>
            <a:ext cx="4866468" cy="27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Traversal: Post-Order</a:t>
            </a:r>
            <a:r>
              <a:rPr lang="en-US" dirty="0"/>
              <a:t> (Left, Right, Root)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post-order</a:t>
            </a:r>
            <a:r>
              <a:rPr lang="en-US" dirty="0" smtClean="0"/>
              <a:t>, root node </a:t>
            </a:r>
            <a:r>
              <a:rPr lang="en-US" dirty="0" err="1" smtClean="0"/>
              <a:t>dikunjungi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. </a:t>
            </a:r>
            <a:r>
              <a:rPr lang="en-US" dirty="0" err="1" smtClean="0"/>
              <a:t>Urutannya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post-order traversal </a:t>
            </a:r>
            <a:r>
              <a:rPr lang="en-US" dirty="0" err="1" smtClean="0"/>
              <a:t>pada</a:t>
            </a:r>
            <a:r>
              <a:rPr lang="en-US" dirty="0" smtClean="0"/>
              <a:t> subtree </a:t>
            </a:r>
            <a:r>
              <a:rPr lang="en-US" dirty="0" err="1" smtClean="0"/>
              <a:t>kiri</a:t>
            </a: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post-order traversal </a:t>
            </a:r>
            <a:r>
              <a:rPr lang="en-US" dirty="0" err="1" smtClean="0"/>
              <a:t>pada</a:t>
            </a:r>
            <a:r>
              <a:rPr lang="en-US" dirty="0" smtClean="0"/>
              <a:t> subtree </a:t>
            </a:r>
            <a:r>
              <a:rPr lang="en-US" dirty="0" err="1" smtClean="0"/>
              <a:t>kanan</a:t>
            </a: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/>
              <a:t>Kunjungi</a:t>
            </a:r>
            <a:r>
              <a:rPr lang="en-US" dirty="0" smtClean="0"/>
              <a:t> </a:t>
            </a:r>
            <a:r>
              <a:rPr lang="en-US" i="1" dirty="0" smtClean="0"/>
              <a:t>root node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0481"/>
            <a:ext cx="4510958" cy="25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Tree Traversal (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Isi </a:t>
            </a:r>
            <a:r>
              <a:rPr lang="en-US" dirty="0" err="1" smtClean="0"/>
              <a:t>dari</a:t>
            </a:r>
            <a:r>
              <a:rPr lang="en-US" dirty="0" smtClean="0"/>
              <a:t> Tree)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1913743"/>
            <a:ext cx="327525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Pre-Order (Root, Left, Right)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7"/>
          <a:stretch/>
        </p:blipFill>
        <p:spPr>
          <a:xfrm>
            <a:off x="709683" y="2685518"/>
            <a:ext cx="5661731" cy="3403126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687403" y="1610435"/>
            <a:ext cx="3398292" cy="1542197"/>
          </a:xfrm>
          <a:prstGeom prst="wedgeEllipseCallout">
            <a:avLst>
              <a:gd name="adj1" fmla="val -66214"/>
              <a:gd name="adj2" fmla="val 2090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dikirim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node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isinya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220803" y="3251767"/>
            <a:ext cx="2331492" cy="939422"/>
          </a:xfrm>
          <a:prstGeom prst="wedgeEllipseCallout">
            <a:avLst>
              <a:gd name="adj1" fmla="val -190311"/>
              <a:gd name="adj2" fmla="val -270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2955" y="4191189"/>
            <a:ext cx="966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Root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4614" y="4806451"/>
            <a:ext cx="17107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Subtree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4614" y="5421713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Subtree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Implementasi</a:t>
            </a:r>
            <a:r>
              <a:rPr lang="en-US" dirty="0"/>
              <a:t> Tree Traversal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Isi </a:t>
            </a:r>
            <a:r>
              <a:rPr lang="en-US" dirty="0" err="1"/>
              <a:t>dari</a:t>
            </a:r>
            <a:r>
              <a:rPr lang="en-US" dirty="0"/>
              <a:t> Tree)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1913743"/>
            <a:ext cx="31854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In-Order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(Left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, Root, Right)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685517"/>
            <a:ext cx="5968768" cy="3551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3656" y="4851160"/>
            <a:ext cx="966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Root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2224" y="4220512"/>
            <a:ext cx="17107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Subtree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2727" y="5481808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Subtree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Implementasi</a:t>
            </a:r>
            <a:r>
              <a:rPr lang="en-US" dirty="0"/>
              <a:t> Tree Traversal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Isi </a:t>
            </a:r>
            <a:r>
              <a:rPr lang="en-US" dirty="0" err="1"/>
              <a:t>dari</a:t>
            </a:r>
            <a:r>
              <a:rPr lang="en-US" dirty="0"/>
              <a:t> Tree)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1913743"/>
            <a:ext cx="34034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Post-Order (Left, Right, Root)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24836"/>
            <a:ext cx="5867418" cy="3425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1969" y="5178089"/>
            <a:ext cx="966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Root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3519" y="4038441"/>
            <a:ext cx="17107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Subtree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5435" y="4590980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Subtree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Implementasi</a:t>
            </a:r>
            <a:r>
              <a:rPr lang="en-US" dirty="0"/>
              <a:t> Tree Traversal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Isi </a:t>
            </a:r>
            <a:r>
              <a:rPr lang="en-US" dirty="0" err="1"/>
              <a:t>dari</a:t>
            </a:r>
            <a:r>
              <a:rPr lang="en-US" dirty="0"/>
              <a:t> Tree)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3" y="1821194"/>
            <a:ext cx="6761303" cy="4457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27" y="1821194"/>
            <a:ext cx="3290530" cy="19819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9666" y="4113029"/>
            <a:ext cx="480131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Isi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binary tree (Pre-Order)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1 2 4 5 3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Isi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binary tree (In-Order)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4 2 5 1 3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Isi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binary tree (Post-Order)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4 5 2 3 1</a:t>
            </a:r>
          </a:p>
        </p:txBody>
      </p:sp>
    </p:spTree>
    <p:extLst>
      <p:ext uri="{BB962C8B-B14F-4D97-AF65-F5344CB8AC3E}">
        <p14:creationId xmlns:p14="http://schemas.microsoft.com/office/powerpoint/2010/main" val="19960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2"/>
          <a:stretch/>
        </p:blipFill>
        <p:spPr>
          <a:xfrm>
            <a:off x="468574" y="1710310"/>
            <a:ext cx="7843744" cy="2838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t="4783" r="26155" b="52883"/>
          <a:stretch/>
        </p:blipFill>
        <p:spPr>
          <a:xfrm>
            <a:off x="5636525" y="4490112"/>
            <a:ext cx="5473349" cy="2367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489" y="4563391"/>
            <a:ext cx="3833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urutan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In-Order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(Left, Root, Right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Pre-Order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(Root, Left, Right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Post-Order (Left, Right, Root)?</a:t>
            </a:r>
          </a:p>
        </p:txBody>
      </p:sp>
    </p:spTree>
    <p:extLst>
      <p:ext uri="{BB962C8B-B14F-4D97-AF65-F5344CB8AC3E}">
        <p14:creationId xmlns:p14="http://schemas.microsoft.com/office/powerpoint/2010/main" val="32554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</a:t>
            </a:r>
            <a:r>
              <a:rPr lang="en-US" dirty="0" smtClean="0"/>
              <a:t>Pertemuan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7" name="Rectangle 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0066" y="28820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1578" y="2090345"/>
            <a:ext cx="4392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(Binary Tree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Binary Search Tree)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4" y="2009621"/>
            <a:ext cx="1351820" cy="30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2 (</a:t>
            </a:r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Prefix</a:t>
            </a:r>
            <a:r>
              <a:rPr lang="fr-FR" dirty="0"/>
              <a:t> and </a:t>
            </a:r>
            <a:r>
              <a:rPr lang="fr-FR" dirty="0" err="1"/>
              <a:t>Postfix</a:t>
            </a:r>
            <a:r>
              <a:rPr lang="fr-FR" dirty="0"/>
              <a:t> </a:t>
            </a:r>
            <a:r>
              <a:rPr lang="fr-FR" dirty="0" smtClean="0"/>
              <a:t>Expressions)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12845"/>
            <a:ext cx="6411546" cy="427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29" y="2284069"/>
            <a:ext cx="4494414" cy="17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Bisakah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binary tree </a:t>
            </a:r>
            <a:r>
              <a:rPr lang="en-US" dirty="0" err="1" smtClean="0"/>
              <a:t>dari</a:t>
            </a:r>
            <a:r>
              <a:rPr lang="en-US" dirty="0" smtClean="0"/>
              <a:t> preorder, </a:t>
            </a:r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postorder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5655833" cy="164948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 = [3,9,20,15,7]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9,3,15,20,7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0168" y="1992573"/>
            <a:ext cx="1310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3</a:t>
            </a:r>
            <a:endParaRPr lang="en-US" sz="2800" dirty="0"/>
          </a:p>
          <a:p>
            <a:r>
              <a:rPr lang="en-US" sz="2800" dirty="0"/>
              <a:t>   / \</a:t>
            </a:r>
          </a:p>
          <a:p>
            <a:r>
              <a:rPr lang="en-US" sz="2800" dirty="0"/>
              <a:t>  9  20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   </a:t>
            </a:r>
            <a:r>
              <a:rPr lang="en-US" sz="2800" dirty="0"/>
              <a:t>/  \</a:t>
            </a:r>
          </a:p>
          <a:p>
            <a:r>
              <a:rPr lang="en-US" sz="2800" dirty="0"/>
              <a:t>   15   7</a:t>
            </a:r>
          </a:p>
        </p:txBody>
      </p:sp>
      <p:sp>
        <p:nvSpPr>
          <p:cNvPr id="6" name="Curved Up Arrow 5"/>
          <p:cNvSpPr/>
          <p:nvPr/>
        </p:nvSpPr>
        <p:spPr>
          <a:xfrm>
            <a:off x="4176215" y="3452884"/>
            <a:ext cx="3643953" cy="1269241"/>
          </a:xfrm>
          <a:prstGeom prst="curvedUp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Ordered/Sorted Binary Tree (Binary Search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1"/>
            <a:ext cx="11029615" cy="1867847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ordered tree </a:t>
            </a:r>
            <a:r>
              <a:rPr lang="en-US" dirty="0" err="1" smtClean="0"/>
              <a:t>mempunyai</a:t>
            </a:r>
            <a:r>
              <a:rPr lang="en-US" dirty="0" smtClean="0"/>
              <a:t> node – node yang </a:t>
            </a:r>
            <a:r>
              <a:rPr lang="en-US" dirty="0" err="1" smtClean="0"/>
              <a:t>diurutkan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mempunyai</a:t>
            </a:r>
            <a:r>
              <a:rPr lang="en-US" dirty="0" smtClean="0"/>
              <a:t> ordering property)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node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i="1" dirty="0" smtClean="0"/>
              <a:t>ordering property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(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node yang </a:t>
            </a:r>
            <a:r>
              <a:rPr lang="en-US" dirty="0" err="1" smtClean="0"/>
              <a:t>sama</a:t>
            </a:r>
            <a:r>
              <a:rPr lang="en-US" dirty="0" smtClean="0"/>
              <a:t>):</a:t>
            </a:r>
          </a:p>
          <a:p>
            <a:pPr marL="666900" lvl="1" indent="-342900">
              <a:buClrTx/>
              <a:buFont typeface="+mj-lt"/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node – node </a:t>
            </a:r>
            <a:r>
              <a:rPr lang="en-US" dirty="0" err="1" smtClean="0"/>
              <a:t>pada</a:t>
            </a:r>
            <a:r>
              <a:rPr lang="en-US" dirty="0" smtClean="0"/>
              <a:t> subtree </a:t>
            </a:r>
            <a:r>
              <a:rPr lang="en-US" dirty="0" err="1" smtClean="0"/>
              <a:t>kiri</a:t>
            </a:r>
            <a:r>
              <a:rPr lang="en-US" dirty="0" smtClean="0"/>
              <a:t> 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b="1" u="sng" dirty="0" err="1" smtClean="0"/>
              <a:t>kurang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node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pPr marL="666900" lvl="1" indent="-342900">
              <a:buClrTx/>
              <a:buFont typeface="+mj-lt"/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node – node </a:t>
            </a:r>
            <a:r>
              <a:rPr lang="en-US" dirty="0" err="1" smtClean="0"/>
              <a:t>pada</a:t>
            </a:r>
            <a:r>
              <a:rPr lang="en-US" dirty="0" smtClean="0"/>
              <a:t> subtree </a:t>
            </a:r>
            <a:r>
              <a:rPr lang="en-US" dirty="0" err="1" smtClean="0"/>
              <a:t>kanan</a:t>
            </a:r>
            <a:r>
              <a:rPr lang="en-US" dirty="0" smtClean="0"/>
              <a:t> 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b="1" u="sng" dirty="0" err="1" smtClean="0"/>
              <a:t>lebih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besar</a:t>
            </a:r>
            <a:r>
              <a:rPr lang="en-US" dirty="0" smtClean="0"/>
              <a:t> node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37"/>
          <a:stretch/>
        </p:blipFill>
        <p:spPr>
          <a:xfrm>
            <a:off x="3271125" y="3766782"/>
            <a:ext cx="3923127" cy="30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Ordered Tree / BST?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68" y="2312371"/>
            <a:ext cx="9071789" cy="3037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12" y="5021237"/>
            <a:ext cx="1608375" cy="16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32734"/>
            <a:ext cx="5171808" cy="4331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Insert Node </a:t>
            </a:r>
            <a:r>
              <a:rPr lang="en-US" dirty="0" err="1" smtClean="0"/>
              <a:t>untuk</a:t>
            </a:r>
            <a:r>
              <a:rPr lang="en-US" dirty="0" smtClean="0"/>
              <a:t> BST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1671962"/>
            <a:ext cx="819974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Tree: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432" y="2445010"/>
            <a:ext cx="5042954" cy="3423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49001" y="5129873"/>
            <a:ext cx="260965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is_left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nantinya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tambahkan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BST Insertion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16)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94" y="2101498"/>
            <a:ext cx="5702239" cy="4756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800" y="1732166"/>
            <a:ext cx="10118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68707" y="2101498"/>
            <a:ext cx="363624" cy="2208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89394" y="1676033"/>
            <a:ext cx="363112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ursor = root = (node 15)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9886" y="3273907"/>
            <a:ext cx="390683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ursor = cursor-&gt;right = 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1581" y="4295083"/>
            <a:ext cx="37689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ursor = cursor-&gt;left = 18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7634" y="5576541"/>
            <a:ext cx="4044697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ursor = cursor-&gt;left = 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8764" y="4781541"/>
            <a:ext cx="7360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29277" y="4966207"/>
            <a:ext cx="363624" cy="33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74615" y="5281448"/>
            <a:ext cx="475946" cy="788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99886" y="2855175"/>
            <a:ext cx="7360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7585613" y="3039841"/>
            <a:ext cx="214273" cy="48179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3685" y="2266231"/>
            <a:ext cx="7360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14198" y="2450897"/>
            <a:ext cx="363624" cy="33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64315" y="2781904"/>
            <a:ext cx="1542410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is_left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81581" y="3808310"/>
            <a:ext cx="1542410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is_left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82592" y="5105246"/>
            <a:ext cx="1542410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is_left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2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5" grpId="0" animBg="1"/>
      <p:bldP spid="17" grpId="0" animBg="1"/>
      <p:bldP spid="19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Delete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727010"/>
            <a:ext cx="5354983" cy="5014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174" y="2600964"/>
            <a:ext cx="58959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4" y="1804560"/>
            <a:ext cx="5810250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1" y="4726248"/>
            <a:ext cx="5172075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17" y="1861709"/>
            <a:ext cx="4943475" cy="193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082" y="3852435"/>
            <a:ext cx="130035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Leaf Node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1106" y="6307949"/>
            <a:ext cx="15953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 Child Node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9287" y="3732288"/>
            <a:ext cx="17235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 Childs Node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2524" y="4221767"/>
            <a:ext cx="3294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minimum di subtree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sebelah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82" y="1661046"/>
            <a:ext cx="3281100" cy="3891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0" y="1661046"/>
            <a:ext cx="4624812" cy="5196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2536" y="5552862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Isi Tree: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1 5 7 9 12 15 20 25 30 40 42 45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Isi Tree (setelah delete):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5 7 9 12 15 20 25 30 40 42 45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Search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76" y="1511300"/>
            <a:ext cx="11029615" cy="4055399"/>
          </a:xfrm>
        </p:spPr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tree (BST)?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3"/>
          <a:stretch/>
        </p:blipFill>
        <p:spPr>
          <a:xfrm>
            <a:off x="1651379" y="1954208"/>
            <a:ext cx="5404513" cy="4850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7630" y="3124680"/>
            <a:ext cx="670154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 node cursor,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cursor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sekarang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left child-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224" y="3937296"/>
            <a:ext cx="6147839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 node cursor, cursor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right child-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2152" y="5153558"/>
            <a:ext cx="614783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cursor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sekarang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NULL (node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1472062"/>
          </a:xfrm>
        </p:spPr>
        <p:txBody>
          <a:bodyPr/>
          <a:lstStyle/>
          <a:p>
            <a:r>
              <a:rPr lang="en-US" b="1" dirty="0" smtClean="0"/>
              <a:t>Tree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b="1" dirty="0" err="1" smtClean="0"/>
              <a:t>tidak</a:t>
            </a:r>
            <a:r>
              <a:rPr lang="en-US" b="1" dirty="0" smtClean="0"/>
              <a:t> linear </a:t>
            </a:r>
            <a:r>
              <a:rPr lang="en-US" dirty="0" smtClean="0"/>
              <a:t>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dirty="0" err="1" smtClean="0"/>
              <a:t>hireraki</a:t>
            </a:r>
            <a:r>
              <a:rPr lang="en-US" dirty="0" smtClean="0"/>
              <a:t> (</a:t>
            </a:r>
            <a:r>
              <a:rPr lang="en-US" i="1" dirty="0" smtClean="0"/>
              <a:t>one to many</a:t>
            </a:r>
            <a:r>
              <a:rPr lang="en-US" dirty="0" smtClean="0"/>
              <a:t>)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19433" y="2803292"/>
            <a:ext cx="5078177" cy="3497808"/>
            <a:chOff x="3016723" y="3458384"/>
            <a:chExt cx="5078177" cy="34978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723" y="3458384"/>
              <a:ext cx="5078177" cy="24838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75463" y="6125195"/>
              <a:ext cx="20198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Menyimpan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sebuah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urutan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/list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57235" y="6125195"/>
              <a:ext cx="20198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Tidak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menyimpan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sebuah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urutan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/list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25" y="2803292"/>
            <a:ext cx="5616736" cy="31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(Binary Tree </a:t>
            </a:r>
            <a:r>
              <a:rPr lang="en-US" dirty="0" err="1" smtClean="0"/>
              <a:t>dan</a:t>
            </a:r>
            <a:r>
              <a:rPr lang="en-US" dirty="0" smtClean="0"/>
              <a:t> 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node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binary tree!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node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minimum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binary search tree!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2167804"/>
          </a:xfrm>
        </p:spPr>
        <p:txBody>
          <a:bodyPr/>
          <a:lstStyle/>
          <a:p>
            <a:r>
              <a:rPr lang="en-US" dirty="0" err="1" smtClean="0"/>
              <a:t>Sekumpulan</a:t>
            </a:r>
            <a:r>
              <a:rPr lang="en-US" dirty="0" smtClean="0"/>
              <a:t> node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. Node – node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(</a:t>
            </a:r>
            <a:r>
              <a:rPr lang="en-US" i="1" dirty="0" smtClean="0"/>
              <a:t>edge</a:t>
            </a:r>
            <a:r>
              <a:rPr lang="en-US" dirty="0" smtClean="0"/>
              <a:t>). </a:t>
            </a:r>
            <a:r>
              <a:rPr lang="en-US" dirty="0" err="1" smtClean="0"/>
              <a:t>Masing</a:t>
            </a:r>
            <a:r>
              <a:rPr lang="en-US" dirty="0" smtClean="0"/>
              <a:t> – </a:t>
            </a:r>
            <a:r>
              <a:rPr lang="en-US" dirty="0" err="1" smtClean="0"/>
              <a:t>masing</a:t>
            </a:r>
            <a:r>
              <a:rPr lang="en-US" dirty="0" smtClean="0"/>
              <a:t> node </a:t>
            </a:r>
            <a:r>
              <a:rPr lang="en-US" dirty="0" err="1" smtClean="0"/>
              <a:t>menyimpan</a:t>
            </a:r>
            <a:r>
              <a:rPr lang="en-US" dirty="0" smtClean="0"/>
              <a:t> data.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/>
              <a:t>anak</a:t>
            </a:r>
            <a:r>
              <a:rPr lang="en-US" dirty="0"/>
              <a:t> (</a:t>
            </a:r>
            <a:r>
              <a:rPr lang="en-US" b="1" i="1" dirty="0"/>
              <a:t>child</a:t>
            </a:r>
            <a:r>
              <a:rPr lang="en-US" dirty="0" smtClean="0"/>
              <a:t>)</a:t>
            </a:r>
          </a:p>
          <a:p>
            <a:r>
              <a:rPr lang="en-US" dirty="0" err="1"/>
              <a:t>Sebuah</a:t>
            </a:r>
            <a:r>
              <a:rPr lang="en-US" dirty="0"/>
              <a:t> node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node </a:t>
            </a:r>
            <a:r>
              <a:rPr lang="en-US" dirty="0" err="1"/>
              <a:t>induk</a:t>
            </a:r>
            <a:r>
              <a:rPr lang="en-US" dirty="0"/>
              <a:t> (</a:t>
            </a:r>
            <a:r>
              <a:rPr lang="en-US" b="1" i="1" dirty="0"/>
              <a:t>parent</a:t>
            </a:r>
            <a:r>
              <a:rPr lang="en-US" dirty="0" smtClean="0"/>
              <a:t>)</a:t>
            </a:r>
          </a:p>
          <a:p>
            <a:r>
              <a:rPr lang="en-US" dirty="0"/>
              <a:t>Node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pangkal</a:t>
            </a:r>
            <a:r>
              <a:rPr lang="en-US" dirty="0"/>
              <a:t> tree </a:t>
            </a:r>
            <a:r>
              <a:rPr lang="en-US" dirty="0" err="1"/>
              <a:t>disebut</a:t>
            </a:r>
            <a:r>
              <a:rPr lang="en-US" dirty="0"/>
              <a:t> node </a:t>
            </a:r>
            <a:r>
              <a:rPr lang="en-US" dirty="0" err="1" smtClean="0"/>
              <a:t>akar</a:t>
            </a:r>
            <a:r>
              <a:rPr lang="en-US" dirty="0" smtClean="0"/>
              <a:t> (</a:t>
            </a:r>
            <a:r>
              <a:rPr lang="en-US" b="1" i="1" dirty="0" smtClean="0"/>
              <a:t>root</a:t>
            </a:r>
            <a:r>
              <a:rPr lang="en-US" dirty="0" smtClean="0"/>
              <a:t>), </a:t>
            </a:r>
            <a:r>
              <a:rPr lang="en-US" dirty="0" err="1"/>
              <a:t>sedangkan</a:t>
            </a:r>
            <a:r>
              <a:rPr lang="en-US" dirty="0"/>
              <a:t> node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smtClean="0"/>
              <a:t>paling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tree </a:t>
            </a:r>
            <a:r>
              <a:rPr lang="en-US" dirty="0" err="1"/>
              <a:t>disebut</a:t>
            </a:r>
            <a:r>
              <a:rPr lang="en-US" dirty="0"/>
              <a:t> node </a:t>
            </a:r>
            <a:r>
              <a:rPr lang="en-US" dirty="0" err="1" smtClean="0"/>
              <a:t>daun</a:t>
            </a:r>
            <a:r>
              <a:rPr lang="en-US" dirty="0" smtClean="0"/>
              <a:t> (</a:t>
            </a:r>
            <a:r>
              <a:rPr lang="en-US" b="1" i="1" dirty="0" smtClean="0"/>
              <a:t>leaf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1"/>
          <a:stretch/>
        </p:blipFill>
        <p:spPr>
          <a:xfrm>
            <a:off x="2939684" y="4039445"/>
            <a:ext cx="6409032" cy="27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(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tree yang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/>
              <a:t>simpulnya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u="sng" dirty="0" err="1"/>
              <a:t>maksimum</a:t>
            </a:r>
            <a:r>
              <a:rPr lang="en-US" u="sng" dirty="0"/>
              <a:t> 2 (</a:t>
            </a:r>
            <a:r>
              <a:rPr lang="en-US" u="sng" dirty="0" err="1" smtClean="0"/>
              <a:t>dua</a:t>
            </a:r>
            <a:r>
              <a:rPr lang="en-US" u="sng" dirty="0" smtClean="0"/>
              <a:t>) node </a:t>
            </a:r>
            <a:r>
              <a:rPr lang="en-US" i="1" u="sng" dirty="0" smtClean="0"/>
              <a:t>child, </a:t>
            </a:r>
            <a:r>
              <a:rPr lang="en-US" u="sng" dirty="0" err="1" smtClean="0"/>
              <a:t>tidak</a:t>
            </a:r>
            <a:r>
              <a:rPr lang="en-US" u="sng" dirty="0" smtClean="0"/>
              <a:t> </a:t>
            </a:r>
            <a:r>
              <a:rPr lang="en-US" u="sng" dirty="0" err="1" smtClean="0"/>
              <a:t>boleh</a:t>
            </a:r>
            <a:r>
              <a:rPr lang="en-US" u="sng" dirty="0" smtClean="0"/>
              <a:t> </a:t>
            </a:r>
            <a:r>
              <a:rPr lang="en-US" u="sng" dirty="0" err="1" smtClean="0"/>
              <a:t>lebih</a:t>
            </a:r>
            <a:endParaRPr lang="en-US" u="sng" dirty="0" smtClean="0"/>
          </a:p>
          <a:p>
            <a:r>
              <a:rPr lang="en-US" dirty="0" err="1" smtClean="0"/>
              <a:t>Kedua</a:t>
            </a:r>
            <a:r>
              <a:rPr lang="en-US" dirty="0" smtClean="0"/>
              <a:t> node child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node </a:t>
            </a:r>
            <a:r>
              <a:rPr lang="en-US" dirty="0" err="1" smtClean="0"/>
              <a:t>kiri</a:t>
            </a:r>
            <a:r>
              <a:rPr lang="en-US" dirty="0" smtClean="0"/>
              <a:t> (</a:t>
            </a:r>
            <a:r>
              <a:rPr lang="en-US" b="1" i="1" dirty="0" smtClean="0"/>
              <a:t>left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node </a:t>
            </a:r>
            <a:r>
              <a:rPr lang="en-US" dirty="0" err="1" smtClean="0"/>
              <a:t>kanan</a:t>
            </a:r>
            <a:r>
              <a:rPr lang="en-US" dirty="0" smtClean="0"/>
              <a:t> (</a:t>
            </a:r>
            <a:r>
              <a:rPr lang="en-US" b="1" i="1" dirty="0" smtClean="0"/>
              <a:t>right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02" y="3085270"/>
            <a:ext cx="3999078" cy="33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Depth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03402"/>
            <a:ext cx="11029615" cy="1690426"/>
          </a:xfrm>
        </p:spPr>
        <p:txBody>
          <a:bodyPr>
            <a:normAutofit/>
          </a:bodyPr>
          <a:lstStyle/>
          <a:p>
            <a:r>
              <a:rPr lang="en-US" sz="2000" b="1" dirty="0"/>
              <a:t>Size (</a:t>
            </a:r>
            <a:r>
              <a:rPr lang="en-US" sz="2000" b="1" dirty="0" err="1"/>
              <a:t>ukuran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2000" dirty="0" err="1"/>
              <a:t>jumlah</a:t>
            </a:r>
            <a:r>
              <a:rPr lang="en-US" sz="2000" dirty="0"/>
              <a:t> total node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binary tree </a:t>
            </a:r>
            <a:r>
              <a:rPr lang="en-US" sz="2000" dirty="0" err="1" smtClean="0"/>
              <a:t>tersebut</a:t>
            </a:r>
            <a:r>
              <a:rPr lang="en-US" sz="2000" dirty="0"/>
              <a:t>.</a:t>
            </a:r>
          </a:p>
          <a:p>
            <a:r>
              <a:rPr lang="en-US" sz="2000" b="1" i="1" dirty="0"/>
              <a:t>Depth</a:t>
            </a:r>
            <a:r>
              <a:rPr lang="en-US" sz="2000" b="1" dirty="0"/>
              <a:t> (</a:t>
            </a:r>
            <a:r>
              <a:rPr lang="en-US" sz="2000" b="1" dirty="0" err="1"/>
              <a:t>kedalaman</a:t>
            </a:r>
            <a:r>
              <a:rPr lang="en-US" sz="2000" b="1" dirty="0"/>
              <a:t>):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node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node </a:t>
            </a:r>
            <a:r>
              <a:rPr lang="en-US" sz="2000" dirty="0" err="1" smtClean="0"/>
              <a:t>anaknya</a:t>
            </a:r>
            <a:r>
              <a:rPr lang="en-US" sz="2000" dirty="0" smtClean="0"/>
              <a:t> yang </a:t>
            </a:r>
            <a:r>
              <a:rPr lang="en-US" sz="2000" dirty="0"/>
              <a:t>paling </a:t>
            </a:r>
            <a:r>
              <a:rPr lang="en-US" sz="2000" dirty="0" err="1"/>
              <a:t>ujung</a:t>
            </a:r>
            <a:r>
              <a:rPr lang="en-US" sz="2000" dirty="0"/>
              <a:t> (</a:t>
            </a:r>
            <a:r>
              <a:rPr lang="en-US" sz="2000" i="1" dirty="0"/>
              <a:t>leaf</a:t>
            </a:r>
            <a:r>
              <a:rPr lang="en-US" sz="2000" dirty="0"/>
              <a:t>). </a:t>
            </a:r>
            <a:r>
              <a:rPr lang="en-US" sz="2000" i="1" dirty="0"/>
              <a:t>Depth</a:t>
            </a:r>
            <a:r>
              <a:rPr lang="en-US" sz="2000" dirty="0"/>
              <a:t> </a:t>
            </a:r>
            <a:r>
              <a:rPr lang="en-US" sz="2000" dirty="0" err="1"/>
              <a:t>biasa</a:t>
            </a:r>
            <a:r>
              <a:rPr lang="en-US" sz="2000" dirty="0"/>
              <a:t> juga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i="1" dirty="0"/>
              <a:t>height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46" y="3017763"/>
            <a:ext cx="3226553" cy="3607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3194" y="3648549"/>
            <a:ext cx="468118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(size) 12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kedalaman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kedalaman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kedalaman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b="1" dirty="0" smtClean="0"/>
              <a:t>node binary tree</a:t>
            </a: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Data</a:t>
            </a:r>
            <a:endParaRPr lang="en-US" sz="2000" dirty="0"/>
          </a:p>
          <a:p>
            <a:pPr lvl="1"/>
            <a:r>
              <a:rPr lang="en-US" sz="2000" dirty="0"/>
              <a:t>Pointer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i="1" dirty="0"/>
              <a:t>left child</a:t>
            </a:r>
          </a:p>
          <a:p>
            <a:pPr lvl="1"/>
            <a:r>
              <a:rPr lang="en-US" sz="2000" dirty="0"/>
              <a:t>Pointer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i="1" dirty="0"/>
              <a:t>right child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18" y="3831100"/>
            <a:ext cx="5301095" cy="2176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461768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 binary tree di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bawah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Binary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3" y="1868535"/>
            <a:ext cx="6704053" cy="415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715"/>
          <a:stretch/>
        </p:blipFill>
        <p:spPr>
          <a:xfrm>
            <a:off x="7285240" y="2606722"/>
            <a:ext cx="4178880" cy="240459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179039" y="2606722"/>
            <a:ext cx="1633182" cy="9826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85239" y="2118459"/>
            <a:ext cx="2223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Deklarasi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Binary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17" y="2504151"/>
            <a:ext cx="9964264" cy="3391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117" y="1995629"/>
            <a:ext cx="430117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4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24661</TotalTime>
  <Words>1025</Words>
  <Application>Microsoft Office PowerPoint</Application>
  <PresentationFormat>Widescreen</PresentationFormat>
  <Paragraphs>152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휴먼매직체</vt:lpstr>
      <vt:lpstr>Wingdings 2</vt:lpstr>
      <vt:lpstr>Dividend</vt:lpstr>
      <vt:lpstr>STRUKTUR DATA</vt:lpstr>
      <vt:lpstr>Agenda Pertemuan</vt:lpstr>
      <vt:lpstr>Struktur Data Tree</vt:lpstr>
      <vt:lpstr>Definisi Tree</vt:lpstr>
      <vt:lpstr>Binary Tree (Pohon Biner)</vt:lpstr>
      <vt:lpstr>Size dan Depth sebuah Pohon Biner</vt:lpstr>
      <vt:lpstr>Binary Tree</vt:lpstr>
      <vt:lpstr>Implementasi Binary Tree</vt:lpstr>
      <vt:lpstr>Membuat Binary Tree</vt:lpstr>
      <vt:lpstr>Membuat Binary Tree</vt:lpstr>
      <vt:lpstr>Melintasi Binary Tree (Tree Traversal)</vt:lpstr>
      <vt:lpstr>Traversal: Pre-Order (Root, Left, Right)</vt:lpstr>
      <vt:lpstr>Traversal: In-Order (Left, Root, Right)</vt:lpstr>
      <vt:lpstr>Traversal: Post-Order (Left, Right, Root)</vt:lpstr>
      <vt:lpstr>Implementasi Tree Traversal (Misal Untuk Menampilkan Isi dari Tree)</vt:lpstr>
      <vt:lpstr>Implementasi Tree Traversal (Misal Untuk Menampilkan Isi dari Tree)</vt:lpstr>
      <vt:lpstr>Implementasi Tree Traversal (Misal Untuk Menampilkan Isi dari Tree)</vt:lpstr>
      <vt:lpstr>Implementasi Tree Traversal (Misal Untuk Menampilkan Isi dari Tree)</vt:lpstr>
      <vt:lpstr>Latihan 1</vt:lpstr>
      <vt:lpstr>Latihan 2 (Infix, Prefix and Postfix Expressions)</vt:lpstr>
      <vt:lpstr>Bisakah kita membuat binary tree dari preorder, inorder dan postorder yang diketahui? </vt:lpstr>
      <vt:lpstr>Ordered/Sorted Binary Tree (Binary Search Tree)</vt:lpstr>
      <vt:lpstr>Manakah yang merupakan Ordered Tree / BST?</vt:lpstr>
      <vt:lpstr>Implementasi Fungsi Insert Node untuk BST</vt:lpstr>
      <vt:lpstr>Ilustrasi BST Insertion (newData = 16)</vt:lpstr>
      <vt:lpstr>Implementasi Fungsi Delete Node</vt:lpstr>
      <vt:lpstr>Jika yang dihapus adalah…</vt:lpstr>
      <vt:lpstr>PowerPoint Presentation</vt:lpstr>
      <vt:lpstr>Implementasi Fungsi Search Node?</vt:lpstr>
      <vt:lpstr>Latihan (Binary Tree dan BST)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BPS-Client</dc:creator>
  <cp:lastModifiedBy>user</cp:lastModifiedBy>
  <cp:revision>770</cp:revision>
  <dcterms:created xsi:type="dcterms:W3CDTF">2019-08-19T16:47:32Z</dcterms:created>
  <dcterms:modified xsi:type="dcterms:W3CDTF">2022-10-24T01:48:11Z</dcterms:modified>
</cp:coreProperties>
</file>